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Default Extension="xlsx" ContentType="application/vnd.openxmlformats-officedocument.spreadsheetml.sheet"/>
  <Override PartName="/ppt/charts/chart3.xml" ContentType="application/vnd.openxmlformats-officedocument.drawingml.chart+xml"/>
  <Override PartName="/ppt/charts/chart4.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83" r:id="rId9"/>
    <p:sldId id="279" r:id="rId10"/>
    <p:sldId id="280" r:id="rId11"/>
    <p:sldId id="281" r:id="rId12"/>
    <p:sldId id="282" r:id="rId13"/>
    <p:sldId id="263" r:id="rId14"/>
    <p:sldId id="264" r:id="rId15"/>
    <p:sldId id="265" r:id="rId16"/>
    <p:sldId id="266" r:id="rId17"/>
    <p:sldId id="267" r:id="rId18"/>
    <p:sldId id="284" r:id="rId19"/>
    <p:sldId id="285" r:id="rId20"/>
    <p:sldId id="269" r:id="rId21"/>
    <p:sldId id="271" r:id="rId22"/>
    <p:sldId id="272" r:id="rId23"/>
    <p:sldId id="273" r:id="rId24"/>
    <p:sldId id="286" r:id="rId25"/>
    <p:sldId id="287" r:id="rId26"/>
    <p:sldId id="288" r:id="rId27"/>
    <p:sldId id="289" r:id="rId28"/>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30" autoAdjust="0"/>
    <p:restoredTop sz="94723" autoAdjust="0"/>
  </p:normalViewPr>
  <p:slideViewPr>
    <p:cSldViewPr>
      <p:cViewPr varScale="1">
        <p:scale>
          <a:sx n="78" d="100"/>
          <a:sy n="78" d="100"/>
        </p:scale>
        <p:origin x="-1056" y="-96"/>
      </p:cViewPr>
      <p:guideLst>
        <p:guide orient="horz" pos="180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Book6"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view3D>
      <c:rotX val="30"/>
      <c:perspective val="30"/>
    </c:view3D>
    <c:plotArea>
      <c:layout>
        <c:manualLayout>
          <c:layoutTarget val="inner"/>
          <c:xMode val="edge"/>
          <c:yMode val="edge"/>
          <c:x val="2.6785714285714302E-2"/>
          <c:y val="0.12001663158441829"/>
          <c:w val="0.64175220284964385"/>
          <c:h val="0.81067643772251263"/>
        </c:manualLayout>
      </c:layout>
      <c:pie3DChart>
        <c:varyColors val="1"/>
        <c:ser>
          <c:idx val="0"/>
          <c:order val="0"/>
          <c:tx>
            <c:strRef>
              <c:f>Sheet1!$B$1</c:f>
              <c:strCache>
                <c:ptCount val="1"/>
                <c:pt idx="0">
                  <c:v>Research analysis</c:v>
                </c:pt>
              </c:strCache>
            </c:strRef>
          </c:tx>
          <c:dLbls>
            <c:dLbl>
              <c:idx val="0"/>
              <c:layout>
                <c:manualLayout>
                  <c:x val="-0.1903381527740067"/>
                  <c:y val="4.5418778098282292E-2"/>
                </c:manualLayout>
              </c:layout>
              <c:showVal val="1"/>
            </c:dLbl>
            <c:dLbl>
              <c:idx val="1"/>
              <c:layout>
                <c:manualLayout>
                  <c:x val="0.18311792922436421"/>
                  <c:y val="-0.27567163015514151"/>
                </c:manualLayout>
              </c:layout>
              <c:showVal val="1"/>
            </c:dLbl>
            <c:dLbl>
              <c:idx val="2"/>
              <c:layout/>
              <c:showVal val="1"/>
            </c:dLbl>
            <c:dLbl>
              <c:idx val="4"/>
              <c:layout/>
              <c:showVal val="1"/>
            </c:dLbl>
            <c:dLbl>
              <c:idx val="5"/>
              <c:layout/>
              <c:showVal val="1"/>
            </c:dLbl>
            <c:dLbl>
              <c:idx val="6"/>
              <c:layout/>
              <c:showVal val="1"/>
            </c:dLbl>
            <c:dLbl>
              <c:idx val="7"/>
              <c:layout/>
              <c:showVal val="1"/>
            </c:dLbl>
            <c:delete val="1"/>
          </c:dLbls>
          <c:cat>
            <c:strRef>
              <c:f>Sheet1!$A$2:$A$9</c:f>
              <c:strCache>
                <c:ptCount val="8"/>
                <c:pt idx="0">
                  <c:v>No of Districts in India</c:v>
                </c:pt>
                <c:pt idx="1">
                  <c:v>No. Of Districts contacted randomly</c:v>
                </c:pt>
                <c:pt idx="2">
                  <c:v>LCC exists</c:v>
                </c:pt>
                <c:pt idx="3">
                  <c:v>LCC does not exist</c:v>
                </c:pt>
                <c:pt idx="4">
                  <c:v>Committee yet to be formed</c:v>
                </c:pt>
                <c:pt idx="5">
                  <c:v>Not aware of the Act</c:v>
                </c:pt>
                <c:pt idx="6">
                  <c:v>Denied to disclose</c:v>
                </c:pt>
                <c:pt idx="7">
                  <c:v>No response</c:v>
                </c:pt>
              </c:strCache>
            </c:strRef>
          </c:cat>
          <c:val>
            <c:numRef>
              <c:f>Sheet1!$B$2:$B$9</c:f>
              <c:numCache>
                <c:formatCode>General</c:formatCode>
                <c:ptCount val="8"/>
                <c:pt idx="0">
                  <c:v>732</c:v>
                </c:pt>
                <c:pt idx="1">
                  <c:v>387</c:v>
                </c:pt>
                <c:pt idx="2">
                  <c:v>146</c:v>
                </c:pt>
                <c:pt idx="3">
                  <c:v>3</c:v>
                </c:pt>
                <c:pt idx="4">
                  <c:v>2</c:v>
                </c:pt>
                <c:pt idx="5">
                  <c:v>17</c:v>
                </c:pt>
                <c:pt idx="6">
                  <c:v>11</c:v>
                </c:pt>
                <c:pt idx="7">
                  <c:v>207</c:v>
                </c:pt>
              </c:numCache>
            </c:numRef>
          </c:val>
        </c:ser>
      </c:pie3DChart>
    </c:plotArea>
    <c:legend>
      <c:legendPos val="r"/>
      <c:layout>
        <c:manualLayout>
          <c:xMode val="edge"/>
          <c:yMode val="edge"/>
          <c:x val="0.65375384650194623"/>
          <c:y val="5.7823081520750504E-2"/>
          <c:w val="0.33624615349805431"/>
          <c:h val="0.94217691847924945"/>
        </c:manualLayout>
      </c:layout>
      <c:txPr>
        <a:bodyPr/>
        <a:lstStyle/>
        <a:p>
          <a:pPr>
            <a:spcAft>
              <a:spcPts val="0"/>
            </a:spcAft>
            <a:defRPr lang="en-US" sz="1400"/>
          </a:pPr>
          <a:endParaRPr lang="en-US"/>
        </a:p>
      </c:txPr>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lang="en-US"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800" b="1" i="0" baseline="0" dirty="0" smtClean="0">
                <a:effectLst>
                  <a:outerShdw blurRad="50800" dist="38100" dir="5400000" algn="t" rotWithShape="0">
                    <a:srgbClr val="000000">
                      <a:alpha val="40000"/>
                    </a:srgbClr>
                  </a:outerShdw>
                </a:effectLst>
              </a:rPr>
              <a:t>District Wise Data On LC’s(All India)</a:t>
            </a:r>
            <a:endParaRPr lang="en-US" dirty="0">
              <a:effectLst/>
            </a:endParaRPr>
          </a:p>
        </c:rich>
      </c:tx>
      <c:layout/>
      <c:spPr>
        <a:noFill/>
        <a:ln>
          <a:noFill/>
        </a:ln>
        <a:effectLst/>
      </c:spPr>
    </c:title>
    <c:plotArea>
      <c:layout>
        <c:manualLayout>
          <c:layoutTarget val="inner"/>
          <c:xMode val="edge"/>
          <c:yMode val="edge"/>
          <c:x val="3.2154589074803154E-2"/>
          <c:y val="7.5879665720961484E-2"/>
          <c:w val="0.9505275590551181"/>
          <c:h val="0.75304403616214777"/>
        </c:manualLayout>
      </c:layout>
      <c:barChart>
        <c:barDir val="col"/>
        <c:grouping val="stacked"/>
        <c:ser>
          <c:idx val="0"/>
          <c:order val="0"/>
          <c:tx>
            <c:strRef>
              <c:f>Sheet1!$C$2</c:f>
              <c:strCache>
                <c:ptCount val="1"/>
                <c:pt idx="0">
                  <c:v>LCC exists</c:v>
                </c:pt>
              </c:strCache>
            </c:strRef>
          </c:tx>
          <c:spPr>
            <a:solidFill>
              <a:schemeClr val="accent6"/>
            </a:solidFill>
            <a:ln>
              <a:noFill/>
            </a:ln>
            <a:effectLst>
              <a:outerShdw blurRad="57150" dist="19050" dir="5400000" algn="ctr" rotWithShape="0">
                <a:srgbClr val="000000">
                  <a:alpha val="63000"/>
                </a:srgbClr>
              </a:outerShdw>
            </a:effectLst>
          </c:spPr>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ysClr val="windowText" lastClr="000000"/>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Sheet1!$B$3:$B$32</c:f>
              <c:strCache>
                <c:ptCount val="30"/>
                <c:pt idx="0">
                  <c:v>Andhra Pradesh</c:v>
                </c:pt>
                <c:pt idx="1">
                  <c:v>Arunachal Pradesh</c:v>
                </c:pt>
                <c:pt idx="2">
                  <c:v>Assam</c:v>
                </c:pt>
                <c:pt idx="3">
                  <c:v>Bihar</c:v>
                </c:pt>
                <c:pt idx="4">
                  <c:v>Chattisgarh</c:v>
                </c:pt>
                <c:pt idx="5">
                  <c:v>Delhi</c:v>
                </c:pt>
                <c:pt idx="6">
                  <c:v>Goa</c:v>
                </c:pt>
                <c:pt idx="7">
                  <c:v>Gujarat</c:v>
                </c:pt>
                <c:pt idx="8">
                  <c:v>Haryana</c:v>
                </c:pt>
                <c:pt idx="9">
                  <c:v>Himachal Pradesh</c:v>
                </c:pt>
                <c:pt idx="10">
                  <c:v>Jammu &amp; Kashmir</c:v>
                </c:pt>
                <c:pt idx="11">
                  <c:v>Jharkhand</c:v>
                </c:pt>
                <c:pt idx="12">
                  <c:v>Karnataka</c:v>
                </c:pt>
                <c:pt idx="13">
                  <c:v>Kerala</c:v>
                </c:pt>
                <c:pt idx="14">
                  <c:v>Madhya Pradesh</c:v>
                </c:pt>
                <c:pt idx="15">
                  <c:v>Maharashtra</c:v>
                </c:pt>
                <c:pt idx="16">
                  <c:v>Manipur</c:v>
                </c:pt>
                <c:pt idx="17">
                  <c:v>Meghalaya</c:v>
                </c:pt>
                <c:pt idx="18">
                  <c:v>Mizoram</c:v>
                </c:pt>
                <c:pt idx="19">
                  <c:v>Nagaland</c:v>
                </c:pt>
                <c:pt idx="20">
                  <c:v>Odisha</c:v>
                </c:pt>
                <c:pt idx="21">
                  <c:v>Punjab</c:v>
                </c:pt>
                <c:pt idx="22">
                  <c:v>Rajasthan</c:v>
                </c:pt>
                <c:pt idx="23">
                  <c:v>Sikkim</c:v>
                </c:pt>
                <c:pt idx="24">
                  <c:v>Tamil Nadu</c:v>
                </c:pt>
                <c:pt idx="25">
                  <c:v>Telangana</c:v>
                </c:pt>
                <c:pt idx="26">
                  <c:v>Tripura</c:v>
                </c:pt>
                <c:pt idx="27">
                  <c:v>Uttar Pradesh</c:v>
                </c:pt>
                <c:pt idx="28">
                  <c:v>Uttarakhand</c:v>
                </c:pt>
                <c:pt idx="29">
                  <c:v>West Bengal</c:v>
                </c:pt>
              </c:strCache>
            </c:strRef>
          </c:cat>
          <c:val>
            <c:numRef>
              <c:f>Sheet1!$C$3:$C$32</c:f>
              <c:numCache>
                <c:formatCode>General</c:formatCode>
                <c:ptCount val="30"/>
                <c:pt idx="0">
                  <c:v>2</c:v>
                </c:pt>
                <c:pt idx="1">
                  <c:v>0</c:v>
                </c:pt>
                <c:pt idx="2">
                  <c:v>6</c:v>
                </c:pt>
                <c:pt idx="3">
                  <c:v>4</c:v>
                </c:pt>
                <c:pt idx="4">
                  <c:v>3</c:v>
                </c:pt>
                <c:pt idx="5">
                  <c:v>6</c:v>
                </c:pt>
                <c:pt idx="6">
                  <c:v>2</c:v>
                </c:pt>
                <c:pt idx="7">
                  <c:v>9</c:v>
                </c:pt>
                <c:pt idx="8">
                  <c:v>3</c:v>
                </c:pt>
                <c:pt idx="9">
                  <c:v>6</c:v>
                </c:pt>
                <c:pt idx="10">
                  <c:v>5</c:v>
                </c:pt>
                <c:pt idx="11">
                  <c:v>5</c:v>
                </c:pt>
                <c:pt idx="12">
                  <c:v>30</c:v>
                </c:pt>
                <c:pt idx="13">
                  <c:v>8</c:v>
                </c:pt>
                <c:pt idx="14">
                  <c:v>2</c:v>
                </c:pt>
                <c:pt idx="15">
                  <c:v>6</c:v>
                </c:pt>
                <c:pt idx="16">
                  <c:v>1</c:v>
                </c:pt>
                <c:pt idx="18">
                  <c:v>1</c:v>
                </c:pt>
                <c:pt idx="19">
                  <c:v>2</c:v>
                </c:pt>
                <c:pt idx="20">
                  <c:v>6</c:v>
                </c:pt>
                <c:pt idx="21">
                  <c:v>4</c:v>
                </c:pt>
                <c:pt idx="22">
                  <c:v>6</c:v>
                </c:pt>
                <c:pt idx="23">
                  <c:v>1</c:v>
                </c:pt>
                <c:pt idx="24">
                  <c:v>10</c:v>
                </c:pt>
                <c:pt idx="25">
                  <c:v>7</c:v>
                </c:pt>
                <c:pt idx="26">
                  <c:v>3</c:v>
                </c:pt>
                <c:pt idx="27">
                  <c:v>3</c:v>
                </c:pt>
                <c:pt idx="28">
                  <c:v>2</c:v>
                </c:pt>
                <c:pt idx="29">
                  <c:v>4</c:v>
                </c:pt>
              </c:numCache>
            </c:numRef>
          </c:val>
          <c:extLst xmlns:c16r2="http://schemas.microsoft.com/office/drawing/2015/06/chart">
            <c:ext xmlns:c16="http://schemas.microsoft.com/office/drawing/2014/chart" uri="{C3380CC4-5D6E-409C-BE32-E72D297353CC}">
              <c16:uniqueId val="{00000000-12FD-40B3-86F1-6E6BE0AE0F2E}"/>
            </c:ext>
          </c:extLst>
        </c:ser>
        <c:ser>
          <c:idx val="1"/>
          <c:order val="1"/>
          <c:tx>
            <c:strRef>
              <c:f>Sheet1!$D$2</c:f>
              <c:strCache>
                <c:ptCount val="1"/>
                <c:pt idx="0">
                  <c:v>No response</c:v>
                </c:pt>
              </c:strCache>
            </c:strRef>
          </c:tx>
          <c:spPr>
            <a:solidFill>
              <a:schemeClr val="accent2"/>
            </a:solidFill>
            <a:ln>
              <a:noFill/>
            </a:ln>
            <a:effectLst>
              <a:outerShdw blurRad="57150" dist="19050" dir="5400000" algn="ctr" rotWithShape="0">
                <a:srgbClr val="000000">
                  <a:alpha val="63000"/>
                </a:srgbClr>
              </a:outerShdw>
            </a:effectLst>
          </c:spPr>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ysClr val="windowText" lastClr="000000"/>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Sheet1!$B$3:$B$32</c:f>
              <c:strCache>
                <c:ptCount val="30"/>
                <c:pt idx="0">
                  <c:v>Andhra Pradesh</c:v>
                </c:pt>
                <c:pt idx="1">
                  <c:v>Arunachal Pradesh</c:v>
                </c:pt>
                <c:pt idx="2">
                  <c:v>Assam</c:v>
                </c:pt>
                <c:pt idx="3">
                  <c:v>Bihar</c:v>
                </c:pt>
                <c:pt idx="4">
                  <c:v>Chattisgarh</c:v>
                </c:pt>
                <c:pt idx="5">
                  <c:v>Delhi</c:v>
                </c:pt>
                <c:pt idx="6">
                  <c:v>Goa</c:v>
                </c:pt>
                <c:pt idx="7">
                  <c:v>Gujarat</c:v>
                </c:pt>
                <c:pt idx="8">
                  <c:v>Haryana</c:v>
                </c:pt>
                <c:pt idx="9">
                  <c:v>Himachal Pradesh</c:v>
                </c:pt>
                <c:pt idx="10">
                  <c:v>Jammu &amp; Kashmir</c:v>
                </c:pt>
                <c:pt idx="11">
                  <c:v>Jharkhand</c:v>
                </c:pt>
                <c:pt idx="12">
                  <c:v>Karnataka</c:v>
                </c:pt>
                <c:pt idx="13">
                  <c:v>Kerala</c:v>
                </c:pt>
                <c:pt idx="14">
                  <c:v>Madhya Pradesh</c:v>
                </c:pt>
                <c:pt idx="15">
                  <c:v>Maharashtra</c:v>
                </c:pt>
                <c:pt idx="16">
                  <c:v>Manipur</c:v>
                </c:pt>
                <c:pt idx="17">
                  <c:v>Meghalaya</c:v>
                </c:pt>
                <c:pt idx="18">
                  <c:v>Mizoram</c:v>
                </c:pt>
                <c:pt idx="19">
                  <c:v>Nagaland</c:v>
                </c:pt>
                <c:pt idx="20">
                  <c:v>Odisha</c:v>
                </c:pt>
                <c:pt idx="21">
                  <c:v>Punjab</c:v>
                </c:pt>
                <c:pt idx="22">
                  <c:v>Rajasthan</c:v>
                </c:pt>
                <c:pt idx="23">
                  <c:v>Sikkim</c:v>
                </c:pt>
                <c:pt idx="24">
                  <c:v>Tamil Nadu</c:v>
                </c:pt>
                <c:pt idx="25">
                  <c:v>Telangana</c:v>
                </c:pt>
                <c:pt idx="26">
                  <c:v>Tripura</c:v>
                </c:pt>
                <c:pt idx="27">
                  <c:v>Uttar Pradesh</c:v>
                </c:pt>
                <c:pt idx="28">
                  <c:v>Uttarakhand</c:v>
                </c:pt>
                <c:pt idx="29">
                  <c:v>West Bengal</c:v>
                </c:pt>
              </c:strCache>
            </c:strRef>
          </c:cat>
          <c:val>
            <c:numRef>
              <c:f>Sheet1!$D$3:$D$32</c:f>
              <c:numCache>
                <c:formatCode>General</c:formatCode>
                <c:ptCount val="30"/>
                <c:pt idx="0">
                  <c:v>11</c:v>
                </c:pt>
                <c:pt idx="1">
                  <c:v>18</c:v>
                </c:pt>
                <c:pt idx="2">
                  <c:v>8</c:v>
                </c:pt>
                <c:pt idx="3">
                  <c:v>4</c:v>
                </c:pt>
                <c:pt idx="4">
                  <c:v>2</c:v>
                </c:pt>
                <c:pt idx="5">
                  <c:v>3</c:v>
                </c:pt>
                <c:pt idx="7">
                  <c:v>13</c:v>
                </c:pt>
                <c:pt idx="8">
                  <c:v>10</c:v>
                </c:pt>
                <c:pt idx="9">
                  <c:v>3</c:v>
                </c:pt>
                <c:pt idx="10">
                  <c:v>3</c:v>
                </c:pt>
                <c:pt idx="11">
                  <c:v>7</c:v>
                </c:pt>
                <c:pt idx="13">
                  <c:v>1</c:v>
                </c:pt>
                <c:pt idx="14">
                  <c:v>3</c:v>
                </c:pt>
                <c:pt idx="15">
                  <c:v>10</c:v>
                </c:pt>
                <c:pt idx="16">
                  <c:v>7</c:v>
                </c:pt>
                <c:pt idx="17">
                  <c:v>9</c:v>
                </c:pt>
                <c:pt idx="18">
                  <c:v>4</c:v>
                </c:pt>
                <c:pt idx="19">
                  <c:v>6</c:v>
                </c:pt>
                <c:pt idx="20">
                  <c:v>12</c:v>
                </c:pt>
                <c:pt idx="21">
                  <c:v>4</c:v>
                </c:pt>
                <c:pt idx="22">
                  <c:v>3</c:v>
                </c:pt>
                <c:pt idx="23">
                  <c:v>3</c:v>
                </c:pt>
                <c:pt idx="24">
                  <c:v>12</c:v>
                </c:pt>
                <c:pt idx="25">
                  <c:v>21</c:v>
                </c:pt>
                <c:pt idx="26">
                  <c:v>1</c:v>
                </c:pt>
                <c:pt idx="27">
                  <c:v>10</c:v>
                </c:pt>
                <c:pt idx="28">
                  <c:v>8</c:v>
                </c:pt>
                <c:pt idx="29">
                  <c:v>11</c:v>
                </c:pt>
              </c:numCache>
            </c:numRef>
          </c:val>
          <c:extLst xmlns:c16r2="http://schemas.microsoft.com/office/drawing/2015/06/chart">
            <c:ext xmlns:c16="http://schemas.microsoft.com/office/drawing/2014/chart" uri="{C3380CC4-5D6E-409C-BE32-E72D297353CC}">
              <c16:uniqueId val="{00000001-12FD-40B3-86F1-6E6BE0AE0F2E}"/>
            </c:ext>
          </c:extLst>
        </c:ser>
        <c:ser>
          <c:idx val="2"/>
          <c:order val="2"/>
          <c:tx>
            <c:strRef>
              <c:f>Sheet1!$E$2</c:f>
              <c:strCache>
                <c:ptCount val="1"/>
                <c:pt idx="0">
                  <c:v>Denied to disclose</c:v>
                </c:pt>
              </c:strCache>
            </c:strRef>
          </c:tx>
          <c:spPr>
            <a:solidFill>
              <a:schemeClr val="bg2"/>
            </a:solidFill>
            <a:ln>
              <a:noFill/>
            </a:ln>
            <a:effectLst>
              <a:outerShdw blurRad="57150" dist="19050" dir="5400000" algn="ctr" rotWithShape="0">
                <a:srgbClr val="000000">
                  <a:alpha val="63000"/>
                </a:srgbClr>
              </a:outerShdw>
            </a:effectLst>
          </c:spPr>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ysClr val="windowText" lastClr="000000"/>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Sheet1!$B$3:$B$32</c:f>
              <c:strCache>
                <c:ptCount val="30"/>
                <c:pt idx="0">
                  <c:v>Andhra Pradesh</c:v>
                </c:pt>
                <c:pt idx="1">
                  <c:v>Arunachal Pradesh</c:v>
                </c:pt>
                <c:pt idx="2">
                  <c:v>Assam</c:v>
                </c:pt>
                <c:pt idx="3">
                  <c:v>Bihar</c:v>
                </c:pt>
                <c:pt idx="4">
                  <c:v>Chattisgarh</c:v>
                </c:pt>
                <c:pt idx="5">
                  <c:v>Delhi</c:v>
                </c:pt>
                <c:pt idx="6">
                  <c:v>Goa</c:v>
                </c:pt>
                <c:pt idx="7">
                  <c:v>Gujarat</c:v>
                </c:pt>
                <c:pt idx="8">
                  <c:v>Haryana</c:v>
                </c:pt>
                <c:pt idx="9">
                  <c:v>Himachal Pradesh</c:v>
                </c:pt>
                <c:pt idx="10">
                  <c:v>Jammu &amp; Kashmir</c:v>
                </c:pt>
                <c:pt idx="11">
                  <c:v>Jharkhand</c:v>
                </c:pt>
                <c:pt idx="12">
                  <c:v>Karnataka</c:v>
                </c:pt>
                <c:pt idx="13">
                  <c:v>Kerala</c:v>
                </c:pt>
                <c:pt idx="14">
                  <c:v>Madhya Pradesh</c:v>
                </c:pt>
                <c:pt idx="15">
                  <c:v>Maharashtra</c:v>
                </c:pt>
                <c:pt idx="16">
                  <c:v>Manipur</c:v>
                </c:pt>
                <c:pt idx="17">
                  <c:v>Meghalaya</c:v>
                </c:pt>
                <c:pt idx="18">
                  <c:v>Mizoram</c:v>
                </c:pt>
                <c:pt idx="19">
                  <c:v>Nagaland</c:v>
                </c:pt>
                <c:pt idx="20">
                  <c:v>Odisha</c:v>
                </c:pt>
                <c:pt idx="21">
                  <c:v>Punjab</c:v>
                </c:pt>
                <c:pt idx="22">
                  <c:v>Rajasthan</c:v>
                </c:pt>
                <c:pt idx="23">
                  <c:v>Sikkim</c:v>
                </c:pt>
                <c:pt idx="24">
                  <c:v>Tamil Nadu</c:v>
                </c:pt>
                <c:pt idx="25">
                  <c:v>Telangana</c:v>
                </c:pt>
                <c:pt idx="26">
                  <c:v>Tripura</c:v>
                </c:pt>
                <c:pt idx="27">
                  <c:v>Uttar Pradesh</c:v>
                </c:pt>
                <c:pt idx="28">
                  <c:v>Uttarakhand</c:v>
                </c:pt>
                <c:pt idx="29">
                  <c:v>West Bengal</c:v>
                </c:pt>
              </c:strCache>
            </c:strRef>
          </c:cat>
          <c:val>
            <c:numRef>
              <c:f>Sheet1!$E$3:$E$32</c:f>
              <c:numCache>
                <c:formatCode>General</c:formatCode>
                <c:ptCount val="30"/>
                <c:pt idx="1">
                  <c:v>1</c:v>
                </c:pt>
                <c:pt idx="3">
                  <c:v>1</c:v>
                </c:pt>
                <c:pt idx="5">
                  <c:v>1</c:v>
                </c:pt>
                <c:pt idx="9">
                  <c:v>1</c:v>
                </c:pt>
                <c:pt idx="18">
                  <c:v>2</c:v>
                </c:pt>
                <c:pt idx="22">
                  <c:v>1</c:v>
                </c:pt>
                <c:pt idx="27">
                  <c:v>1</c:v>
                </c:pt>
                <c:pt idx="28">
                  <c:v>1</c:v>
                </c:pt>
                <c:pt idx="29">
                  <c:v>2</c:v>
                </c:pt>
              </c:numCache>
            </c:numRef>
          </c:val>
          <c:extLst xmlns:c16r2="http://schemas.microsoft.com/office/drawing/2015/06/chart">
            <c:ext xmlns:c16="http://schemas.microsoft.com/office/drawing/2014/chart" uri="{C3380CC4-5D6E-409C-BE32-E72D297353CC}">
              <c16:uniqueId val="{00000002-12FD-40B3-86F1-6E6BE0AE0F2E}"/>
            </c:ext>
          </c:extLst>
        </c:ser>
        <c:ser>
          <c:idx val="3"/>
          <c:order val="3"/>
          <c:tx>
            <c:strRef>
              <c:f>Sheet1!$F$2</c:f>
              <c:strCache>
                <c:ptCount val="1"/>
                <c:pt idx="0">
                  <c:v>Not aware of the Act</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ysClr val="windowText" lastClr="000000"/>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Sheet1!$B$3:$B$32</c:f>
              <c:strCache>
                <c:ptCount val="30"/>
                <c:pt idx="0">
                  <c:v>Andhra Pradesh</c:v>
                </c:pt>
                <c:pt idx="1">
                  <c:v>Arunachal Pradesh</c:v>
                </c:pt>
                <c:pt idx="2">
                  <c:v>Assam</c:v>
                </c:pt>
                <c:pt idx="3">
                  <c:v>Bihar</c:v>
                </c:pt>
                <c:pt idx="4">
                  <c:v>Chattisgarh</c:v>
                </c:pt>
                <c:pt idx="5">
                  <c:v>Delhi</c:v>
                </c:pt>
                <c:pt idx="6">
                  <c:v>Goa</c:v>
                </c:pt>
                <c:pt idx="7">
                  <c:v>Gujarat</c:v>
                </c:pt>
                <c:pt idx="8">
                  <c:v>Haryana</c:v>
                </c:pt>
                <c:pt idx="9">
                  <c:v>Himachal Pradesh</c:v>
                </c:pt>
                <c:pt idx="10">
                  <c:v>Jammu &amp; Kashmir</c:v>
                </c:pt>
                <c:pt idx="11">
                  <c:v>Jharkhand</c:v>
                </c:pt>
                <c:pt idx="12">
                  <c:v>Karnataka</c:v>
                </c:pt>
                <c:pt idx="13">
                  <c:v>Kerala</c:v>
                </c:pt>
                <c:pt idx="14">
                  <c:v>Madhya Pradesh</c:v>
                </c:pt>
                <c:pt idx="15">
                  <c:v>Maharashtra</c:v>
                </c:pt>
                <c:pt idx="16">
                  <c:v>Manipur</c:v>
                </c:pt>
                <c:pt idx="17">
                  <c:v>Meghalaya</c:v>
                </c:pt>
                <c:pt idx="18">
                  <c:v>Mizoram</c:v>
                </c:pt>
                <c:pt idx="19">
                  <c:v>Nagaland</c:v>
                </c:pt>
                <c:pt idx="20">
                  <c:v>Odisha</c:v>
                </c:pt>
                <c:pt idx="21">
                  <c:v>Punjab</c:v>
                </c:pt>
                <c:pt idx="22">
                  <c:v>Rajasthan</c:v>
                </c:pt>
                <c:pt idx="23">
                  <c:v>Sikkim</c:v>
                </c:pt>
                <c:pt idx="24">
                  <c:v>Tamil Nadu</c:v>
                </c:pt>
                <c:pt idx="25">
                  <c:v>Telangana</c:v>
                </c:pt>
                <c:pt idx="26">
                  <c:v>Tripura</c:v>
                </c:pt>
                <c:pt idx="27">
                  <c:v>Uttar Pradesh</c:v>
                </c:pt>
                <c:pt idx="28">
                  <c:v>Uttarakhand</c:v>
                </c:pt>
                <c:pt idx="29">
                  <c:v>West Bengal</c:v>
                </c:pt>
              </c:strCache>
            </c:strRef>
          </c:cat>
          <c:val>
            <c:numRef>
              <c:f>Sheet1!$F$3:$F$32</c:f>
              <c:numCache>
                <c:formatCode>General</c:formatCode>
                <c:ptCount val="30"/>
                <c:pt idx="3">
                  <c:v>1</c:v>
                </c:pt>
                <c:pt idx="4">
                  <c:v>1</c:v>
                </c:pt>
                <c:pt idx="8">
                  <c:v>1</c:v>
                </c:pt>
                <c:pt idx="9">
                  <c:v>2</c:v>
                </c:pt>
                <c:pt idx="10">
                  <c:v>1</c:v>
                </c:pt>
                <c:pt idx="11">
                  <c:v>1</c:v>
                </c:pt>
                <c:pt idx="14">
                  <c:v>1</c:v>
                </c:pt>
                <c:pt idx="15">
                  <c:v>1</c:v>
                </c:pt>
                <c:pt idx="18">
                  <c:v>1</c:v>
                </c:pt>
                <c:pt idx="22">
                  <c:v>2</c:v>
                </c:pt>
                <c:pt idx="26">
                  <c:v>2</c:v>
                </c:pt>
                <c:pt idx="28">
                  <c:v>2</c:v>
                </c:pt>
                <c:pt idx="29">
                  <c:v>1</c:v>
                </c:pt>
              </c:numCache>
            </c:numRef>
          </c:val>
          <c:extLst xmlns:c16r2="http://schemas.microsoft.com/office/drawing/2015/06/chart">
            <c:ext xmlns:c16="http://schemas.microsoft.com/office/drawing/2014/chart" uri="{C3380CC4-5D6E-409C-BE32-E72D297353CC}">
              <c16:uniqueId val="{00000003-12FD-40B3-86F1-6E6BE0AE0F2E}"/>
            </c:ext>
          </c:extLst>
        </c:ser>
        <c:ser>
          <c:idx val="4"/>
          <c:order val="4"/>
          <c:tx>
            <c:strRef>
              <c:f>Sheet1!$G$2</c:f>
              <c:strCache>
                <c:ptCount val="1"/>
                <c:pt idx="0">
                  <c:v>LCC does not exists</c:v>
                </c:pt>
              </c:strCache>
            </c:strRef>
          </c:tx>
          <c:spPr>
            <a:solidFill>
              <a:srgbClr val="FF0000"/>
            </a:solidFill>
            <a:ln>
              <a:noFill/>
            </a:ln>
            <a:effectLst>
              <a:outerShdw blurRad="57150" dist="19050" dir="5400000" algn="ctr" rotWithShape="0">
                <a:srgbClr val="000000">
                  <a:alpha val="63000"/>
                </a:srgbClr>
              </a:outerShdw>
            </a:effectLst>
          </c:spPr>
          <c:dLbls>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ysClr val="windowText" lastClr="000000"/>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Sheet1!$B$3:$B$32</c:f>
              <c:strCache>
                <c:ptCount val="30"/>
                <c:pt idx="0">
                  <c:v>Andhra Pradesh</c:v>
                </c:pt>
                <c:pt idx="1">
                  <c:v>Arunachal Pradesh</c:v>
                </c:pt>
                <c:pt idx="2">
                  <c:v>Assam</c:v>
                </c:pt>
                <c:pt idx="3">
                  <c:v>Bihar</c:v>
                </c:pt>
                <c:pt idx="4">
                  <c:v>Chattisgarh</c:v>
                </c:pt>
                <c:pt idx="5">
                  <c:v>Delhi</c:v>
                </c:pt>
                <c:pt idx="6">
                  <c:v>Goa</c:v>
                </c:pt>
                <c:pt idx="7">
                  <c:v>Gujarat</c:v>
                </c:pt>
                <c:pt idx="8">
                  <c:v>Haryana</c:v>
                </c:pt>
                <c:pt idx="9">
                  <c:v>Himachal Pradesh</c:v>
                </c:pt>
                <c:pt idx="10">
                  <c:v>Jammu &amp; Kashmir</c:v>
                </c:pt>
                <c:pt idx="11">
                  <c:v>Jharkhand</c:v>
                </c:pt>
                <c:pt idx="12">
                  <c:v>Karnataka</c:v>
                </c:pt>
                <c:pt idx="13">
                  <c:v>Kerala</c:v>
                </c:pt>
                <c:pt idx="14">
                  <c:v>Madhya Pradesh</c:v>
                </c:pt>
                <c:pt idx="15">
                  <c:v>Maharashtra</c:v>
                </c:pt>
                <c:pt idx="16">
                  <c:v>Manipur</c:v>
                </c:pt>
                <c:pt idx="17">
                  <c:v>Meghalaya</c:v>
                </c:pt>
                <c:pt idx="18">
                  <c:v>Mizoram</c:v>
                </c:pt>
                <c:pt idx="19">
                  <c:v>Nagaland</c:v>
                </c:pt>
                <c:pt idx="20">
                  <c:v>Odisha</c:v>
                </c:pt>
                <c:pt idx="21">
                  <c:v>Punjab</c:v>
                </c:pt>
                <c:pt idx="22">
                  <c:v>Rajasthan</c:v>
                </c:pt>
                <c:pt idx="23">
                  <c:v>Sikkim</c:v>
                </c:pt>
                <c:pt idx="24">
                  <c:v>Tamil Nadu</c:v>
                </c:pt>
                <c:pt idx="25">
                  <c:v>Telangana</c:v>
                </c:pt>
                <c:pt idx="26">
                  <c:v>Tripura</c:v>
                </c:pt>
                <c:pt idx="27">
                  <c:v>Uttar Pradesh</c:v>
                </c:pt>
                <c:pt idx="28">
                  <c:v>Uttarakhand</c:v>
                </c:pt>
                <c:pt idx="29">
                  <c:v>West Bengal</c:v>
                </c:pt>
              </c:strCache>
            </c:strRef>
          </c:cat>
          <c:val>
            <c:numRef>
              <c:f>Sheet1!$G$3:$G$32</c:f>
              <c:numCache>
                <c:formatCode>General</c:formatCode>
                <c:ptCount val="30"/>
                <c:pt idx="7">
                  <c:v>1</c:v>
                </c:pt>
                <c:pt idx="19">
                  <c:v>1</c:v>
                </c:pt>
                <c:pt idx="22">
                  <c:v>1</c:v>
                </c:pt>
                <c:pt idx="25">
                  <c:v>1</c:v>
                </c:pt>
              </c:numCache>
            </c:numRef>
          </c:val>
          <c:extLst xmlns:c16r2="http://schemas.microsoft.com/office/drawing/2015/06/chart">
            <c:ext xmlns:c16="http://schemas.microsoft.com/office/drawing/2014/chart" uri="{C3380CC4-5D6E-409C-BE32-E72D297353CC}">
              <c16:uniqueId val="{00000004-12FD-40B3-86F1-6E6BE0AE0F2E}"/>
            </c:ext>
          </c:extLst>
        </c:ser>
        <c:ser>
          <c:idx val="5"/>
          <c:order val="5"/>
          <c:tx>
            <c:strRef>
              <c:f>Sheet1!$H$2</c:f>
              <c:strCache>
                <c:ptCount val="1"/>
                <c:pt idx="0">
                  <c:v>LCC yet to be constituted</c:v>
                </c:pt>
              </c:strCache>
            </c:strRef>
          </c:tx>
          <c:spPr>
            <a:solidFill>
              <a:schemeClr val="accent1"/>
            </a:solidFill>
            <a:ln>
              <a:noFill/>
            </a:ln>
            <a:effectLst>
              <a:outerShdw blurRad="57150" dist="19050" dir="5400000" algn="ctr" rotWithShape="0">
                <a:srgbClr val="000000">
                  <a:alpha val="63000"/>
                </a:srgbClr>
              </a:outerShdw>
            </a:effectLst>
          </c:spPr>
          <c:dLbls>
            <c:dLbl>
              <c:idx val="7"/>
              <c:spPr>
                <a:noFill/>
                <a:ln>
                  <a:noFill/>
                </a:ln>
                <a:effectLst/>
              </c:spPr>
              <c:txPr>
                <a:bodyPr rot="0" spcFirstLastPara="1" vertOverflow="ellipsis" vert="horz" wrap="square" lIns="38100" tIns="19050" rIns="38100" bIns="19050" anchor="ctr" anchorCtr="1">
                  <a:noAutofit/>
                </a:bodyPr>
                <a:lstStyle/>
                <a:p>
                  <a:pPr>
                    <a:defRPr lang="en-US" sz="900" b="0" i="0" u="none" strike="noStrike" kern="1200" baseline="0">
                      <a:solidFill>
                        <a:sysClr val="windowText" lastClr="000000"/>
                      </a:solidFill>
                      <a:latin typeface="+mn-lt"/>
                      <a:ea typeface="+mn-ea"/>
                      <a:cs typeface="+mn-cs"/>
                    </a:defRPr>
                  </a:pPr>
                  <a:endParaRPr lang="en-US"/>
                </a:p>
              </c:txPr>
            </c:dLbl>
            <c:spPr>
              <a:noFill/>
              <a:ln>
                <a:noFill/>
              </a:ln>
              <a:effectLst/>
            </c:spPr>
            <c:txPr>
              <a:bodyPr rot="0" spcFirstLastPara="1" vertOverflow="ellipsis" vert="horz" wrap="square" lIns="38100" tIns="19050" rIns="38100" bIns="19050" anchor="ctr" anchorCtr="1">
                <a:spAutoFit/>
              </a:bodyPr>
              <a:lstStyle/>
              <a:p>
                <a:pPr>
                  <a:defRPr lang="en-US" sz="900" b="0" i="0" u="none" strike="noStrike" kern="1200" baseline="0">
                    <a:solidFill>
                      <a:sysClr val="windowText" lastClr="000000"/>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Sheet1!$B$3:$B$32</c:f>
              <c:strCache>
                <c:ptCount val="30"/>
                <c:pt idx="0">
                  <c:v>Andhra Pradesh</c:v>
                </c:pt>
                <c:pt idx="1">
                  <c:v>Arunachal Pradesh</c:v>
                </c:pt>
                <c:pt idx="2">
                  <c:v>Assam</c:v>
                </c:pt>
                <c:pt idx="3">
                  <c:v>Bihar</c:v>
                </c:pt>
                <c:pt idx="4">
                  <c:v>Chattisgarh</c:v>
                </c:pt>
                <c:pt idx="5">
                  <c:v>Delhi</c:v>
                </c:pt>
                <c:pt idx="6">
                  <c:v>Goa</c:v>
                </c:pt>
                <c:pt idx="7">
                  <c:v>Gujarat</c:v>
                </c:pt>
                <c:pt idx="8">
                  <c:v>Haryana</c:v>
                </c:pt>
                <c:pt idx="9">
                  <c:v>Himachal Pradesh</c:v>
                </c:pt>
                <c:pt idx="10">
                  <c:v>Jammu &amp; Kashmir</c:v>
                </c:pt>
                <c:pt idx="11">
                  <c:v>Jharkhand</c:v>
                </c:pt>
                <c:pt idx="12">
                  <c:v>Karnataka</c:v>
                </c:pt>
                <c:pt idx="13">
                  <c:v>Kerala</c:v>
                </c:pt>
                <c:pt idx="14">
                  <c:v>Madhya Pradesh</c:v>
                </c:pt>
                <c:pt idx="15">
                  <c:v>Maharashtra</c:v>
                </c:pt>
                <c:pt idx="16">
                  <c:v>Manipur</c:v>
                </c:pt>
                <c:pt idx="17">
                  <c:v>Meghalaya</c:v>
                </c:pt>
                <c:pt idx="18">
                  <c:v>Mizoram</c:v>
                </c:pt>
                <c:pt idx="19">
                  <c:v>Nagaland</c:v>
                </c:pt>
                <c:pt idx="20">
                  <c:v>Odisha</c:v>
                </c:pt>
                <c:pt idx="21">
                  <c:v>Punjab</c:v>
                </c:pt>
                <c:pt idx="22">
                  <c:v>Rajasthan</c:v>
                </c:pt>
                <c:pt idx="23">
                  <c:v>Sikkim</c:v>
                </c:pt>
                <c:pt idx="24">
                  <c:v>Tamil Nadu</c:v>
                </c:pt>
                <c:pt idx="25">
                  <c:v>Telangana</c:v>
                </c:pt>
                <c:pt idx="26">
                  <c:v>Tripura</c:v>
                </c:pt>
                <c:pt idx="27">
                  <c:v>Uttar Pradesh</c:v>
                </c:pt>
                <c:pt idx="28">
                  <c:v>Uttarakhand</c:v>
                </c:pt>
                <c:pt idx="29">
                  <c:v>West Bengal</c:v>
                </c:pt>
              </c:strCache>
            </c:strRef>
          </c:cat>
          <c:val>
            <c:numRef>
              <c:f>Sheet1!$H$3:$H$32</c:f>
              <c:numCache>
                <c:formatCode>General</c:formatCode>
                <c:ptCount val="30"/>
                <c:pt idx="7">
                  <c:v>1</c:v>
                </c:pt>
                <c:pt idx="15">
                  <c:v>1</c:v>
                </c:pt>
              </c:numCache>
            </c:numRef>
          </c:val>
          <c:extLst xmlns:c16r2="http://schemas.microsoft.com/office/drawing/2015/06/chart">
            <c:ext xmlns:c16="http://schemas.microsoft.com/office/drawing/2014/chart" uri="{C3380CC4-5D6E-409C-BE32-E72D297353CC}">
              <c16:uniqueId val="{00000005-12FD-40B3-86F1-6E6BE0AE0F2E}"/>
            </c:ext>
          </c:extLst>
        </c:ser>
        <c:overlap val="100"/>
        <c:axId val="138275456"/>
        <c:axId val="159762688"/>
      </c:barChart>
      <c:catAx>
        <c:axId val="138275456"/>
        <c:scaling>
          <c:orientation val="minMax"/>
        </c:scaling>
        <c:axPos val="b"/>
        <c:numFmt formatCode="General" sourceLinked="1"/>
        <c:maj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lang="en-US" sz="900" b="0" i="0" u="none" strike="noStrike" kern="1200" baseline="0">
                <a:solidFill>
                  <a:schemeClr val="lt1">
                    <a:lumMod val="85000"/>
                  </a:schemeClr>
                </a:solidFill>
                <a:latin typeface="+mn-lt"/>
                <a:ea typeface="+mn-ea"/>
                <a:cs typeface="+mn-cs"/>
              </a:defRPr>
            </a:pPr>
            <a:endParaRPr lang="en-US"/>
          </a:p>
        </c:txPr>
        <c:crossAx val="159762688"/>
        <c:crosses val="autoZero"/>
        <c:auto val="1"/>
        <c:lblAlgn val="ctr"/>
        <c:lblOffset val="100"/>
      </c:catAx>
      <c:valAx>
        <c:axId val="159762688"/>
        <c:scaling>
          <c:orientation val="minMax"/>
        </c:scaling>
        <c:axPos val="l"/>
        <c:majorGridlines>
          <c:spPr>
            <a:ln w="9525" cap="flat" cmpd="sng" algn="ctr">
              <a:solidFill>
                <a:schemeClr val="lt1">
                  <a:lumMod val="95000"/>
                  <a:alpha val="10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lang="en-US" sz="900" b="0" i="0" u="none" strike="noStrike" kern="1200" baseline="0">
                <a:solidFill>
                  <a:schemeClr val="lt1">
                    <a:lumMod val="85000"/>
                  </a:schemeClr>
                </a:solidFill>
                <a:latin typeface="+mn-lt"/>
                <a:ea typeface="+mn-ea"/>
                <a:cs typeface="+mn-cs"/>
              </a:defRPr>
            </a:pPr>
            <a:endParaRPr lang="en-US"/>
          </a:p>
        </c:txPr>
        <c:crossAx val="138275456"/>
        <c:crosses val="autoZero"/>
        <c:crossBetween val="between"/>
      </c:valAx>
      <c:spPr>
        <a:noFill/>
        <a:ln>
          <a:noFill/>
        </a:ln>
        <a:effectLst/>
      </c:spPr>
    </c:plotArea>
    <c:legend>
      <c:legendPos val="b"/>
      <c:layout/>
      <c:spPr>
        <a:solidFill>
          <a:schemeClr val="tx1"/>
        </a:solidFill>
        <a:ln>
          <a:noFill/>
        </a:ln>
        <a:effectLst/>
      </c:spPr>
      <c:txPr>
        <a:bodyPr rot="0" spcFirstLastPara="1" vertOverflow="ellipsis" vert="horz" wrap="square" anchor="ctr" anchorCtr="1"/>
        <a:lstStyle/>
        <a:p>
          <a:pPr>
            <a:defRPr lang="en-US" sz="900" b="0" i="0" u="none" strike="noStrike" kern="1200" baseline="0">
              <a:solidFill>
                <a:schemeClr val="lt1">
                  <a:lumMod val="8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8.5934917857490065E-2"/>
          <c:y val="4.4048093588063074E-2"/>
          <c:w val="0.66380346553903002"/>
          <c:h val="0.82708744390976552"/>
        </c:manualLayout>
      </c:layout>
      <c:barChart>
        <c:barDir val="col"/>
        <c:grouping val="clustered"/>
        <c:ser>
          <c:idx val="0"/>
          <c:order val="0"/>
          <c:tx>
            <c:strRef>
              <c:f>'[Chart in Microsoft Office Word]Sheet1'!$B$1</c:f>
              <c:strCache>
                <c:ptCount val="1"/>
                <c:pt idx="0">
                  <c:v>Rape</c:v>
                </c:pt>
              </c:strCache>
            </c:strRef>
          </c:tx>
          <c:cat>
            <c:numRef>
              <c:f>'[Chart in Microsoft Office Word]Sheet1'!$A$2:$A$6</c:f>
              <c:numCache>
                <c:formatCode>General</c:formatCode>
                <c:ptCount val="5"/>
                <c:pt idx="0">
                  <c:v>2015</c:v>
                </c:pt>
                <c:pt idx="1">
                  <c:v>2016</c:v>
                </c:pt>
                <c:pt idx="2">
                  <c:v>2017</c:v>
                </c:pt>
                <c:pt idx="3">
                  <c:v>2018</c:v>
                </c:pt>
              </c:numCache>
            </c:numRef>
          </c:cat>
          <c:val>
            <c:numRef>
              <c:f>'[Chart in Microsoft Office Word]Sheet1'!$B$2:$B$6</c:f>
              <c:numCache>
                <c:formatCode>General</c:formatCode>
                <c:ptCount val="5"/>
                <c:pt idx="0" formatCode="#,##0">
                  <c:v>34651</c:v>
                </c:pt>
                <c:pt idx="1">
                  <c:v>38947</c:v>
                </c:pt>
                <c:pt idx="2">
                  <c:v>32559</c:v>
                </c:pt>
                <c:pt idx="3">
                  <c:v>33356</c:v>
                </c:pt>
              </c:numCache>
            </c:numRef>
          </c:val>
        </c:ser>
        <c:ser>
          <c:idx val="1"/>
          <c:order val="1"/>
          <c:tx>
            <c:strRef>
              <c:f>'[Chart in Microsoft Office Word]Sheet1'!$C$1</c:f>
              <c:strCache>
                <c:ptCount val="1"/>
                <c:pt idx="0">
                  <c:v>Sexual Harassment</c:v>
                </c:pt>
              </c:strCache>
            </c:strRef>
          </c:tx>
          <c:cat>
            <c:numRef>
              <c:f>'[Chart in Microsoft Office Word]Sheet1'!$A$2:$A$6</c:f>
              <c:numCache>
                <c:formatCode>General</c:formatCode>
                <c:ptCount val="5"/>
                <c:pt idx="0">
                  <c:v>2015</c:v>
                </c:pt>
                <c:pt idx="1">
                  <c:v>2016</c:v>
                </c:pt>
                <c:pt idx="2">
                  <c:v>2017</c:v>
                </c:pt>
                <c:pt idx="3">
                  <c:v>2018</c:v>
                </c:pt>
              </c:numCache>
            </c:numRef>
          </c:cat>
          <c:val>
            <c:numRef>
              <c:f>'[Chart in Microsoft Office Word]Sheet1'!$C$2:$C$6</c:f>
              <c:numCache>
                <c:formatCode>#,##0</c:formatCode>
                <c:ptCount val="5"/>
                <c:pt idx="0" formatCode="General">
                  <c:v>12873</c:v>
                </c:pt>
                <c:pt idx="1">
                  <c:v>27344</c:v>
                </c:pt>
                <c:pt idx="2" formatCode="General">
                  <c:v>20948</c:v>
                </c:pt>
                <c:pt idx="3" formatCode="General">
                  <c:v>20962</c:v>
                </c:pt>
              </c:numCache>
            </c:numRef>
          </c:val>
        </c:ser>
        <c:ser>
          <c:idx val="2"/>
          <c:order val="2"/>
          <c:tx>
            <c:strRef>
              <c:f>'[Chart in Microsoft Office Word]Sheet1'!$D$1</c:f>
              <c:strCache>
                <c:ptCount val="1"/>
                <c:pt idx="0">
                  <c:v>Domestic Violence</c:v>
                </c:pt>
              </c:strCache>
            </c:strRef>
          </c:tx>
          <c:cat>
            <c:numRef>
              <c:f>'[Chart in Microsoft Office Word]Sheet1'!$A$2:$A$6</c:f>
              <c:numCache>
                <c:formatCode>General</c:formatCode>
                <c:ptCount val="5"/>
                <c:pt idx="0">
                  <c:v>2015</c:v>
                </c:pt>
                <c:pt idx="1">
                  <c:v>2016</c:v>
                </c:pt>
                <c:pt idx="2">
                  <c:v>2017</c:v>
                </c:pt>
                <c:pt idx="3">
                  <c:v>2018</c:v>
                </c:pt>
              </c:numCache>
            </c:numRef>
          </c:cat>
          <c:val>
            <c:numRef>
              <c:f>'[Chart in Microsoft Office Word]Sheet1'!$D$2:$D$6</c:f>
              <c:numCache>
                <c:formatCode>General</c:formatCode>
                <c:ptCount val="5"/>
                <c:pt idx="0">
                  <c:v>468</c:v>
                </c:pt>
                <c:pt idx="1">
                  <c:v>437</c:v>
                </c:pt>
                <c:pt idx="2">
                  <c:v>616</c:v>
                </c:pt>
                <c:pt idx="3">
                  <c:v>579</c:v>
                </c:pt>
              </c:numCache>
            </c:numRef>
          </c:val>
        </c:ser>
        <c:ser>
          <c:idx val="3"/>
          <c:order val="3"/>
          <c:tx>
            <c:strRef>
              <c:f>'[Chart in Microsoft Office Word]Sheet1'!$E$1</c:f>
              <c:strCache>
                <c:ptCount val="1"/>
                <c:pt idx="0">
                  <c:v>Sexual Assault</c:v>
                </c:pt>
              </c:strCache>
            </c:strRef>
          </c:tx>
          <c:cat>
            <c:numRef>
              <c:f>'[Chart in Microsoft Office Word]Sheet1'!$A$2:$A$6</c:f>
              <c:numCache>
                <c:formatCode>General</c:formatCode>
                <c:ptCount val="5"/>
                <c:pt idx="0">
                  <c:v>2015</c:v>
                </c:pt>
                <c:pt idx="1">
                  <c:v>2016</c:v>
                </c:pt>
                <c:pt idx="2">
                  <c:v>2017</c:v>
                </c:pt>
                <c:pt idx="3">
                  <c:v>2018</c:v>
                </c:pt>
              </c:numCache>
            </c:numRef>
          </c:cat>
          <c:val>
            <c:numRef>
              <c:f>'[Chart in Microsoft Office Word]Sheet1'!$E$2:$E$6</c:f>
              <c:numCache>
                <c:formatCode>General</c:formatCode>
                <c:ptCount val="5"/>
                <c:pt idx="0" formatCode="#,##0">
                  <c:v>27000</c:v>
                </c:pt>
                <c:pt idx="1">
                  <c:v>84746</c:v>
                </c:pt>
                <c:pt idx="2">
                  <c:v>86001</c:v>
                </c:pt>
                <c:pt idx="3">
                  <c:v>89097</c:v>
                </c:pt>
              </c:numCache>
            </c:numRef>
          </c:val>
        </c:ser>
        <c:ser>
          <c:idx val="4"/>
          <c:order val="4"/>
          <c:tx>
            <c:strRef>
              <c:f>'[Chart in Microsoft Office Word]Sheet1'!$F$1</c:f>
              <c:strCache>
                <c:ptCount val="1"/>
                <c:pt idx="0">
                  <c:v>Acid Attack</c:v>
                </c:pt>
              </c:strCache>
            </c:strRef>
          </c:tx>
          <c:cat>
            <c:numRef>
              <c:f>'[Chart in Microsoft Office Word]Sheet1'!$A$2:$A$6</c:f>
              <c:numCache>
                <c:formatCode>General</c:formatCode>
                <c:ptCount val="5"/>
                <c:pt idx="0">
                  <c:v>2015</c:v>
                </c:pt>
                <c:pt idx="1">
                  <c:v>2016</c:v>
                </c:pt>
                <c:pt idx="2">
                  <c:v>2017</c:v>
                </c:pt>
                <c:pt idx="3">
                  <c:v>2018</c:v>
                </c:pt>
              </c:numCache>
            </c:numRef>
          </c:cat>
          <c:val>
            <c:numRef>
              <c:f>'[Chart in Microsoft Office Word]Sheet1'!$F$2:$F$6</c:f>
              <c:numCache>
                <c:formatCode>General</c:formatCode>
                <c:ptCount val="5"/>
                <c:pt idx="0">
                  <c:v>268</c:v>
                </c:pt>
                <c:pt idx="1">
                  <c:v>223</c:v>
                </c:pt>
                <c:pt idx="2">
                  <c:v>244</c:v>
                </c:pt>
                <c:pt idx="3">
                  <c:v>228</c:v>
                </c:pt>
              </c:numCache>
            </c:numRef>
          </c:val>
        </c:ser>
        <c:axId val="160024448"/>
        <c:axId val="160025984"/>
      </c:barChart>
      <c:catAx>
        <c:axId val="160024448"/>
        <c:scaling>
          <c:orientation val="minMax"/>
        </c:scaling>
        <c:axPos val="b"/>
        <c:numFmt formatCode="General" sourceLinked="1"/>
        <c:tickLblPos val="nextTo"/>
        <c:txPr>
          <a:bodyPr/>
          <a:lstStyle/>
          <a:p>
            <a:pPr>
              <a:defRPr lang="en-IN"/>
            </a:pPr>
            <a:endParaRPr lang="en-US"/>
          </a:p>
        </c:txPr>
        <c:crossAx val="160025984"/>
        <c:crosses val="autoZero"/>
        <c:auto val="1"/>
        <c:lblAlgn val="ctr"/>
        <c:lblOffset val="100"/>
      </c:catAx>
      <c:valAx>
        <c:axId val="160025984"/>
        <c:scaling>
          <c:orientation val="minMax"/>
        </c:scaling>
        <c:axPos val="l"/>
        <c:majorGridlines/>
        <c:numFmt formatCode="#,##0" sourceLinked="1"/>
        <c:tickLblPos val="nextTo"/>
        <c:txPr>
          <a:bodyPr/>
          <a:lstStyle/>
          <a:p>
            <a:pPr>
              <a:defRPr lang="en-IN"/>
            </a:pPr>
            <a:endParaRPr lang="en-US"/>
          </a:p>
        </c:txPr>
        <c:crossAx val="160024448"/>
        <c:crosses val="autoZero"/>
        <c:crossBetween val="between"/>
      </c:valAx>
    </c:plotArea>
    <c:legend>
      <c:legendPos val="r"/>
      <c:layout>
        <c:manualLayout>
          <c:xMode val="edge"/>
          <c:yMode val="edge"/>
          <c:x val="0.7296766550014584"/>
          <c:y val="6.6731290447134911E-2"/>
          <c:w val="0.26106408573928275"/>
          <c:h val="0.85860231446019075"/>
        </c:manualLayout>
      </c:layout>
      <c:txPr>
        <a:bodyPr/>
        <a:lstStyle/>
        <a:p>
          <a:pPr>
            <a:defRPr lang="en-IN" sz="1600"/>
          </a:pPr>
          <a:endParaRPr lang="en-US"/>
        </a:p>
      </c:txP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Sheet1!$B$1</c:f>
              <c:strCache>
                <c:ptCount val="1"/>
                <c:pt idx="0">
                  <c:v>Rape (includes attempt to rape)</c:v>
                </c:pt>
              </c:strCache>
            </c:strRef>
          </c:tx>
          <c:cat>
            <c:numRef>
              <c:f>Sheet1!$A$2:$A$5</c:f>
              <c:numCache>
                <c:formatCode>General</c:formatCode>
                <c:ptCount val="4"/>
                <c:pt idx="0">
                  <c:v>2015</c:v>
                </c:pt>
                <c:pt idx="1">
                  <c:v>2016</c:v>
                </c:pt>
                <c:pt idx="2">
                  <c:v>2017</c:v>
                </c:pt>
                <c:pt idx="3">
                  <c:v>2018</c:v>
                </c:pt>
              </c:numCache>
            </c:numRef>
          </c:cat>
          <c:val>
            <c:numRef>
              <c:f>Sheet1!$B$2:$B$5</c:f>
              <c:numCache>
                <c:formatCode>General</c:formatCode>
                <c:ptCount val="4"/>
                <c:pt idx="0">
                  <c:v>589</c:v>
                </c:pt>
                <c:pt idx="1">
                  <c:v>1655</c:v>
                </c:pt>
                <c:pt idx="2">
                  <c:v>558</c:v>
                </c:pt>
                <c:pt idx="3">
                  <c:v>502</c:v>
                </c:pt>
              </c:numCache>
            </c:numRef>
          </c:val>
        </c:ser>
        <c:ser>
          <c:idx val="1"/>
          <c:order val="1"/>
          <c:tx>
            <c:strRef>
              <c:f>Sheet1!$C$1</c:f>
              <c:strCache>
                <c:ptCount val="1"/>
                <c:pt idx="0">
                  <c:v>Sexual Harassment</c:v>
                </c:pt>
              </c:strCache>
            </c:strRef>
          </c:tx>
          <c:cat>
            <c:numRef>
              <c:f>Sheet1!$A$2:$A$5</c:f>
              <c:numCache>
                <c:formatCode>General</c:formatCode>
                <c:ptCount val="4"/>
                <c:pt idx="0">
                  <c:v>2015</c:v>
                </c:pt>
                <c:pt idx="1">
                  <c:v>2016</c:v>
                </c:pt>
                <c:pt idx="2">
                  <c:v>2017</c:v>
                </c:pt>
                <c:pt idx="3">
                  <c:v>2018</c:v>
                </c:pt>
              </c:numCache>
            </c:numRef>
          </c:cat>
          <c:val>
            <c:numRef>
              <c:f>Sheet1!$C$2:$C$5</c:f>
              <c:numCache>
                <c:formatCode>General</c:formatCode>
                <c:ptCount val="4"/>
                <c:pt idx="0">
                  <c:v>535</c:v>
                </c:pt>
                <c:pt idx="1">
                  <c:v>703</c:v>
                </c:pt>
                <c:pt idx="2">
                  <c:v>768</c:v>
                </c:pt>
                <c:pt idx="3">
                  <c:v>729</c:v>
                </c:pt>
              </c:numCache>
            </c:numRef>
          </c:val>
        </c:ser>
        <c:ser>
          <c:idx val="2"/>
          <c:order val="2"/>
          <c:tx>
            <c:strRef>
              <c:f>Sheet1!$D$1</c:f>
              <c:strCache>
                <c:ptCount val="1"/>
                <c:pt idx="0">
                  <c:v>Domestic Violence</c:v>
                </c:pt>
              </c:strCache>
            </c:strRef>
          </c:tx>
          <c:cat>
            <c:numRef>
              <c:f>Sheet1!$A$2:$A$5</c:f>
              <c:numCache>
                <c:formatCode>General</c:formatCode>
                <c:ptCount val="4"/>
                <c:pt idx="0">
                  <c:v>2015</c:v>
                </c:pt>
                <c:pt idx="1">
                  <c:v>2016</c:v>
                </c:pt>
                <c:pt idx="2">
                  <c:v>2017</c:v>
                </c:pt>
                <c:pt idx="3">
                  <c:v>2018</c:v>
                </c:pt>
              </c:numCache>
            </c:numRef>
          </c:cat>
          <c:val>
            <c:numRef>
              <c:f>Sheet1!$D$2:$D$5</c:f>
              <c:numCache>
                <c:formatCode>General</c:formatCode>
                <c:ptCount val="4"/>
                <c:pt idx="0">
                  <c:v>1</c:v>
                </c:pt>
                <c:pt idx="1">
                  <c:v>0</c:v>
                </c:pt>
                <c:pt idx="2">
                  <c:v>0</c:v>
                </c:pt>
                <c:pt idx="3">
                  <c:v>5</c:v>
                </c:pt>
              </c:numCache>
            </c:numRef>
          </c:val>
        </c:ser>
        <c:ser>
          <c:idx val="3"/>
          <c:order val="3"/>
          <c:tx>
            <c:strRef>
              <c:f>Sheet1!$E$1</c:f>
              <c:strCache>
                <c:ptCount val="1"/>
                <c:pt idx="0">
                  <c:v>Sexual Assault</c:v>
                </c:pt>
              </c:strCache>
            </c:strRef>
          </c:tx>
          <c:cat>
            <c:numRef>
              <c:f>Sheet1!$A$2:$A$5</c:f>
              <c:numCache>
                <c:formatCode>General</c:formatCode>
                <c:ptCount val="4"/>
                <c:pt idx="0">
                  <c:v>2015</c:v>
                </c:pt>
                <c:pt idx="1">
                  <c:v>2016</c:v>
                </c:pt>
                <c:pt idx="2">
                  <c:v>2017</c:v>
                </c:pt>
                <c:pt idx="3">
                  <c:v>2018</c:v>
                </c:pt>
              </c:numCache>
            </c:numRef>
          </c:cat>
          <c:val>
            <c:numRef>
              <c:f>Sheet1!$E$2:$E$5</c:f>
              <c:numCache>
                <c:formatCode>General</c:formatCode>
                <c:ptCount val="4"/>
                <c:pt idx="0">
                  <c:v>5112</c:v>
                </c:pt>
                <c:pt idx="1">
                  <c:v>5260</c:v>
                </c:pt>
                <c:pt idx="2">
                  <c:v>5763</c:v>
                </c:pt>
                <c:pt idx="3">
                  <c:v>3395</c:v>
                </c:pt>
              </c:numCache>
            </c:numRef>
          </c:val>
        </c:ser>
        <c:ser>
          <c:idx val="4"/>
          <c:order val="4"/>
          <c:tx>
            <c:strRef>
              <c:f>Sheet1!$F$1</c:f>
              <c:strCache>
                <c:ptCount val="1"/>
                <c:pt idx="0">
                  <c:v>Acid Attack(includes attempt to acid attack)</c:v>
                </c:pt>
              </c:strCache>
            </c:strRef>
          </c:tx>
          <c:cat>
            <c:numRef>
              <c:f>Sheet1!$A$2:$A$5</c:f>
              <c:numCache>
                <c:formatCode>General</c:formatCode>
                <c:ptCount val="4"/>
                <c:pt idx="0">
                  <c:v>2015</c:v>
                </c:pt>
                <c:pt idx="1">
                  <c:v>2016</c:v>
                </c:pt>
                <c:pt idx="2">
                  <c:v>2017</c:v>
                </c:pt>
                <c:pt idx="3">
                  <c:v>2018</c:v>
                </c:pt>
              </c:numCache>
            </c:numRef>
          </c:cat>
          <c:val>
            <c:numRef>
              <c:f>Sheet1!$F$2:$F$5</c:f>
              <c:numCache>
                <c:formatCode>General</c:formatCode>
                <c:ptCount val="4"/>
                <c:pt idx="0">
                  <c:v>2</c:v>
                </c:pt>
                <c:pt idx="1">
                  <c:v>7</c:v>
                </c:pt>
                <c:pt idx="2">
                  <c:v>6</c:v>
                </c:pt>
                <c:pt idx="3">
                  <c:v>8</c:v>
                </c:pt>
              </c:numCache>
            </c:numRef>
          </c:val>
        </c:ser>
        <c:axId val="174475904"/>
        <c:axId val="174498176"/>
      </c:barChart>
      <c:catAx>
        <c:axId val="174475904"/>
        <c:scaling>
          <c:orientation val="minMax"/>
        </c:scaling>
        <c:axPos val="b"/>
        <c:numFmt formatCode="General" sourceLinked="1"/>
        <c:tickLblPos val="nextTo"/>
        <c:txPr>
          <a:bodyPr/>
          <a:lstStyle/>
          <a:p>
            <a:pPr>
              <a:defRPr lang="en-IN"/>
            </a:pPr>
            <a:endParaRPr lang="en-US"/>
          </a:p>
        </c:txPr>
        <c:crossAx val="174498176"/>
        <c:crosses val="autoZero"/>
        <c:auto val="1"/>
        <c:lblAlgn val="ctr"/>
        <c:lblOffset val="100"/>
      </c:catAx>
      <c:valAx>
        <c:axId val="174498176"/>
        <c:scaling>
          <c:orientation val="minMax"/>
        </c:scaling>
        <c:axPos val="l"/>
        <c:majorGridlines/>
        <c:numFmt formatCode="General" sourceLinked="1"/>
        <c:tickLblPos val="nextTo"/>
        <c:txPr>
          <a:bodyPr/>
          <a:lstStyle/>
          <a:p>
            <a:pPr>
              <a:defRPr lang="en-IN"/>
            </a:pPr>
            <a:endParaRPr lang="en-US"/>
          </a:p>
        </c:txPr>
        <c:crossAx val="174475904"/>
        <c:crosses val="autoZero"/>
        <c:crossBetween val="between"/>
      </c:valAx>
    </c:plotArea>
    <c:legend>
      <c:legendPos val="r"/>
      <c:layout/>
      <c:txPr>
        <a:bodyPr/>
        <a:lstStyle/>
        <a:p>
          <a:pPr>
            <a:defRPr lang="en-IN" sz="1600"/>
          </a:pPr>
          <a:endParaRPr lang="en-US"/>
        </a:p>
      </c:txPr>
    </c:legend>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4414FB-FB3E-4401-BBD4-EDADEB8B52A6}" type="doc">
      <dgm:prSet loTypeId="urn:microsoft.com/office/officeart/2005/8/layout/vProcess5" loCatId="process" qsTypeId="urn:microsoft.com/office/officeart/2005/8/quickstyle/3d2" qsCatId="3D" csTypeId="urn:microsoft.com/office/officeart/2005/8/colors/accent1_2" csCatId="accent1" phldr="1"/>
      <dgm:spPr/>
      <dgm:t>
        <a:bodyPr/>
        <a:lstStyle/>
        <a:p>
          <a:endParaRPr lang="en-US"/>
        </a:p>
      </dgm:t>
    </dgm:pt>
    <dgm:pt modelId="{B37BD54C-32AA-48AD-9C4A-07CCE0B80657}">
      <dgm:prSet phldrT="[Text]"/>
      <dgm:spPr/>
      <dgm:t>
        <a:bodyPr/>
        <a:lstStyle/>
        <a:p>
          <a:pPr algn="ctr"/>
          <a:r>
            <a:rPr lang="en-US" b="1" dirty="0" smtClean="0"/>
            <a:t>One member amongst women working in block, </a:t>
          </a:r>
          <a:r>
            <a:rPr lang="en-US" b="1" dirty="0" err="1" smtClean="0"/>
            <a:t>taluka</a:t>
          </a:r>
          <a:r>
            <a:rPr lang="en-US" b="1" dirty="0" smtClean="0"/>
            <a:t> or ward (official)</a:t>
          </a:r>
          <a:endParaRPr lang="en-US" dirty="0"/>
        </a:p>
      </dgm:t>
    </dgm:pt>
    <dgm:pt modelId="{CF53D2BE-D8A4-4A17-B127-303BFB00AAF6}" type="parTrans" cxnId="{9953C424-8989-4B02-B1A3-0C5B3AA56E27}">
      <dgm:prSet/>
      <dgm:spPr/>
      <dgm:t>
        <a:bodyPr/>
        <a:lstStyle/>
        <a:p>
          <a:endParaRPr lang="en-US"/>
        </a:p>
      </dgm:t>
    </dgm:pt>
    <dgm:pt modelId="{08E83129-6FDB-49C3-AD22-A193D7DD29BF}" type="sibTrans" cxnId="{9953C424-8989-4B02-B1A3-0C5B3AA56E27}">
      <dgm:prSet/>
      <dgm:spPr/>
      <dgm:t>
        <a:bodyPr/>
        <a:lstStyle/>
        <a:p>
          <a:endParaRPr lang="en-US"/>
        </a:p>
      </dgm:t>
    </dgm:pt>
    <dgm:pt modelId="{8B6787F6-64B9-42B6-8EF0-9DB6C1173662}">
      <dgm:prSet phldrT="[Text]"/>
      <dgm:spPr/>
      <dgm:t>
        <a:bodyPr/>
        <a:lstStyle/>
        <a:p>
          <a:pPr algn="l"/>
          <a:r>
            <a:rPr lang="en-US" b="1" dirty="0" smtClean="0"/>
            <a:t>  Two members, one shall be a woman amongst NGOs or CSOs</a:t>
          </a:r>
        </a:p>
        <a:p>
          <a:pPr algn="ctr"/>
          <a:r>
            <a:rPr lang="en-US" b="1" dirty="0" smtClean="0"/>
            <a:t>(non-officials)</a:t>
          </a:r>
          <a:endParaRPr lang="en-US" dirty="0"/>
        </a:p>
      </dgm:t>
    </dgm:pt>
    <dgm:pt modelId="{35A5216B-5866-4EA0-9081-C77AEC98EB04}" type="parTrans" cxnId="{F5A96D46-4C0D-4326-BB05-591C15C60A9D}">
      <dgm:prSet/>
      <dgm:spPr/>
      <dgm:t>
        <a:bodyPr/>
        <a:lstStyle/>
        <a:p>
          <a:endParaRPr lang="en-US"/>
        </a:p>
      </dgm:t>
    </dgm:pt>
    <dgm:pt modelId="{CCCFA63B-12A8-415B-9FED-90628DFA77BF}" type="sibTrans" cxnId="{F5A96D46-4C0D-4326-BB05-591C15C60A9D}">
      <dgm:prSet/>
      <dgm:spPr/>
      <dgm:t>
        <a:bodyPr/>
        <a:lstStyle/>
        <a:p>
          <a:endParaRPr lang="en-US"/>
        </a:p>
      </dgm:t>
    </dgm:pt>
    <dgm:pt modelId="{1EEBC693-9A11-401C-802F-C58FE2068F50}">
      <dgm:prSet phldrT="[Text]"/>
      <dgm:spPr/>
      <dgm:t>
        <a:bodyPr/>
        <a:lstStyle/>
        <a:p>
          <a:pPr algn="ctr"/>
          <a:r>
            <a:rPr lang="en-US" b="1" dirty="0" smtClean="0"/>
            <a:t>An officer from SWD or W&amp;CD in the district -ex-officio.</a:t>
          </a:r>
          <a:endParaRPr lang="en-US" dirty="0"/>
        </a:p>
      </dgm:t>
    </dgm:pt>
    <dgm:pt modelId="{9B25BB48-69EE-4C9D-BA17-7CC75BA70468}" type="parTrans" cxnId="{E286714B-6E1B-4E89-AC14-7582393039B6}">
      <dgm:prSet/>
      <dgm:spPr/>
      <dgm:t>
        <a:bodyPr/>
        <a:lstStyle/>
        <a:p>
          <a:endParaRPr lang="en-US"/>
        </a:p>
      </dgm:t>
    </dgm:pt>
    <dgm:pt modelId="{E86FC5C9-FB9E-40FC-9287-16AE12CD3E4A}" type="sibTrans" cxnId="{E286714B-6E1B-4E89-AC14-7582393039B6}">
      <dgm:prSet/>
      <dgm:spPr/>
      <dgm:t>
        <a:bodyPr/>
        <a:lstStyle/>
        <a:p>
          <a:endParaRPr lang="en-US"/>
        </a:p>
      </dgm:t>
    </dgm:pt>
    <dgm:pt modelId="{110E43D2-6040-489D-B04B-AE2E4DADC797}" type="pres">
      <dgm:prSet presAssocID="{334414FB-FB3E-4401-BBD4-EDADEB8B52A6}" presName="outerComposite" presStyleCnt="0">
        <dgm:presLayoutVars>
          <dgm:chMax val="5"/>
          <dgm:dir/>
          <dgm:resizeHandles val="exact"/>
        </dgm:presLayoutVars>
      </dgm:prSet>
      <dgm:spPr/>
      <dgm:t>
        <a:bodyPr/>
        <a:lstStyle/>
        <a:p>
          <a:endParaRPr lang="en-US"/>
        </a:p>
      </dgm:t>
    </dgm:pt>
    <dgm:pt modelId="{98B4D8D0-45A2-4DA7-B587-D971428AEE11}" type="pres">
      <dgm:prSet presAssocID="{334414FB-FB3E-4401-BBD4-EDADEB8B52A6}" presName="dummyMaxCanvas" presStyleCnt="0">
        <dgm:presLayoutVars/>
      </dgm:prSet>
      <dgm:spPr/>
    </dgm:pt>
    <dgm:pt modelId="{A765B16E-032A-4DCC-8C80-2960485DD999}" type="pres">
      <dgm:prSet presAssocID="{334414FB-FB3E-4401-BBD4-EDADEB8B52A6}" presName="ThreeNodes_1" presStyleLbl="node1" presStyleIdx="0" presStyleCnt="3">
        <dgm:presLayoutVars>
          <dgm:bulletEnabled val="1"/>
        </dgm:presLayoutVars>
      </dgm:prSet>
      <dgm:spPr/>
      <dgm:t>
        <a:bodyPr/>
        <a:lstStyle/>
        <a:p>
          <a:endParaRPr lang="en-US"/>
        </a:p>
      </dgm:t>
    </dgm:pt>
    <dgm:pt modelId="{6F9D7F3F-A6E6-4AAE-B2BD-ADF64D5FF663}" type="pres">
      <dgm:prSet presAssocID="{334414FB-FB3E-4401-BBD4-EDADEB8B52A6}" presName="ThreeNodes_2" presStyleLbl="node1" presStyleIdx="1" presStyleCnt="3">
        <dgm:presLayoutVars>
          <dgm:bulletEnabled val="1"/>
        </dgm:presLayoutVars>
      </dgm:prSet>
      <dgm:spPr/>
      <dgm:t>
        <a:bodyPr/>
        <a:lstStyle/>
        <a:p>
          <a:endParaRPr lang="en-US"/>
        </a:p>
      </dgm:t>
    </dgm:pt>
    <dgm:pt modelId="{3ABBF3E5-DE3F-48C1-A2D0-BBB5BCD9B75E}" type="pres">
      <dgm:prSet presAssocID="{334414FB-FB3E-4401-BBD4-EDADEB8B52A6}" presName="ThreeNodes_3" presStyleLbl="node1" presStyleIdx="2" presStyleCnt="3" custLinFactY="51021" custLinFactNeighborX="8790" custLinFactNeighborY="100000">
        <dgm:presLayoutVars>
          <dgm:bulletEnabled val="1"/>
        </dgm:presLayoutVars>
      </dgm:prSet>
      <dgm:spPr/>
      <dgm:t>
        <a:bodyPr/>
        <a:lstStyle/>
        <a:p>
          <a:endParaRPr lang="en-US"/>
        </a:p>
      </dgm:t>
    </dgm:pt>
    <dgm:pt modelId="{9B75524D-67B8-49F4-9144-A1EACD5326FC}" type="pres">
      <dgm:prSet presAssocID="{334414FB-FB3E-4401-BBD4-EDADEB8B52A6}" presName="ThreeConn_1-2" presStyleLbl="fgAccFollowNode1" presStyleIdx="0" presStyleCnt="2">
        <dgm:presLayoutVars>
          <dgm:bulletEnabled val="1"/>
        </dgm:presLayoutVars>
      </dgm:prSet>
      <dgm:spPr/>
      <dgm:t>
        <a:bodyPr/>
        <a:lstStyle/>
        <a:p>
          <a:endParaRPr lang="en-US"/>
        </a:p>
      </dgm:t>
    </dgm:pt>
    <dgm:pt modelId="{55FBC0E9-42F1-4B4F-9932-22104C4C0BA9}" type="pres">
      <dgm:prSet presAssocID="{334414FB-FB3E-4401-BBD4-EDADEB8B52A6}" presName="ThreeConn_2-3" presStyleLbl="fgAccFollowNode1" presStyleIdx="1" presStyleCnt="2">
        <dgm:presLayoutVars>
          <dgm:bulletEnabled val="1"/>
        </dgm:presLayoutVars>
      </dgm:prSet>
      <dgm:spPr/>
      <dgm:t>
        <a:bodyPr/>
        <a:lstStyle/>
        <a:p>
          <a:endParaRPr lang="en-US"/>
        </a:p>
      </dgm:t>
    </dgm:pt>
    <dgm:pt modelId="{8E631FC3-6F4F-4E01-B4FD-F512787C3F3E}" type="pres">
      <dgm:prSet presAssocID="{334414FB-FB3E-4401-BBD4-EDADEB8B52A6}" presName="ThreeNodes_1_text" presStyleLbl="node1" presStyleIdx="2" presStyleCnt="3">
        <dgm:presLayoutVars>
          <dgm:bulletEnabled val="1"/>
        </dgm:presLayoutVars>
      </dgm:prSet>
      <dgm:spPr/>
      <dgm:t>
        <a:bodyPr/>
        <a:lstStyle/>
        <a:p>
          <a:endParaRPr lang="en-US"/>
        </a:p>
      </dgm:t>
    </dgm:pt>
    <dgm:pt modelId="{7E09E922-E179-4059-A4B8-4D02153357B5}" type="pres">
      <dgm:prSet presAssocID="{334414FB-FB3E-4401-BBD4-EDADEB8B52A6}" presName="ThreeNodes_2_text" presStyleLbl="node1" presStyleIdx="2" presStyleCnt="3">
        <dgm:presLayoutVars>
          <dgm:bulletEnabled val="1"/>
        </dgm:presLayoutVars>
      </dgm:prSet>
      <dgm:spPr/>
      <dgm:t>
        <a:bodyPr/>
        <a:lstStyle/>
        <a:p>
          <a:endParaRPr lang="en-US"/>
        </a:p>
      </dgm:t>
    </dgm:pt>
    <dgm:pt modelId="{AA364904-08AE-4D56-BFBB-3720CB826783}" type="pres">
      <dgm:prSet presAssocID="{334414FB-FB3E-4401-BBD4-EDADEB8B52A6}" presName="ThreeNodes_3_text" presStyleLbl="node1" presStyleIdx="2" presStyleCnt="3">
        <dgm:presLayoutVars>
          <dgm:bulletEnabled val="1"/>
        </dgm:presLayoutVars>
      </dgm:prSet>
      <dgm:spPr/>
      <dgm:t>
        <a:bodyPr/>
        <a:lstStyle/>
        <a:p>
          <a:endParaRPr lang="en-US"/>
        </a:p>
      </dgm:t>
    </dgm:pt>
  </dgm:ptLst>
  <dgm:cxnLst>
    <dgm:cxn modelId="{538CBB20-0778-4E67-B2E7-6CD49A15B215}" type="presOf" srcId="{CCCFA63B-12A8-415B-9FED-90628DFA77BF}" destId="{55FBC0E9-42F1-4B4F-9932-22104C4C0BA9}" srcOrd="0" destOrd="0" presId="urn:microsoft.com/office/officeart/2005/8/layout/vProcess5"/>
    <dgm:cxn modelId="{6E4636F0-CF7F-46EC-935B-81E5EB44E915}" type="presOf" srcId="{1EEBC693-9A11-401C-802F-C58FE2068F50}" destId="{3ABBF3E5-DE3F-48C1-A2D0-BBB5BCD9B75E}" srcOrd="0" destOrd="0" presId="urn:microsoft.com/office/officeart/2005/8/layout/vProcess5"/>
    <dgm:cxn modelId="{F5A96D46-4C0D-4326-BB05-591C15C60A9D}" srcId="{334414FB-FB3E-4401-BBD4-EDADEB8B52A6}" destId="{8B6787F6-64B9-42B6-8EF0-9DB6C1173662}" srcOrd="1" destOrd="0" parTransId="{35A5216B-5866-4EA0-9081-C77AEC98EB04}" sibTransId="{CCCFA63B-12A8-415B-9FED-90628DFA77BF}"/>
    <dgm:cxn modelId="{9953C424-8989-4B02-B1A3-0C5B3AA56E27}" srcId="{334414FB-FB3E-4401-BBD4-EDADEB8B52A6}" destId="{B37BD54C-32AA-48AD-9C4A-07CCE0B80657}" srcOrd="0" destOrd="0" parTransId="{CF53D2BE-D8A4-4A17-B127-303BFB00AAF6}" sibTransId="{08E83129-6FDB-49C3-AD22-A193D7DD29BF}"/>
    <dgm:cxn modelId="{B77F5EC2-C824-47DE-A09B-A7FCED3690E1}" type="presOf" srcId="{8B6787F6-64B9-42B6-8EF0-9DB6C1173662}" destId="{6F9D7F3F-A6E6-4AAE-B2BD-ADF64D5FF663}" srcOrd="0" destOrd="0" presId="urn:microsoft.com/office/officeart/2005/8/layout/vProcess5"/>
    <dgm:cxn modelId="{1240E99B-BAA0-4E3C-B6BC-AD1A1F5D9A9E}" type="presOf" srcId="{334414FB-FB3E-4401-BBD4-EDADEB8B52A6}" destId="{110E43D2-6040-489D-B04B-AE2E4DADC797}" srcOrd="0" destOrd="0" presId="urn:microsoft.com/office/officeart/2005/8/layout/vProcess5"/>
    <dgm:cxn modelId="{AC2A86F4-241C-458A-9393-A5F75E2F7E5F}" type="presOf" srcId="{B37BD54C-32AA-48AD-9C4A-07CCE0B80657}" destId="{8E631FC3-6F4F-4E01-B4FD-F512787C3F3E}" srcOrd="1" destOrd="0" presId="urn:microsoft.com/office/officeart/2005/8/layout/vProcess5"/>
    <dgm:cxn modelId="{438EF75C-6411-4EE1-BB66-CA9F68FF3F48}" type="presOf" srcId="{1EEBC693-9A11-401C-802F-C58FE2068F50}" destId="{AA364904-08AE-4D56-BFBB-3720CB826783}" srcOrd="1" destOrd="0" presId="urn:microsoft.com/office/officeart/2005/8/layout/vProcess5"/>
    <dgm:cxn modelId="{DAD58B47-603C-4E6D-A131-D8E77B7E0026}" type="presOf" srcId="{B37BD54C-32AA-48AD-9C4A-07CCE0B80657}" destId="{A765B16E-032A-4DCC-8C80-2960485DD999}" srcOrd="0" destOrd="0" presId="urn:microsoft.com/office/officeart/2005/8/layout/vProcess5"/>
    <dgm:cxn modelId="{9BA76574-10C2-47D2-AAB5-77E45988102B}" type="presOf" srcId="{8B6787F6-64B9-42B6-8EF0-9DB6C1173662}" destId="{7E09E922-E179-4059-A4B8-4D02153357B5}" srcOrd="1" destOrd="0" presId="urn:microsoft.com/office/officeart/2005/8/layout/vProcess5"/>
    <dgm:cxn modelId="{E286714B-6E1B-4E89-AC14-7582393039B6}" srcId="{334414FB-FB3E-4401-BBD4-EDADEB8B52A6}" destId="{1EEBC693-9A11-401C-802F-C58FE2068F50}" srcOrd="2" destOrd="0" parTransId="{9B25BB48-69EE-4C9D-BA17-7CC75BA70468}" sibTransId="{E86FC5C9-FB9E-40FC-9287-16AE12CD3E4A}"/>
    <dgm:cxn modelId="{7B54BFC5-5484-48D9-985C-87687986C10C}" type="presOf" srcId="{08E83129-6FDB-49C3-AD22-A193D7DD29BF}" destId="{9B75524D-67B8-49F4-9144-A1EACD5326FC}" srcOrd="0" destOrd="0" presId="urn:microsoft.com/office/officeart/2005/8/layout/vProcess5"/>
    <dgm:cxn modelId="{5F30A4F3-C23D-4F8A-90C4-E175128BFC28}" type="presParOf" srcId="{110E43D2-6040-489D-B04B-AE2E4DADC797}" destId="{98B4D8D0-45A2-4DA7-B587-D971428AEE11}" srcOrd="0" destOrd="0" presId="urn:microsoft.com/office/officeart/2005/8/layout/vProcess5"/>
    <dgm:cxn modelId="{F20948AC-0134-414B-B3F3-D82DE304956A}" type="presParOf" srcId="{110E43D2-6040-489D-B04B-AE2E4DADC797}" destId="{A765B16E-032A-4DCC-8C80-2960485DD999}" srcOrd="1" destOrd="0" presId="urn:microsoft.com/office/officeart/2005/8/layout/vProcess5"/>
    <dgm:cxn modelId="{44CB9470-9E26-4161-A9F7-7F8389781A44}" type="presParOf" srcId="{110E43D2-6040-489D-B04B-AE2E4DADC797}" destId="{6F9D7F3F-A6E6-4AAE-B2BD-ADF64D5FF663}" srcOrd="2" destOrd="0" presId="urn:microsoft.com/office/officeart/2005/8/layout/vProcess5"/>
    <dgm:cxn modelId="{01298484-12F8-4E42-9E2A-441767EC7468}" type="presParOf" srcId="{110E43D2-6040-489D-B04B-AE2E4DADC797}" destId="{3ABBF3E5-DE3F-48C1-A2D0-BBB5BCD9B75E}" srcOrd="3" destOrd="0" presId="urn:microsoft.com/office/officeart/2005/8/layout/vProcess5"/>
    <dgm:cxn modelId="{B610A320-8736-430A-B211-BB036E8DAAE0}" type="presParOf" srcId="{110E43D2-6040-489D-B04B-AE2E4DADC797}" destId="{9B75524D-67B8-49F4-9144-A1EACD5326FC}" srcOrd="4" destOrd="0" presId="urn:microsoft.com/office/officeart/2005/8/layout/vProcess5"/>
    <dgm:cxn modelId="{FD25CC61-2301-44A0-BEC6-54E5E2039FDB}" type="presParOf" srcId="{110E43D2-6040-489D-B04B-AE2E4DADC797}" destId="{55FBC0E9-42F1-4B4F-9932-22104C4C0BA9}" srcOrd="5" destOrd="0" presId="urn:microsoft.com/office/officeart/2005/8/layout/vProcess5"/>
    <dgm:cxn modelId="{3EFD0E35-6D27-4F7A-8357-644D38DB45EE}" type="presParOf" srcId="{110E43D2-6040-489D-B04B-AE2E4DADC797}" destId="{8E631FC3-6F4F-4E01-B4FD-F512787C3F3E}" srcOrd="6" destOrd="0" presId="urn:microsoft.com/office/officeart/2005/8/layout/vProcess5"/>
    <dgm:cxn modelId="{EB564444-FE9A-4578-81B4-D6577EE8B377}" type="presParOf" srcId="{110E43D2-6040-489D-B04B-AE2E4DADC797}" destId="{7E09E922-E179-4059-A4B8-4D02153357B5}" srcOrd="7" destOrd="0" presId="urn:microsoft.com/office/officeart/2005/8/layout/vProcess5"/>
    <dgm:cxn modelId="{46181919-838C-4FA2-B145-97128EA12248}" type="presParOf" srcId="{110E43D2-6040-489D-B04B-AE2E4DADC797}" destId="{AA364904-08AE-4D56-BFBB-3720CB826783}" srcOrd="8" destOrd="0" presId="urn:microsoft.com/office/officeart/2005/8/layout/vProcess5"/>
  </dgm:cxnLst>
  <dgm:bg/>
  <dgm:whole/>
</dgm:dataModel>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B312FB-538A-40D6-AA6D-CE48D99582ED}" type="datetimeFigureOut">
              <a:rPr lang="en-US" smtClean="0"/>
              <a:pPr/>
              <a:t>3/3/2020</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1EE7D3-8AE3-4B29-8A0C-5A43BD6F0C8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A1EE7D3-8AE3-4B29-8A0C-5A43BD6F0C8A}"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D126-589D-4033-B15C-F94BEA6AE9AD}" type="datetime1">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31792-5681-4359-84D3-09BCDBBD901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809D69-5565-42E6-8EF0-BE777B9F996E}" type="datetime1">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31792-5681-4359-84D3-09BCDBBD90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16F44F-9340-4612-B853-0F553575E006}" type="datetime1">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31792-5681-4359-84D3-09BCDBBD901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30031-7586-4B0C-BAFF-AD159A06525F}" type="datetime1">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31792-5681-4359-84D3-09BCDBBD901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3F57F4-DA5B-44A2-972E-E1147545A0D0}" type="datetime1">
              <a:rPr lang="en-US" smtClean="0"/>
              <a:pPr/>
              <a:t>3/3/2020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631792-5681-4359-84D3-09BCDBBD901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6FA6FB-95F4-4E05-8392-3071D0C4C512}" type="datetime1">
              <a:rPr lang="en-US" smtClean="0"/>
              <a:pPr/>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31792-5681-4359-84D3-09BCDBBD901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4925D1-D71A-4478-8CC1-CCDC7B16B1F2}" type="datetime1">
              <a:rPr lang="en-US" smtClean="0"/>
              <a:pPr/>
              <a:t>3/3/2020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631792-5681-4359-84D3-09BCDBBD901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D16FF3-265B-49DF-B98F-E31BF4F157A5}" type="datetime1">
              <a:rPr lang="en-US" smtClean="0"/>
              <a:pPr/>
              <a:t>3/3/2020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3EE3B-B8E0-4D5E-B8B7-1BFCF52964C6}" type="datetime1">
              <a:rPr lang="en-US" smtClean="0"/>
              <a:pPr/>
              <a:t>3/3/2020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631792-5681-4359-84D3-09BCDBBD901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2A2D8F-AA22-4CA1-9009-6BDB8F541489}" type="datetime1">
              <a:rPr lang="en-US" smtClean="0"/>
              <a:pPr/>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31792-5681-4359-84D3-09BCDBBD901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40EA97-6CE4-4130-9CAE-0321B1DD8384}" type="datetime1">
              <a:rPr lang="en-US" smtClean="0"/>
              <a:pPr/>
              <a:t>3/3/2020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631792-5681-4359-84D3-09BCDBBD90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4BF2AB0A-BC98-46D7-9505-DBAC0D40D193}" type="datetime1">
              <a:rPr lang="en-US" smtClean="0"/>
              <a:pPr/>
              <a:t>3/3/2020</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75631792-5681-4359-84D3-09BCDBBD901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diagramQuickStyle" Target="../diagrams/quickStyle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952500"/>
            <a:ext cx="6553200" cy="1676400"/>
          </a:xfrm>
        </p:spPr>
        <p:txBody>
          <a:bodyPr>
            <a:normAutofit/>
          </a:bodyPr>
          <a:lstStyle/>
          <a:p>
            <a:r>
              <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pitchFamily="34" charset="0"/>
              </a:rPr>
              <a:t>Aligning </a:t>
            </a: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pitchFamily="34" charset="0"/>
              </a:rPr>
              <a:t> and  Coding </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7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Sexual </a:t>
            </a:r>
            <a:r>
              <a:rPr lang="en-US" sz="2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Harassment </a:t>
            </a:r>
            <a:r>
              <a:rPr lang="en-US" sz="27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laws </a:t>
            </a:r>
            <a:r>
              <a:rPr lang="en-US" sz="2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 India</a:t>
            </a:r>
            <a:br>
              <a:rPr lang="en-US" sz="2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Role of the State </a:t>
            </a:r>
            <a:r>
              <a:rPr lang="en-US" sz="27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Machinery</a:t>
            </a:r>
            <a:endParaRPr lang="en-US" sz="2700" dirty="0"/>
          </a:p>
        </p:txBody>
      </p:sp>
      <p:sp>
        <p:nvSpPr>
          <p:cNvPr id="3" name="Subtitle 2"/>
          <p:cNvSpPr>
            <a:spLocks noGrp="1"/>
          </p:cNvSpPr>
          <p:nvPr>
            <p:ph type="subTitle" idx="1"/>
          </p:nvPr>
        </p:nvSpPr>
        <p:spPr>
          <a:xfrm>
            <a:off x="228600" y="3848100"/>
            <a:ext cx="5638800" cy="1371600"/>
          </a:xfrm>
        </p:spPr>
        <p:txBody>
          <a:bodyPr>
            <a:normAutofit/>
          </a:bodyPr>
          <a:lstStyle/>
          <a:p>
            <a:pPr algn="l"/>
            <a:r>
              <a:rPr lang="en-US" sz="2400" b="1" dirty="0" smtClean="0">
                <a:solidFill>
                  <a:schemeClr val="tx1"/>
                </a:solidFill>
              </a:rPr>
              <a:t>Dr. MANJUNATH G</a:t>
            </a:r>
          </a:p>
          <a:p>
            <a:pPr algn="l"/>
            <a:r>
              <a:rPr lang="en-US" sz="1600" dirty="0" smtClean="0">
                <a:solidFill>
                  <a:schemeClr val="tx1"/>
                </a:solidFill>
              </a:rPr>
              <a:t>WELFARE COMMISSIONER,  DEPARTMENT OF LABOUR &amp;</a:t>
            </a:r>
          </a:p>
          <a:p>
            <a:pPr algn="l"/>
            <a:r>
              <a:rPr lang="en-US" sz="1600" dirty="0" smtClean="0">
                <a:solidFill>
                  <a:schemeClr val="tx1"/>
                </a:solidFill>
              </a:rPr>
              <a:t>DIRECTOR, KARNATAKA STATE LABOUR INSTITUTE ,</a:t>
            </a:r>
          </a:p>
          <a:p>
            <a:pPr algn="l"/>
            <a:r>
              <a:rPr lang="en-US" sz="1600" dirty="0" smtClean="0">
                <a:solidFill>
                  <a:schemeClr val="tx1"/>
                </a:solidFill>
              </a:rPr>
              <a:t>GOVERNMENT OF KARNATAKA</a:t>
            </a:r>
            <a:endParaRPr lang="en-US" sz="1600" dirty="0" smtClean="0"/>
          </a:p>
        </p:txBody>
      </p:sp>
      <p:pic>
        <p:nvPicPr>
          <p:cNvPr id="5" name="Picture 4" descr="government-of-karnataka-logo-png.png"/>
          <p:cNvPicPr>
            <a:picLocks noChangeAspect="1"/>
          </p:cNvPicPr>
          <p:nvPr/>
        </p:nvPicPr>
        <p:blipFill>
          <a:blip r:embed="rId3" cstate="print"/>
          <a:stretch>
            <a:fillRect/>
          </a:stretch>
        </p:blipFill>
        <p:spPr>
          <a:xfrm>
            <a:off x="7848600" y="190500"/>
            <a:ext cx="838200" cy="838200"/>
          </a:xfrm>
          <a:prstGeom prst="rect">
            <a:avLst/>
          </a:prstGeom>
        </p:spPr>
      </p:pic>
      <p:sp>
        <p:nvSpPr>
          <p:cNvPr id="6" name="TextBox 5"/>
          <p:cNvSpPr txBox="1"/>
          <p:nvPr/>
        </p:nvSpPr>
        <p:spPr>
          <a:xfrm>
            <a:off x="228600" y="5295900"/>
            <a:ext cx="1824025" cy="307777"/>
          </a:xfrm>
          <a:prstGeom prst="rect">
            <a:avLst/>
          </a:prstGeom>
          <a:noFill/>
        </p:spPr>
        <p:txBody>
          <a:bodyPr wrap="none" rtlCol="0">
            <a:spAutoFit/>
          </a:bodyPr>
          <a:lstStyle/>
          <a:p>
            <a:r>
              <a:rPr lang="en-US" sz="1400" dirty="0" smtClean="0"/>
              <a:t>www.drmanjunathg.in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jpg"/>
          <p:cNvPicPr>
            <a:picLocks noChangeAspect="1"/>
          </p:cNvPicPr>
          <p:nvPr/>
        </p:nvPicPr>
        <p:blipFill>
          <a:blip r:embed="rId2" cstate="print"/>
          <a:stretch>
            <a:fillRect/>
          </a:stretch>
        </p:blipFill>
        <p:spPr>
          <a:xfrm>
            <a:off x="0" y="689453"/>
            <a:ext cx="9144000" cy="5025547"/>
          </a:xfrm>
          <a:prstGeom prst="rect">
            <a:avLst/>
          </a:prstGeom>
        </p:spPr>
      </p:pic>
      <p:sp>
        <p:nvSpPr>
          <p:cNvPr id="4" name="TextBox 3"/>
          <p:cNvSpPr txBox="1"/>
          <p:nvPr/>
        </p:nvSpPr>
        <p:spPr>
          <a:xfrm>
            <a:off x="4648200" y="883503"/>
            <a:ext cx="4120936" cy="830997"/>
          </a:xfrm>
          <a:prstGeom prst="rect">
            <a:avLst/>
          </a:prstGeom>
          <a:noFill/>
        </p:spPr>
        <p:txBody>
          <a:bodyPr wrap="none" rtlCol="0">
            <a:spAutoFit/>
          </a:bodyPr>
          <a:lstStyle/>
          <a:p>
            <a:r>
              <a:rPr lang="en-US" sz="2400" b="1" dirty="0" smtClean="0">
                <a:solidFill>
                  <a:schemeClr val="accent6">
                    <a:lumMod val="75000"/>
                  </a:schemeClr>
                </a:solidFill>
              </a:rPr>
              <a:t>Percentage of LC’s Constituted </a:t>
            </a:r>
          </a:p>
          <a:p>
            <a:r>
              <a:rPr lang="en-US" sz="2400" b="1" dirty="0" smtClean="0">
                <a:solidFill>
                  <a:schemeClr val="accent6">
                    <a:lumMod val="75000"/>
                  </a:schemeClr>
                </a:solidFill>
              </a:rPr>
              <a:t>State Wise in India</a:t>
            </a:r>
            <a:endParaRPr lang="en-US" sz="2400" b="1" dirty="0">
              <a:solidFill>
                <a:schemeClr val="accent6">
                  <a:lumMod val="75000"/>
                </a:schemeClr>
              </a:solidFill>
            </a:endParaRPr>
          </a:p>
        </p:txBody>
      </p:sp>
    </p:spTree>
    <p:extLst>
      <p:ext uri="{BB962C8B-B14F-4D97-AF65-F5344CB8AC3E}">
        <p14:creationId xmlns:p14="http://schemas.microsoft.com/office/powerpoint/2010/main" xmlns="" val="6119163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23900"/>
            <a:ext cx="8229600" cy="952500"/>
          </a:xfrm>
        </p:spPr>
        <p:txBody>
          <a:bodyPr>
            <a:noAutofit/>
          </a:bodyPr>
          <a:lstStyle/>
          <a:p>
            <a:r>
              <a:rPr lang="en-IN" sz="2400" dirty="0" smtClean="0">
                <a:solidFill>
                  <a:schemeClr val="accent6">
                    <a:lumMod val="75000"/>
                  </a:schemeClr>
                </a:solidFill>
              </a:rPr>
              <a:t> </a:t>
            </a:r>
            <a:r>
              <a:rPr lang="en-US" sz="2400" dirty="0" smtClean="0">
                <a:solidFill>
                  <a:schemeClr val="accent6">
                    <a:lumMod val="75000"/>
                  </a:schemeClr>
                </a:solidFill>
              </a:rPr>
              <a:t/>
            </a:r>
            <a:br>
              <a:rPr lang="en-US" sz="2400" dirty="0" smtClean="0">
                <a:solidFill>
                  <a:schemeClr val="accent6">
                    <a:lumMod val="75000"/>
                  </a:schemeClr>
                </a:solidFill>
              </a:rPr>
            </a:br>
            <a:r>
              <a:rPr lang="en-IN" sz="2400" b="1" dirty="0" smtClean="0">
                <a:solidFill>
                  <a:schemeClr val="accent6">
                    <a:lumMod val="75000"/>
                  </a:schemeClr>
                </a:solidFill>
              </a:rPr>
              <a:t>GRAPH DEPICTING VARIOUS CRIMES AGAINST WOMEN IN INDIA FROM 2015 –2018</a:t>
            </a:r>
            <a:r>
              <a:rPr lang="en-US" sz="2400" dirty="0" smtClean="0">
                <a:solidFill>
                  <a:schemeClr val="accent6">
                    <a:lumMod val="75000"/>
                  </a:schemeClr>
                </a:solidFill>
              </a:rPr>
              <a:t/>
            </a:r>
            <a:br>
              <a:rPr lang="en-US" sz="2400" dirty="0" smtClean="0">
                <a:solidFill>
                  <a:schemeClr val="accent6">
                    <a:lumMod val="75000"/>
                  </a:schemeClr>
                </a:solidFill>
              </a:rPr>
            </a:br>
            <a:endParaRPr lang="en-US" sz="2400" dirty="0">
              <a:solidFill>
                <a:schemeClr val="accent6">
                  <a:lumMod val="75000"/>
                </a:schemeClr>
              </a:solidFill>
            </a:endParaRPr>
          </a:p>
        </p:txBody>
      </p:sp>
      <p:sp>
        <p:nvSpPr>
          <p:cNvPr id="4" name="Date Placeholder 3"/>
          <p:cNvSpPr>
            <a:spLocks noGrp="1"/>
          </p:cNvSpPr>
          <p:nvPr>
            <p:ph type="dt" sz="half" idx="10"/>
          </p:nvPr>
        </p:nvSpPr>
        <p:spPr>
          <a:xfrm>
            <a:off x="152400" y="5143501"/>
            <a:ext cx="3810000" cy="457729"/>
          </a:xfrm>
        </p:spPr>
        <p:txBody>
          <a:bodyPr/>
          <a:lstStyle/>
          <a:p>
            <a:r>
              <a:rPr lang="en-IN" b="1" dirty="0" smtClean="0">
                <a:solidFill>
                  <a:schemeClr val="tx1"/>
                </a:solidFill>
              </a:rPr>
              <a:t>SOURCE: National Crime Records Bureau, various years.</a:t>
            </a:r>
            <a:br>
              <a:rPr lang="en-IN" b="1" dirty="0" smtClean="0">
                <a:solidFill>
                  <a:schemeClr val="tx1"/>
                </a:solidFill>
              </a:rPr>
            </a:br>
            <a:r>
              <a:rPr lang="en-IN" b="1" dirty="0" smtClean="0">
                <a:solidFill>
                  <a:schemeClr val="tx1"/>
                </a:solidFill>
              </a:rPr>
              <a:t>Can be accessed</a:t>
            </a:r>
            <a:r>
              <a:rPr lang="en-IN" b="1" i="1" dirty="0" smtClean="0">
                <a:solidFill>
                  <a:schemeClr val="tx1"/>
                </a:solidFill>
              </a:rPr>
              <a:t> </a:t>
            </a:r>
            <a:r>
              <a:rPr lang="en-IN" b="1" dirty="0" smtClean="0">
                <a:solidFill>
                  <a:schemeClr val="tx1"/>
                </a:solidFill>
              </a:rPr>
              <a:t>at:</a:t>
            </a:r>
            <a:r>
              <a:rPr lang="en-IN" b="1" i="1" dirty="0" smtClean="0">
                <a:solidFill>
                  <a:schemeClr val="tx1"/>
                </a:solidFill>
              </a:rPr>
              <a:t> http://ncrb.gov.in/</a:t>
            </a:r>
            <a:endParaRPr lang="en-US" b="1" dirty="0" smtClean="0">
              <a:solidFill>
                <a:schemeClr val="tx1"/>
              </a:solidFill>
            </a:endParaRPr>
          </a:p>
          <a:p>
            <a:endParaRPr lang="en-US" dirty="0"/>
          </a:p>
        </p:txBody>
      </p:sp>
      <p:sp>
        <p:nvSpPr>
          <p:cNvPr id="5" name="Slide Number Placeholder 4"/>
          <p:cNvSpPr>
            <a:spLocks noGrp="1"/>
          </p:cNvSpPr>
          <p:nvPr>
            <p:ph type="sldNum" sz="quarter" idx="12"/>
          </p:nvPr>
        </p:nvSpPr>
        <p:spPr/>
        <p:txBody>
          <a:bodyPr/>
          <a:lstStyle/>
          <a:p>
            <a:fld id="{75631792-5681-4359-84D3-09BCDBBD901F}" type="slidenum">
              <a:rPr lang="en-US" smtClean="0"/>
              <a:pPr/>
              <a:t>11</a:t>
            </a:fld>
            <a:endParaRPr lang="en-US"/>
          </a:p>
        </p:txBody>
      </p:sp>
      <p:graphicFrame>
        <p:nvGraphicFramePr>
          <p:cNvPr id="6" name="Chart 5"/>
          <p:cNvGraphicFramePr/>
          <p:nvPr/>
        </p:nvGraphicFramePr>
        <p:xfrm>
          <a:off x="0" y="1562100"/>
          <a:ext cx="9144000" cy="35179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723900"/>
            <a:ext cx="8229600" cy="952500"/>
          </a:xfrm>
        </p:spPr>
        <p:txBody>
          <a:bodyPr>
            <a:normAutofit/>
          </a:bodyPr>
          <a:lstStyle/>
          <a:p>
            <a:r>
              <a:rPr lang="en-IN" sz="2400" b="1" dirty="0" smtClean="0">
                <a:solidFill>
                  <a:schemeClr val="accent6">
                    <a:lumMod val="75000"/>
                  </a:schemeClr>
                </a:solidFill>
              </a:rPr>
              <a:t>GRAPH DEPICTING VARIOUS CRIMES AGAINST WOMEN IN KARNATAKA FROM 2015 –2018</a:t>
            </a:r>
            <a:endParaRPr lang="en-US" sz="2400" b="1" dirty="0">
              <a:solidFill>
                <a:schemeClr val="accent6">
                  <a:lumMod val="75000"/>
                </a:schemeClr>
              </a:solidFill>
            </a:endParaRPr>
          </a:p>
        </p:txBody>
      </p:sp>
      <p:sp>
        <p:nvSpPr>
          <p:cNvPr id="3" name="Content Placeholder 2"/>
          <p:cNvSpPr>
            <a:spLocks noGrp="1"/>
          </p:cNvSpPr>
          <p:nvPr>
            <p:ph idx="1"/>
          </p:nvPr>
        </p:nvSpPr>
        <p:spPr/>
        <p:txBody>
          <a:bodyPr/>
          <a:lstStyle/>
          <a:p>
            <a:r>
              <a:rPr lang="en-IN" dirty="0" smtClean="0"/>
              <a:t> </a:t>
            </a:r>
            <a:endParaRPr lang="en-US" dirty="0" smtClean="0"/>
          </a:p>
          <a:p>
            <a:endParaRPr lang="en-US" dirty="0"/>
          </a:p>
        </p:txBody>
      </p:sp>
      <p:sp>
        <p:nvSpPr>
          <p:cNvPr id="4" name="Date Placeholder 3"/>
          <p:cNvSpPr>
            <a:spLocks noGrp="1"/>
          </p:cNvSpPr>
          <p:nvPr>
            <p:ph type="dt" sz="half" idx="10"/>
          </p:nvPr>
        </p:nvSpPr>
        <p:spPr>
          <a:xfrm>
            <a:off x="152400" y="5080001"/>
            <a:ext cx="3429000" cy="521229"/>
          </a:xfrm>
        </p:spPr>
        <p:txBody>
          <a:bodyPr/>
          <a:lstStyle/>
          <a:p>
            <a:fld id="{61B30031-7586-4B0C-BAFF-AD159A06525F}" type="datetime1">
              <a:rPr lang="en-US" b="1" smtClean="0">
                <a:solidFill>
                  <a:schemeClr val="tx1"/>
                </a:solidFill>
              </a:rPr>
              <a:pPr/>
              <a:t>3/3/2020</a:t>
            </a:fld>
            <a:r>
              <a:rPr lang="en-IN" b="1" dirty="0" smtClean="0">
                <a:solidFill>
                  <a:schemeClr val="tx1"/>
                </a:solidFill>
              </a:rPr>
              <a:t>SOURCE: National Crime Records Bureau, various years.</a:t>
            </a:r>
            <a:br>
              <a:rPr lang="en-IN" b="1" dirty="0" smtClean="0">
                <a:solidFill>
                  <a:schemeClr val="tx1"/>
                </a:solidFill>
              </a:rPr>
            </a:br>
            <a:r>
              <a:rPr lang="en-IN" b="1" dirty="0" smtClean="0">
                <a:solidFill>
                  <a:schemeClr val="tx1"/>
                </a:solidFill>
              </a:rPr>
              <a:t>Can be accessed</a:t>
            </a:r>
            <a:r>
              <a:rPr lang="en-IN" b="1" i="1" dirty="0" smtClean="0">
                <a:solidFill>
                  <a:schemeClr val="tx1"/>
                </a:solidFill>
              </a:rPr>
              <a:t> </a:t>
            </a:r>
            <a:r>
              <a:rPr lang="en-IN" b="1" dirty="0" smtClean="0">
                <a:solidFill>
                  <a:schemeClr val="tx1"/>
                </a:solidFill>
              </a:rPr>
              <a:t>at:</a:t>
            </a:r>
            <a:r>
              <a:rPr lang="en-IN" b="1" i="1" dirty="0" smtClean="0">
                <a:solidFill>
                  <a:schemeClr val="tx1"/>
                </a:solidFill>
              </a:rPr>
              <a:t> http://ncrb.gov.in/</a:t>
            </a:r>
            <a:endParaRPr lang="en-US" b="1" dirty="0" smtClean="0">
              <a:solidFill>
                <a:schemeClr val="tx1"/>
              </a:solidFill>
            </a:endParaRPr>
          </a:p>
          <a:p>
            <a:endParaRPr lang="en-US" dirty="0"/>
          </a:p>
        </p:txBody>
      </p:sp>
      <p:sp>
        <p:nvSpPr>
          <p:cNvPr id="5" name="Slide Number Placeholder 4"/>
          <p:cNvSpPr>
            <a:spLocks noGrp="1"/>
          </p:cNvSpPr>
          <p:nvPr>
            <p:ph type="sldNum" sz="quarter" idx="12"/>
          </p:nvPr>
        </p:nvSpPr>
        <p:spPr/>
        <p:txBody>
          <a:bodyPr/>
          <a:lstStyle/>
          <a:p>
            <a:fld id="{75631792-5681-4359-84D3-09BCDBBD901F}" type="slidenum">
              <a:rPr lang="en-US" smtClean="0"/>
              <a:pPr/>
              <a:t>12</a:t>
            </a:fld>
            <a:endParaRPr lang="en-US"/>
          </a:p>
        </p:txBody>
      </p:sp>
      <p:graphicFrame>
        <p:nvGraphicFramePr>
          <p:cNvPr id="7" name="Chart 6"/>
          <p:cNvGraphicFramePr/>
          <p:nvPr/>
        </p:nvGraphicFramePr>
        <p:xfrm>
          <a:off x="228600" y="1460500"/>
          <a:ext cx="8382000" cy="36195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7700"/>
            <a:ext cx="2209800" cy="635000"/>
          </a:xfrm>
        </p:spPr>
        <p:txBody>
          <a:bodyPr>
            <a:normAutofit/>
          </a:bodyPr>
          <a:lstStyle/>
          <a:p>
            <a:pPr algn="l"/>
            <a:r>
              <a:rPr lang="en-US" sz="2400" b="1" dirty="0" smtClean="0">
                <a:solidFill>
                  <a:schemeClr val="accent6">
                    <a:lumMod val="75000"/>
                  </a:schemeClr>
                </a:solidFill>
              </a:rPr>
              <a:t>Functions of LC</a:t>
            </a:r>
            <a:endParaRPr lang="en-US" sz="2400" b="1" dirty="0">
              <a:solidFill>
                <a:schemeClr val="accent6">
                  <a:lumMod val="75000"/>
                </a:schemeClr>
              </a:solidFill>
            </a:endParaRPr>
          </a:p>
        </p:txBody>
      </p:sp>
      <p:sp>
        <p:nvSpPr>
          <p:cNvPr id="3" name="Content Placeholder 2"/>
          <p:cNvSpPr>
            <a:spLocks noGrp="1"/>
          </p:cNvSpPr>
          <p:nvPr>
            <p:ph idx="1"/>
          </p:nvPr>
        </p:nvSpPr>
        <p:spPr>
          <a:xfrm>
            <a:off x="228600" y="1155700"/>
            <a:ext cx="4724400" cy="2997200"/>
          </a:xfrm>
        </p:spPr>
        <p:txBody>
          <a:bodyPr>
            <a:normAutofit/>
          </a:bodyPr>
          <a:lstStyle/>
          <a:p>
            <a:r>
              <a:rPr lang="en-US" sz="1600" dirty="0" smtClean="0"/>
              <a:t>Complaints received through nodal officers</a:t>
            </a:r>
          </a:p>
          <a:p>
            <a:r>
              <a:rPr lang="en-US" sz="1600" dirty="0"/>
              <a:t>C</a:t>
            </a:r>
            <a:r>
              <a:rPr lang="en-US" sz="1600" dirty="0" smtClean="0"/>
              <a:t>omplaint </a:t>
            </a:r>
            <a:r>
              <a:rPr lang="en-US" sz="1600" dirty="0"/>
              <a:t>from a </a:t>
            </a:r>
            <a:r>
              <a:rPr lang="en-US" sz="1600" dirty="0" smtClean="0"/>
              <a:t>woman, </a:t>
            </a:r>
            <a:r>
              <a:rPr lang="en-US" sz="1600" dirty="0"/>
              <a:t>if IC is not constituted. </a:t>
            </a:r>
          </a:p>
          <a:p>
            <a:r>
              <a:rPr lang="en-US" sz="1600" dirty="0"/>
              <a:t>I</a:t>
            </a:r>
            <a:r>
              <a:rPr lang="en-US" sz="1600" dirty="0" smtClean="0"/>
              <a:t>nitiate </a:t>
            </a:r>
            <a:r>
              <a:rPr lang="en-US" sz="1600" dirty="0"/>
              <a:t>conciliation procedure on the request of the aggrieved women and settle the matter. </a:t>
            </a:r>
            <a:endParaRPr lang="en-US" sz="1600" dirty="0" smtClean="0"/>
          </a:p>
          <a:p>
            <a:r>
              <a:rPr lang="en-US" sz="1600" dirty="0" smtClean="0"/>
              <a:t>No </a:t>
            </a:r>
            <a:r>
              <a:rPr lang="en-US" sz="1600" dirty="0"/>
              <a:t>monetary consideration can be considered in the settlement. </a:t>
            </a:r>
          </a:p>
          <a:p>
            <a:r>
              <a:rPr lang="en-US" sz="1600" dirty="0" smtClean="0"/>
              <a:t> Investigate </a:t>
            </a:r>
            <a:r>
              <a:rPr lang="en-US" sz="1600" dirty="0"/>
              <a:t>the sexual harassment case if the perpetrator is an employee under the service rules, </a:t>
            </a:r>
            <a:r>
              <a:rPr lang="en-US" sz="1600" dirty="0" smtClean="0"/>
              <a:t>otherwise, </a:t>
            </a:r>
            <a:r>
              <a:rPr lang="en-US" sz="1600" dirty="0"/>
              <a:t>Rules </a:t>
            </a:r>
            <a:r>
              <a:rPr lang="en-US" sz="1600" dirty="0" smtClean="0"/>
              <a:t>prescribes </a:t>
            </a:r>
            <a:r>
              <a:rPr lang="en-US" sz="1600" dirty="0"/>
              <a:t>certain punishments like warning, reprimand and also termination from services.</a:t>
            </a:r>
          </a:p>
          <a:p>
            <a:pPr>
              <a:buNone/>
            </a:pPr>
            <a:endParaRPr lang="en-US" sz="1600" dirty="0"/>
          </a:p>
        </p:txBody>
      </p:sp>
      <p:sp>
        <p:nvSpPr>
          <p:cNvPr id="4" name="Date Placeholder 3"/>
          <p:cNvSpPr>
            <a:spLocks noGrp="1"/>
          </p:cNvSpPr>
          <p:nvPr>
            <p:ph type="dt" sz="half" idx="10"/>
          </p:nvPr>
        </p:nvSpPr>
        <p:spPr/>
        <p:txBody>
          <a:bodyPr/>
          <a:lstStyle/>
          <a:p>
            <a:fld id="{00C193D5-A222-46B0-A6FB-3D474EC0C2B5}" type="datetime1">
              <a:rPr lang="en-US" smtClean="0"/>
              <a:pPr/>
              <a:t>3/3/2020</a:t>
            </a:fld>
            <a:endParaRPr lang="en-US" dirty="0"/>
          </a:p>
        </p:txBody>
      </p:sp>
      <p:sp>
        <p:nvSpPr>
          <p:cNvPr id="5" name="Slide Number Placeholder 4"/>
          <p:cNvSpPr>
            <a:spLocks noGrp="1"/>
          </p:cNvSpPr>
          <p:nvPr>
            <p:ph type="sldNum" sz="quarter" idx="12"/>
          </p:nvPr>
        </p:nvSpPr>
        <p:spPr/>
        <p:txBody>
          <a:bodyPr/>
          <a:lstStyle/>
          <a:p>
            <a:fld id="{75631792-5681-4359-84D3-09BCDBBD901F}" type="slidenum">
              <a:rPr lang="en-US" smtClean="0"/>
              <a:pPr/>
              <a:t>13</a:t>
            </a:fld>
            <a:endParaRPr lang="en-US"/>
          </a:p>
        </p:txBody>
      </p:sp>
      <p:sp>
        <p:nvSpPr>
          <p:cNvPr id="6" name="Content Placeholder 2"/>
          <p:cNvSpPr txBox="1">
            <a:spLocks/>
          </p:cNvSpPr>
          <p:nvPr/>
        </p:nvSpPr>
        <p:spPr>
          <a:xfrm>
            <a:off x="4953000" y="1104900"/>
            <a:ext cx="3810000" cy="1676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If the complainant is a domestic worker, examine the </a:t>
            </a:r>
            <a:r>
              <a:rPr kumimoji="0" lang="en-US" sz="1600" b="0" i="1" u="none" strike="noStrike" kern="1200" cap="none" spc="0" normalizeH="0" baseline="0" noProof="0" dirty="0" smtClean="0">
                <a:ln>
                  <a:noFill/>
                </a:ln>
                <a:solidFill>
                  <a:schemeClr val="tx1"/>
                </a:solidFill>
                <a:effectLst/>
                <a:uLnTx/>
                <a:uFillTx/>
                <a:latin typeface="+mn-lt"/>
                <a:ea typeface="+mn-ea"/>
                <a:cs typeface="+mn-cs"/>
              </a:rPr>
              <a:t>prima facie</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of the case and forward the complaint to the Police for registering the case under section 509 of the IPC and any other relevant provisions.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descr="29.png"/>
          <p:cNvPicPr>
            <a:picLocks noChangeAspect="1"/>
          </p:cNvPicPr>
          <p:nvPr/>
        </p:nvPicPr>
        <p:blipFill>
          <a:blip r:embed="rId3" cstate="print"/>
          <a:srcRect/>
          <a:stretch>
            <a:fillRect/>
          </a:stretch>
        </p:blipFill>
        <p:spPr>
          <a:xfrm>
            <a:off x="1164971" y="3021871"/>
            <a:ext cx="5845429" cy="2693129"/>
          </a:xfrm>
          <a:prstGeom prst="rect">
            <a:avLst/>
          </a:prstGeom>
        </p:spPr>
      </p:pic>
      <p:sp>
        <p:nvSpPr>
          <p:cNvPr id="3" name="Content Placeholder 2"/>
          <p:cNvSpPr>
            <a:spLocks noGrp="1"/>
          </p:cNvSpPr>
          <p:nvPr>
            <p:ph idx="1"/>
          </p:nvPr>
        </p:nvSpPr>
        <p:spPr>
          <a:xfrm>
            <a:off x="533400" y="1028700"/>
            <a:ext cx="7848600" cy="1905000"/>
          </a:xfrm>
        </p:spPr>
        <p:txBody>
          <a:bodyPr>
            <a:noAutofit/>
          </a:bodyPr>
          <a:lstStyle/>
          <a:p>
            <a:pPr lvl="0">
              <a:defRPr/>
            </a:pPr>
            <a:r>
              <a:rPr lang="en-US" sz="1600" dirty="0" smtClean="0"/>
              <a:t>If the complainant is a domestic worker, examine the </a:t>
            </a:r>
            <a:r>
              <a:rPr lang="en-US" sz="1600" i="1" dirty="0" smtClean="0"/>
              <a:t>prima facie</a:t>
            </a:r>
            <a:r>
              <a:rPr lang="en-US" sz="1600" dirty="0" smtClean="0"/>
              <a:t> of the case and forward the complaint to the Police for registering the case under section 509 of the IPC and any other relevant provisions.</a:t>
            </a:r>
          </a:p>
          <a:p>
            <a:pPr algn="just"/>
            <a:r>
              <a:rPr lang="en-US" sz="1600" dirty="0" smtClean="0"/>
              <a:t>Local committees vested </a:t>
            </a:r>
            <a:r>
              <a:rPr lang="en-US" sz="1600" dirty="0"/>
              <a:t>with powers of a civil court under </a:t>
            </a:r>
            <a:r>
              <a:rPr lang="en-US" sz="1600" dirty="0" smtClean="0"/>
              <a:t>the </a:t>
            </a:r>
            <a:r>
              <a:rPr lang="en-US" sz="1600" dirty="0"/>
              <a:t>Code of Civil Procedure, when trying a suit in respect of the following matters:</a:t>
            </a:r>
          </a:p>
          <a:p>
            <a:pPr lvl="0" algn="just"/>
            <a:r>
              <a:rPr lang="en-US" sz="1600" dirty="0"/>
              <a:t>Summoning, and enforcing the attendance of any person and examining him on oath</a:t>
            </a:r>
          </a:p>
          <a:p>
            <a:pPr lvl="0" algn="just"/>
            <a:r>
              <a:rPr lang="en-US" sz="1600" dirty="0"/>
              <a:t>Requiring the discovery and production of </a:t>
            </a:r>
            <a:r>
              <a:rPr lang="en-US" sz="1600" dirty="0" smtClean="0"/>
              <a:t>documents</a:t>
            </a:r>
            <a:endParaRPr lang="en-US" sz="1600" dirty="0"/>
          </a:p>
        </p:txBody>
      </p:sp>
      <p:sp>
        <p:nvSpPr>
          <p:cNvPr id="4" name="Date Placeholder 3"/>
          <p:cNvSpPr>
            <a:spLocks noGrp="1"/>
          </p:cNvSpPr>
          <p:nvPr>
            <p:ph type="dt" sz="half" idx="10"/>
          </p:nvPr>
        </p:nvSpPr>
        <p:spPr/>
        <p:txBody>
          <a:bodyPr/>
          <a:lstStyle/>
          <a:p>
            <a:fld id="{9936236D-8C62-4FE1-B5A3-5151ED112E45}" type="datetime1">
              <a:rPr lang="en-US" smtClean="0"/>
              <a:pPr/>
              <a:t>3/3/2020</a:t>
            </a:fld>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485900"/>
            <a:ext cx="4800600" cy="698500"/>
          </a:xfrm>
        </p:spPr>
        <p:txBody>
          <a:bodyPr>
            <a:normAutofit/>
          </a:bodyPr>
          <a:lstStyle/>
          <a:p>
            <a:pPr algn="l"/>
            <a:r>
              <a:rPr lang="en-US" sz="2400" b="1" dirty="0">
                <a:solidFill>
                  <a:schemeClr val="accent6">
                    <a:lumMod val="75000"/>
                  </a:schemeClr>
                </a:solidFill>
              </a:rPr>
              <a:t>Duties and </a:t>
            </a:r>
            <a:r>
              <a:rPr lang="en-US" sz="2400" b="1" dirty="0" smtClean="0">
                <a:solidFill>
                  <a:schemeClr val="accent6">
                    <a:lumMod val="75000"/>
                  </a:schemeClr>
                </a:solidFill>
              </a:rPr>
              <a:t>Powers of District Officer</a:t>
            </a:r>
            <a:endParaRPr lang="en-US" sz="2400" b="1" dirty="0">
              <a:solidFill>
                <a:schemeClr val="accent6">
                  <a:lumMod val="75000"/>
                </a:schemeClr>
              </a:solidFill>
            </a:endParaRPr>
          </a:p>
        </p:txBody>
      </p:sp>
      <p:sp>
        <p:nvSpPr>
          <p:cNvPr id="3" name="Content Placeholder 2"/>
          <p:cNvSpPr>
            <a:spLocks noGrp="1"/>
          </p:cNvSpPr>
          <p:nvPr>
            <p:ph idx="1"/>
          </p:nvPr>
        </p:nvSpPr>
        <p:spPr>
          <a:xfrm>
            <a:off x="304800" y="2324100"/>
            <a:ext cx="5105400" cy="2286000"/>
          </a:xfrm>
        </p:spPr>
        <p:txBody>
          <a:bodyPr>
            <a:normAutofit/>
          </a:bodyPr>
          <a:lstStyle/>
          <a:p>
            <a:pPr algn="just"/>
            <a:r>
              <a:rPr lang="en-US" sz="1600" dirty="0"/>
              <a:t>The District Officer shall:</a:t>
            </a:r>
          </a:p>
          <a:p>
            <a:pPr lvl="0" algn="just"/>
            <a:r>
              <a:rPr lang="en-US" sz="1600" dirty="0"/>
              <a:t>Monitor the timely submission of reports furnished by the LC</a:t>
            </a:r>
          </a:p>
          <a:p>
            <a:pPr lvl="0" algn="just"/>
            <a:r>
              <a:rPr lang="en-US" sz="1600" dirty="0"/>
              <a:t>Take such measures as may be necessary for engaging </a:t>
            </a:r>
            <a:r>
              <a:rPr lang="en-US" sz="1600" dirty="0" smtClean="0"/>
              <a:t>NGOs </a:t>
            </a:r>
            <a:r>
              <a:rPr lang="en-US" sz="1600" dirty="0"/>
              <a:t>for creation of awareness on sexual harassment and the rights of the women.</a:t>
            </a:r>
          </a:p>
          <a:p>
            <a:pPr lvl="0" algn="just"/>
            <a:r>
              <a:rPr lang="en-US" sz="1600" dirty="0"/>
              <a:t>LC to prepare an annual report and submit it to the District Officer</a:t>
            </a:r>
            <a:r>
              <a:rPr lang="en-US" sz="1600" dirty="0" smtClean="0"/>
              <a:t>.</a:t>
            </a:r>
            <a:endParaRPr lang="en-US" sz="1600" dirty="0"/>
          </a:p>
        </p:txBody>
      </p:sp>
      <p:sp>
        <p:nvSpPr>
          <p:cNvPr id="4" name="Date Placeholder 3"/>
          <p:cNvSpPr>
            <a:spLocks noGrp="1"/>
          </p:cNvSpPr>
          <p:nvPr>
            <p:ph type="dt" sz="half" idx="10"/>
          </p:nvPr>
        </p:nvSpPr>
        <p:spPr/>
        <p:txBody>
          <a:bodyPr/>
          <a:lstStyle/>
          <a:p>
            <a:fld id="{7F95166D-5161-4442-AC4C-A411197AA2FB}" type="datetime1">
              <a:rPr lang="en-US" smtClean="0"/>
              <a:pPr/>
              <a:t>3/3/2020</a:t>
            </a:fld>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15</a:t>
            </a:fld>
            <a:endParaRPr lang="en-US"/>
          </a:p>
        </p:txBody>
      </p:sp>
      <p:grpSp>
        <p:nvGrpSpPr>
          <p:cNvPr id="8" name="Group 7"/>
          <p:cNvGrpSpPr/>
          <p:nvPr/>
        </p:nvGrpSpPr>
        <p:grpSpPr>
          <a:xfrm>
            <a:off x="5930813" y="1333500"/>
            <a:ext cx="3213187" cy="3559557"/>
            <a:chOff x="5626022" y="1866900"/>
            <a:chExt cx="3213187" cy="3559557"/>
          </a:xfrm>
        </p:grpSpPr>
        <p:pic>
          <p:nvPicPr>
            <p:cNvPr id="6" name="Picture 5" descr="10.png"/>
            <p:cNvPicPr>
              <a:picLocks noChangeAspect="1"/>
            </p:cNvPicPr>
            <p:nvPr/>
          </p:nvPicPr>
          <p:blipFill>
            <a:blip r:embed="rId3" cstate="print"/>
            <a:stretch>
              <a:fillRect/>
            </a:stretch>
          </p:blipFill>
          <p:spPr>
            <a:xfrm>
              <a:off x="5626022" y="1866900"/>
              <a:ext cx="3213187" cy="3559557"/>
            </a:xfrm>
            <a:prstGeom prst="rect">
              <a:avLst/>
            </a:prstGeom>
          </p:spPr>
        </p:pic>
        <p:pic>
          <p:nvPicPr>
            <p:cNvPr id="7" name="Picture 6" descr="30.png"/>
            <p:cNvPicPr>
              <a:picLocks noChangeAspect="1"/>
            </p:cNvPicPr>
            <p:nvPr/>
          </p:nvPicPr>
          <p:blipFill>
            <a:blip r:embed="rId4" cstate="print"/>
            <a:stretch>
              <a:fillRect/>
            </a:stretch>
          </p:blipFill>
          <p:spPr>
            <a:xfrm>
              <a:off x="6019800" y="2933700"/>
              <a:ext cx="2460466" cy="1188722"/>
            </a:xfrm>
            <a:prstGeom prst="rect">
              <a:avLst/>
            </a:prstGeom>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952500"/>
            <a:ext cx="4953000" cy="457200"/>
          </a:xfrm>
        </p:spPr>
        <p:txBody>
          <a:bodyPr>
            <a:normAutofit/>
          </a:bodyPr>
          <a:lstStyle/>
          <a:p>
            <a:pPr algn="l"/>
            <a:r>
              <a:rPr lang="en-US" sz="2400" b="1" dirty="0">
                <a:solidFill>
                  <a:schemeClr val="accent6">
                    <a:lumMod val="75000"/>
                  </a:schemeClr>
                </a:solidFill>
              </a:rPr>
              <a:t>Role of the Appropriate Government</a:t>
            </a:r>
            <a:r>
              <a:rPr lang="en-US" sz="2400" b="1" dirty="0" smtClean="0">
                <a:solidFill>
                  <a:schemeClr val="accent6">
                    <a:lumMod val="75000"/>
                  </a:schemeClr>
                </a:solidFill>
              </a:rPr>
              <a:t>:</a:t>
            </a:r>
            <a:endParaRPr lang="en-US" sz="2400" b="1" dirty="0">
              <a:solidFill>
                <a:schemeClr val="accent6">
                  <a:lumMod val="75000"/>
                </a:schemeClr>
              </a:solidFill>
            </a:endParaRPr>
          </a:p>
        </p:txBody>
      </p:sp>
      <p:sp>
        <p:nvSpPr>
          <p:cNvPr id="4" name="Date Placeholder 3"/>
          <p:cNvSpPr>
            <a:spLocks noGrp="1"/>
          </p:cNvSpPr>
          <p:nvPr>
            <p:ph type="dt" sz="half" idx="10"/>
          </p:nvPr>
        </p:nvSpPr>
        <p:spPr/>
        <p:txBody>
          <a:bodyPr/>
          <a:lstStyle/>
          <a:p>
            <a:fld id="{8EFEB057-B4B5-42CF-988C-AD0AEA205727}" type="datetime1">
              <a:rPr lang="en-US" smtClean="0"/>
              <a:pPr/>
              <a:t>3/3/2020</a:t>
            </a:fld>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16</a:t>
            </a:fld>
            <a:endParaRPr lang="en-US"/>
          </a:p>
        </p:txBody>
      </p:sp>
      <p:pic>
        <p:nvPicPr>
          <p:cNvPr id="7" name="Picture 6" descr="31.png"/>
          <p:cNvPicPr>
            <a:picLocks noChangeAspect="1"/>
          </p:cNvPicPr>
          <p:nvPr/>
        </p:nvPicPr>
        <p:blipFill>
          <a:blip r:embed="rId3"/>
          <a:stretch>
            <a:fillRect/>
          </a:stretch>
        </p:blipFill>
        <p:spPr>
          <a:xfrm>
            <a:off x="1" y="2247899"/>
            <a:ext cx="9143999" cy="3467101"/>
          </a:xfrm>
          <a:prstGeom prst="rect">
            <a:avLst/>
          </a:prstGeom>
        </p:spPr>
      </p:pic>
      <p:sp>
        <p:nvSpPr>
          <p:cNvPr id="3" name="Content Placeholder 2"/>
          <p:cNvSpPr>
            <a:spLocks noGrp="1"/>
          </p:cNvSpPr>
          <p:nvPr>
            <p:ph idx="1"/>
          </p:nvPr>
        </p:nvSpPr>
        <p:spPr>
          <a:xfrm>
            <a:off x="609600" y="1485900"/>
            <a:ext cx="8077200" cy="1981200"/>
          </a:xfrm>
        </p:spPr>
        <p:txBody>
          <a:bodyPr>
            <a:normAutofit/>
          </a:bodyPr>
          <a:lstStyle/>
          <a:p>
            <a:pPr algn="just"/>
            <a:r>
              <a:rPr lang="en-US" sz="1600" dirty="0" smtClean="0"/>
              <a:t>Shall </a:t>
            </a:r>
            <a:r>
              <a:rPr lang="en-US" sz="1600" dirty="0"/>
              <a:t>monitor the implementation of this Act and maintain data on the number of cases filed and disposed </a:t>
            </a:r>
            <a:r>
              <a:rPr lang="en-US" sz="1600" dirty="0" smtClean="0"/>
              <a:t>off.</a:t>
            </a:r>
            <a:endParaRPr lang="en-US" sz="1600" dirty="0"/>
          </a:p>
          <a:p>
            <a:pPr algn="just"/>
            <a:r>
              <a:rPr lang="en-US" sz="1600" dirty="0"/>
              <a:t>T</a:t>
            </a:r>
            <a:r>
              <a:rPr lang="en-US" sz="1600" dirty="0" smtClean="0"/>
              <a:t>o </a:t>
            </a:r>
            <a:r>
              <a:rPr lang="en-US" sz="1600" dirty="0"/>
              <a:t>develop relevant IEC and training materials, </a:t>
            </a:r>
            <a:r>
              <a:rPr lang="en-US" sz="1600" dirty="0" smtClean="0"/>
              <a:t>&amp; </a:t>
            </a:r>
            <a:r>
              <a:rPr lang="en-US" sz="1600" dirty="0"/>
              <a:t>organize awareness programmes, </a:t>
            </a:r>
            <a:endParaRPr lang="en-US" sz="1600" dirty="0" smtClean="0"/>
          </a:p>
          <a:p>
            <a:pPr algn="just"/>
            <a:r>
              <a:rPr lang="en-US" sz="1600" dirty="0"/>
              <a:t>T</a:t>
            </a:r>
            <a:r>
              <a:rPr lang="en-US" sz="1600" dirty="0" smtClean="0"/>
              <a:t>o </a:t>
            </a:r>
            <a:r>
              <a:rPr lang="en-US" sz="1600" dirty="0"/>
              <a:t>advance the understanding of the public of the provisions of this Act providing for protection against sexual harassment of woman at workplace.</a:t>
            </a:r>
          </a:p>
          <a:p>
            <a:pPr algn="just"/>
            <a:r>
              <a:rPr lang="en-US" sz="1600" dirty="0"/>
              <a:t>T</a:t>
            </a:r>
            <a:r>
              <a:rPr lang="en-US" sz="1600" dirty="0" smtClean="0"/>
              <a:t>o </a:t>
            </a:r>
            <a:r>
              <a:rPr lang="en-US" sz="1600" dirty="0"/>
              <a:t>formulate orientation </a:t>
            </a:r>
            <a:r>
              <a:rPr lang="en-US" sz="1600" dirty="0" smtClean="0"/>
              <a:t>&amp; training </a:t>
            </a:r>
            <a:r>
              <a:rPr lang="en-US" sz="1600" dirty="0"/>
              <a:t>programmes for the members </a:t>
            </a:r>
            <a:r>
              <a:rPr lang="en-US" sz="1600" dirty="0" smtClean="0"/>
              <a:t>of LC</a:t>
            </a:r>
            <a:r>
              <a:rPr lang="en-US" sz="1600" dirty="0"/>
              <a:t>.</a:t>
            </a:r>
          </a:p>
          <a:p>
            <a:endParaRPr lang="en-US"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85900"/>
            <a:ext cx="8229600" cy="2667000"/>
          </a:xfrm>
        </p:spPr>
        <p:txBody>
          <a:bodyPr>
            <a:normAutofit/>
          </a:bodyPr>
          <a:lstStyle/>
          <a:p>
            <a:pPr algn="just"/>
            <a:r>
              <a:rPr lang="en-US" sz="1600" dirty="0"/>
              <a:t>The Government on been satisfied that it is necessary in the public interest or in the interest of women employees at a workplace by order in writing</a:t>
            </a:r>
          </a:p>
          <a:p>
            <a:pPr lvl="0" algn="just"/>
            <a:r>
              <a:rPr lang="en-US" sz="1600" dirty="0"/>
              <a:t>Call upon any employer or District Officer to furnish in writing such information relating to sexual harassment as it may require</a:t>
            </a:r>
          </a:p>
          <a:p>
            <a:pPr lvl="0" algn="just"/>
            <a:r>
              <a:rPr lang="en-US" sz="1600" dirty="0"/>
              <a:t>Authorize any officer to make inspection of the records and workplace in relation to sexual harassment, who shall submit a report to government</a:t>
            </a:r>
            <a:r>
              <a:rPr lang="en-US" sz="1600" dirty="0" smtClean="0"/>
              <a:t>.</a:t>
            </a:r>
          </a:p>
          <a:p>
            <a:pPr algn="just"/>
            <a:r>
              <a:rPr lang="en-US" sz="1600" dirty="0" smtClean="0"/>
              <a:t>Penalty for not constituting the LC is not provided under the Act.</a:t>
            </a:r>
          </a:p>
          <a:p>
            <a:pPr algn="just"/>
            <a:r>
              <a:rPr lang="en-US" sz="1600" dirty="0" smtClean="0"/>
              <a:t>Also for contravening any provisions under the Act and Rules the LC/District officer is exempted.</a:t>
            </a:r>
          </a:p>
          <a:p>
            <a:pPr lvl="0" algn="just"/>
            <a:endParaRPr lang="en-US" sz="1600" dirty="0"/>
          </a:p>
          <a:p>
            <a:endParaRPr lang="en-US" sz="1600" dirty="0"/>
          </a:p>
        </p:txBody>
      </p:sp>
      <p:sp>
        <p:nvSpPr>
          <p:cNvPr id="4" name="Date Placeholder 3"/>
          <p:cNvSpPr>
            <a:spLocks noGrp="1"/>
          </p:cNvSpPr>
          <p:nvPr>
            <p:ph type="dt" sz="half" idx="10"/>
          </p:nvPr>
        </p:nvSpPr>
        <p:spPr/>
        <p:txBody>
          <a:bodyPr/>
          <a:lstStyle/>
          <a:p>
            <a:fld id="{18A7F4AC-F5D5-4BBA-A53E-BA628E664BB9}" type="datetime1">
              <a:rPr lang="en-US" smtClean="0"/>
              <a:pPr/>
              <a:t>3/3/2020</a:t>
            </a:fld>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17</a:t>
            </a:fld>
            <a:endParaRPr lang="en-US"/>
          </a:p>
        </p:txBody>
      </p:sp>
      <p:pic>
        <p:nvPicPr>
          <p:cNvPr id="7" name="Picture 6" descr="bb.jpg"/>
          <p:cNvPicPr>
            <a:picLocks noChangeAspect="1"/>
          </p:cNvPicPr>
          <p:nvPr/>
        </p:nvPicPr>
        <p:blipFill>
          <a:blip r:embed="rId3" cstate="print"/>
          <a:stretch>
            <a:fillRect/>
          </a:stretch>
        </p:blipFill>
        <p:spPr>
          <a:xfrm>
            <a:off x="0" y="4194048"/>
            <a:ext cx="9144000" cy="152095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3EE3B-B8E0-4D5E-B8B7-1BFCF52964C6}" type="datetime1">
              <a:rPr lang="en-US" smtClean="0"/>
              <a:pPr/>
              <a:t>3/3/2020</a:t>
            </a:fld>
            <a:endParaRPr lang="en-US"/>
          </a:p>
        </p:txBody>
      </p:sp>
      <p:sp>
        <p:nvSpPr>
          <p:cNvPr id="3" name="Slide Number Placeholder 2"/>
          <p:cNvSpPr>
            <a:spLocks noGrp="1"/>
          </p:cNvSpPr>
          <p:nvPr>
            <p:ph type="sldNum" sz="quarter" idx="12"/>
          </p:nvPr>
        </p:nvSpPr>
        <p:spPr/>
        <p:txBody>
          <a:bodyPr/>
          <a:lstStyle/>
          <a:p>
            <a:fld id="{75631792-5681-4359-84D3-09BCDBBD901F}" type="slidenum">
              <a:rPr lang="en-US" smtClean="0"/>
              <a:pPr/>
              <a:t>18</a:t>
            </a:fld>
            <a:endParaRPr lang="en-US"/>
          </a:p>
        </p:txBody>
      </p:sp>
      <p:sp>
        <p:nvSpPr>
          <p:cNvPr id="1025" name="Rectangle 1"/>
          <p:cNvSpPr>
            <a:spLocks noChangeArrowheads="1"/>
          </p:cNvSpPr>
          <p:nvPr/>
        </p:nvSpPr>
        <p:spPr bwMode="auto">
          <a:xfrm>
            <a:off x="533400" y="952500"/>
            <a:ext cx="6096000"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accent6">
                    <a:lumMod val="75000"/>
                  </a:schemeClr>
                </a:solidFill>
                <a:effectLst/>
                <a:latin typeface="Arial Black" pitchFamily="34" charset="0"/>
                <a:ea typeface="Times New Roman" pitchFamily="18" charset="0"/>
                <a:cs typeface="Arial" pitchFamily="34" charset="0"/>
              </a:rPr>
              <a:t>SHRI BINOY VISWAM:</a:t>
            </a:r>
            <a:endParaRPr kumimoji="0" lang="en-US" sz="1600" b="0" i="0" u="none" strike="noStrike" cap="none" normalizeH="0" baseline="0" dirty="0" smtClean="0">
              <a:ln>
                <a:noFill/>
              </a:ln>
              <a:solidFill>
                <a:schemeClr val="accent6">
                  <a:lumMod val="75000"/>
                </a:schemeClr>
              </a:solidFill>
              <a:effectLst/>
              <a:latin typeface="Arial Black" pitchFamily="34" charset="0"/>
              <a:cs typeface="Arial" pitchFamily="34" charset="0"/>
            </a:endParaRPr>
          </a:p>
          <a:p>
            <a:r>
              <a:rPr lang="en-US" sz="1400" b="1" dirty="0" smtClean="0"/>
              <a:t>RAJYA SABHA</a:t>
            </a:r>
            <a:endParaRPr lang="en-US" sz="1400" dirty="0" smtClean="0"/>
          </a:p>
          <a:p>
            <a:r>
              <a:rPr lang="en-US" sz="1400" b="1" dirty="0" smtClean="0"/>
              <a:t>UN-STARRED QUESTION NO.2875</a:t>
            </a:r>
            <a:endParaRPr lang="en-US" sz="1400" dirty="0" smtClean="0"/>
          </a:p>
          <a:p>
            <a:r>
              <a:rPr lang="en-US" sz="1400" dirty="0" smtClean="0"/>
              <a:t>TO BE ANSWERED ON 12.12.2019</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ea typeface="Times New Roman" pitchFamily="18" charset="0"/>
                <a:cs typeface="Arial" pitchFamily="34" charset="0"/>
              </a:rPr>
              <a:t>Will the Minister of WOMEN AND CHILD DEVELOPMENT be pleased to state:</a:t>
            </a:r>
            <a:endParaRPr kumimoji="0" lang="en-US" sz="16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ea typeface="Times New Roman" pitchFamily="18" charset="0"/>
                <a:cs typeface="Arial" pitchFamily="34" charset="0"/>
              </a:rPr>
              <a:t>whether Government has set up an Internal Complaints Committee (ICC) in each of its Ministries and other workspaces that fall under the requirement for having an ICC; </a:t>
            </a:r>
            <a:endParaRPr kumimoji="0" lang="en-US" sz="16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ea typeface="Times New Roman" pitchFamily="18" charset="0"/>
                <a:cs typeface="Arial" pitchFamily="34" charset="0"/>
              </a:rPr>
              <a:t>what is the total number of complaints filed with ICCs across Government, Ministries and other workspaces; </a:t>
            </a:r>
            <a:endParaRPr kumimoji="0" lang="en-US" sz="16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ea typeface="Times New Roman" pitchFamily="18" charset="0"/>
                <a:cs typeface="Arial" pitchFamily="34" charset="0"/>
              </a:rPr>
              <a:t>in how many of the complaints has the allegation been found to be correct; </a:t>
            </a:r>
            <a:endParaRPr kumimoji="0" lang="en-US" sz="16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ea typeface="Times New Roman" pitchFamily="18" charset="0"/>
                <a:cs typeface="Arial" pitchFamily="34" charset="0"/>
              </a:rPr>
              <a:t>what action has been taken against those found guilty by the ICC in Government, Ministries and workspaces; and </a:t>
            </a:r>
            <a:endParaRPr kumimoji="0" lang="en-US" sz="16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ea typeface="Times New Roman" pitchFamily="18" charset="0"/>
                <a:cs typeface="Arial" pitchFamily="34" charset="0"/>
              </a:rPr>
              <a:t>the data thereof, Ministry-wise?</a:t>
            </a:r>
            <a:r>
              <a:rPr kumimoji="0" lang="en-US" sz="1600" b="1" i="0" u="none" strike="noStrike" cap="none" normalizeH="0" baseline="0" dirty="0" smtClean="0">
                <a:ln>
                  <a:noFill/>
                </a:ln>
                <a:solidFill>
                  <a:schemeClr val="tx1"/>
                </a:solidFill>
                <a:effectLst/>
                <a:ea typeface="Times New Roman" pitchFamily="18" charset="0"/>
                <a:cs typeface="Arial" pitchFamily="34" charset="0"/>
              </a:rPr>
              <a:t> </a:t>
            </a:r>
            <a:endParaRPr kumimoji="0" lang="en-US" sz="16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4" descr="q.png"/>
          <p:cNvPicPr>
            <a:picLocks noChangeAspect="1"/>
          </p:cNvPicPr>
          <p:nvPr/>
        </p:nvPicPr>
        <p:blipFill>
          <a:blip r:embed="rId3" cstate="print"/>
          <a:stretch>
            <a:fillRect/>
          </a:stretch>
        </p:blipFill>
        <p:spPr>
          <a:xfrm>
            <a:off x="7010400" y="3538072"/>
            <a:ext cx="960941" cy="1681200"/>
          </a:xfrm>
          <a:prstGeom prst="rect">
            <a:avLst/>
          </a:prstGeom>
        </p:spPr>
      </p:pic>
      <p:pic>
        <p:nvPicPr>
          <p:cNvPr id="7" name="Picture 6" descr="q.png"/>
          <p:cNvPicPr>
            <a:picLocks noChangeAspect="1"/>
          </p:cNvPicPr>
          <p:nvPr/>
        </p:nvPicPr>
        <p:blipFill>
          <a:blip r:embed="rId4" cstate="print"/>
          <a:stretch>
            <a:fillRect/>
          </a:stretch>
        </p:blipFill>
        <p:spPr>
          <a:xfrm>
            <a:off x="7924800" y="4838700"/>
            <a:ext cx="348436" cy="609600"/>
          </a:xfrm>
          <a:prstGeom prst="rect">
            <a:avLst/>
          </a:prstGeom>
        </p:spPr>
      </p:pic>
      <p:pic>
        <p:nvPicPr>
          <p:cNvPr id="8" name="Picture 7" descr="q.png"/>
          <p:cNvPicPr>
            <a:picLocks noChangeAspect="1"/>
          </p:cNvPicPr>
          <p:nvPr/>
        </p:nvPicPr>
        <p:blipFill>
          <a:blip r:embed="rId5" cstate="print"/>
          <a:stretch>
            <a:fillRect/>
          </a:stretch>
        </p:blipFill>
        <p:spPr>
          <a:xfrm>
            <a:off x="8458200" y="4762500"/>
            <a:ext cx="217773" cy="381000"/>
          </a:xfrm>
          <a:prstGeom prst="rect">
            <a:avLst/>
          </a:prstGeom>
        </p:spPr>
      </p:pic>
      <p:pic>
        <p:nvPicPr>
          <p:cNvPr id="9" name="Picture 8" descr="q.png"/>
          <p:cNvPicPr>
            <a:picLocks noChangeAspect="1"/>
          </p:cNvPicPr>
          <p:nvPr/>
        </p:nvPicPr>
        <p:blipFill>
          <a:blip r:embed="rId6" cstate="print"/>
          <a:stretch>
            <a:fillRect/>
          </a:stretch>
        </p:blipFill>
        <p:spPr>
          <a:xfrm>
            <a:off x="8153400" y="3695700"/>
            <a:ext cx="457200" cy="79988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3EE3B-B8E0-4D5E-B8B7-1BFCF52964C6}" type="datetime1">
              <a:rPr lang="en-US" smtClean="0"/>
              <a:pPr/>
              <a:t>3/3/2020</a:t>
            </a:fld>
            <a:endParaRPr lang="en-US"/>
          </a:p>
        </p:txBody>
      </p:sp>
      <p:sp>
        <p:nvSpPr>
          <p:cNvPr id="3" name="Slide Number Placeholder 2"/>
          <p:cNvSpPr>
            <a:spLocks noGrp="1"/>
          </p:cNvSpPr>
          <p:nvPr>
            <p:ph type="sldNum" sz="quarter" idx="12"/>
          </p:nvPr>
        </p:nvSpPr>
        <p:spPr/>
        <p:txBody>
          <a:bodyPr/>
          <a:lstStyle/>
          <a:p>
            <a:fld id="{75631792-5681-4359-84D3-09BCDBBD901F}" type="slidenum">
              <a:rPr lang="en-US" smtClean="0"/>
              <a:pPr/>
              <a:t>19</a:t>
            </a:fld>
            <a:endParaRPr lang="en-US"/>
          </a:p>
        </p:txBody>
      </p:sp>
      <p:sp>
        <p:nvSpPr>
          <p:cNvPr id="43009" name="Rectangle 1"/>
          <p:cNvSpPr>
            <a:spLocks noChangeArrowheads="1"/>
          </p:cNvSpPr>
          <p:nvPr/>
        </p:nvSpPr>
        <p:spPr bwMode="auto">
          <a:xfrm>
            <a:off x="4114800" y="1181100"/>
            <a:ext cx="43434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ea typeface="Arial Unicode MS" pitchFamily="34" charset="-128"/>
                <a:cs typeface="Arial" pitchFamily="34" charset="0"/>
              </a:rPr>
              <a:t>There is no centralized mechanism to collect information about complaints filed with Internal Committees.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ea typeface="Arial Unicode MS" pitchFamily="34" charset="-128"/>
                <a:cs typeface="Arial" pitchFamily="34" charset="0"/>
              </a:rPr>
              <a:t>However, Ministry of Women and Child Development, Government of India has developed an online complaint management system titled Sexual Harassment electronic–Box (</a:t>
            </a:r>
            <a:r>
              <a:rPr kumimoji="0" lang="en-US" sz="1600" b="0" i="0" u="none" strike="noStrike" cap="none" normalizeH="0" baseline="0" dirty="0" err="1" smtClean="0">
                <a:ln>
                  <a:noFill/>
                </a:ln>
                <a:solidFill>
                  <a:schemeClr val="tx1"/>
                </a:solidFill>
                <a:effectLst/>
                <a:ea typeface="Arial Unicode MS" pitchFamily="34" charset="-128"/>
                <a:cs typeface="Arial" pitchFamily="34" charset="0"/>
              </a:rPr>
              <a:t>SHe</a:t>
            </a:r>
            <a:r>
              <a:rPr kumimoji="0" lang="en-US" sz="1600" b="0" i="0" u="none" strike="noStrike" cap="none" normalizeH="0" baseline="0" dirty="0" smtClean="0">
                <a:ln>
                  <a:noFill/>
                </a:ln>
                <a:solidFill>
                  <a:schemeClr val="tx1"/>
                </a:solidFill>
                <a:effectLst/>
                <a:ea typeface="Arial Unicode MS" pitchFamily="34" charset="-128"/>
                <a:cs typeface="Arial" pitchFamily="34" charset="0"/>
              </a:rPr>
              <a:t>-Box) to facilitate women in registering complaints related to sexual harassment of women at workplace. </a:t>
            </a:r>
            <a:endParaRPr lang="en-US" sz="1600" dirty="0" smtClean="0">
              <a:ea typeface="Arial Unicode MS" pitchFamily="34" charset="-128"/>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ea typeface="Arial Unicode MS" pitchFamily="34" charset="-128"/>
                <a:cs typeface="Arial" pitchFamily="34" charset="0"/>
              </a:rPr>
              <a:t> As of now, the </a:t>
            </a:r>
            <a:r>
              <a:rPr kumimoji="0" lang="en-US" sz="1600" b="0" i="0" u="none" strike="noStrike" cap="none" normalizeH="0" baseline="0" dirty="0" err="1" smtClean="0">
                <a:ln>
                  <a:noFill/>
                </a:ln>
                <a:solidFill>
                  <a:schemeClr val="tx1"/>
                </a:solidFill>
                <a:effectLst/>
                <a:ea typeface="Arial Unicode MS" pitchFamily="34" charset="-128"/>
                <a:cs typeface="Arial" pitchFamily="34" charset="0"/>
              </a:rPr>
              <a:t>SHe</a:t>
            </a:r>
            <a:r>
              <a:rPr kumimoji="0" lang="en-US" sz="1600" b="0" i="0" u="none" strike="noStrike" cap="none" normalizeH="0" baseline="0" dirty="0" smtClean="0">
                <a:ln>
                  <a:noFill/>
                </a:ln>
                <a:solidFill>
                  <a:schemeClr val="tx1"/>
                </a:solidFill>
                <a:effectLst/>
                <a:ea typeface="Arial Unicode MS" pitchFamily="34" charset="-128"/>
                <a:cs typeface="Arial" pitchFamily="34" charset="0"/>
              </a:rPr>
              <a:t>-Box has 750 complaints, out of which 227 complaints are from various Central Ministries. The Ministry-wise complaints registered through </a:t>
            </a:r>
            <a:r>
              <a:rPr kumimoji="0" lang="en-US" sz="1600" b="0" i="0" u="none" strike="noStrike" cap="none" normalizeH="0" baseline="0" dirty="0" err="1" smtClean="0">
                <a:ln>
                  <a:noFill/>
                </a:ln>
                <a:solidFill>
                  <a:schemeClr val="tx1"/>
                </a:solidFill>
                <a:effectLst/>
                <a:ea typeface="Arial Unicode MS" pitchFamily="34" charset="-128"/>
                <a:cs typeface="Arial" pitchFamily="34" charset="0"/>
              </a:rPr>
              <a:t>SHe</a:t>
            </a:r>
            <a:r>
              <a:rPr kumimoji="0" lang="en-US" sz="1600" b="0" i="0" u="none" strike="noStrike" cap="none" normalizeH="0" baseline="0" dirty="0" smtClean="0">
                <a:ln>
                  <a:noFill/>
                </a:ln>
                <a:solidFill>
                  <a:schemeClr val="tx1"/>
                </a:solidFill>
                <a:effectLst/>
                <a:ea typeface="Arial Unicode MS" pitchFamily="34" charset="-128"/>
                <a:cs typeface="Arial" pitchFamily="34" charset="0"/>
              </a:rPr>
              <a:t>-Box are at </a:t>
            </a:r>
            <a:r>
              <a:rPr kumimoji="0" lang="en-US" sz="1600" b="1" i="0" u="none" strike="noStrike" cap="none" normalizeH="0" baseline="0" dirty="0" smtClean="0">
                <a:ln>
                  <a:noFill/>
                </a:ln>
                <a:solidFill>
                  <a:schemeClr val="tx1"/>
                </a:solidFill>
                <a:effectLst/>
                <a:ea typeface="Arial Unicode MS" pitchFamily="34" charset="-128"/>
                <a:cs typeface="Arial" pitchFamily="34" charset="0"/>
              </a:rPr>
              <a:t>Annexure-I</a:t>
            </a:r>
            <a:r>
              <a:rPr kumimoji="0" lang="en-US" sz="1600" b="0" i="0" u="none" strike="noStrike" cap="none" normalizeH="0" baseline="0" dirty="0" smtClean="0">
                <a:ln>
                  <a:noFill/>
                </a:ln>
                <a:solidFill>
                  <a:schemeClr val="tx1"/>
                </a:solidFill>
                <a:effectLst/>
                <a:ea typeface="Arial Unicode MS" pitchFamily="34" charset="-128"/>
                <a:cs typeface="Arial" pitchFamily="34" charset="0"/>
              </a:rPr>
              <a:t>.</a:t>
            </a:r>
            <a:endParaRPr kumimoji="0" lang="en-US" sz="1600" b="0" i="0" u="none" strike="noStrike" cap="none" normalizeH="0" baseline="0" dirty="0" smtClean="0">
              <a:ln>
                <a:noFill/>
              </a:ln>
              <a:solidFill>
                <a:schemeClr val="tx1"/>
              </a:solidFill>
              <a:effectLst/>
              <a:cs typeface="Arial" pitchFamily="34" charset="0"/>
            </a:endParaRPr>
          </a:p>
        </p:txBody>
      </p:sp>
      <p:pic>
        <p:nvPicPr>
          <p:cNvPr id="5" name="Picture 4" descr="download (2).jpg"/>
          <p:cNvPicPr>
            <a:picLocks noChangeAspect="1"/>
          </p:cNvPicPr>
          <p:nvPr/>
        </p:nvPicPr>
        <p:blipFill>
          <a:blip r:embed="rId3"/>
          <a:stretch>
            <a:fillRect/>
          </a:stretch>
        </p:blipFill>
        <p:spPr>
          <a:xfrm>
            <a:off x="231775" y="3383812"/>
            <a:ext cx="3425825" cy="1912088"/>
          </a:xfrm>
          <a:prstGeom prst="rect">
            <a:avLst/>
          </a:prstGeom>
        </p:spPr>
      </p:pic>
      <p:pic>
        <p:nvPicPr>
          <p:cNvPr id="6" name="Picture 5" descr="government-introduced-sexual-harassment-electronic-box.jpg"/>
          <p:cNvPicPr>
            <a:picLocks noChangeAspect="1"/>
          </p:cNvPicPr>
          <p:nvPr/>
        </p:nvPicPr>
        <p:blipFill>
          <a:blip r:embed="rId4"/>
          <a:stretch>
            <a:fillRect/>
          </a:stretch>
        </p:blipFill>
        <p:spPr>
          <a:xfrm>
            <a:off x="228600" y="1104900"/>
            <a:ext cx="3483428" cy="18288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5631792-5681-4359-84D3-09BCDBBD901F}" type="slidenum">
              <a:rPr lang="en-US" smtClean="0"/>
              <a:pPr/>
              <a:t>2</a:t>
            </a:fld>
            <a:endParaRPr lang="en-US"/>
          </a:p>
        </p:txBody>
      </p:sp>
      <p:pic>
        <p:nvPicPr>
          <p:cNvPr id="12" name="Picture 11" descr="22.png"/>
          <p:cNvPicPr>
            <a:picLocks noChangeAspect="1"/>
          </p:cNvPicPr>
          <p:nvPr/>
        </p:nvPicPr>
        <p:blipFill>
          <a:blip r:embed="rId2" cstate="print"/>
          <a:stretch>
            <a:fillRect/>
          </a:stretch>
        </p:blipFill>
        <p:spPr>
          <a:xfrm>
            <a:off x="388611" y="1190236"/>
            <a:ext cx="8366777" cy="395326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723900"/>
            <a:ext cx="2667000" cy="825500"/>
          </a:xfrm>
        </p:spPr>
        <p:txBody>
          <a:bodyPr>
            <a:normAutofit/>
          </a:bodyPr>
          <a:lstStyle/>
          <a:p>
            <a:pPr algn="l"/>
            <a:r>
              <a:rPr lang="en-US" sz="2400" b="1" dirty="0" smtClean="0">
                <a:solidFill>
                  <a:schemeClr val="accent6">
                    <a:lumMod val="75000"/>
                  </a:schemeClr>
                </a:solidFill>
              </a:rPr>
              <a:t>Aligning with C190</a:t>
            </a:r>
            <a:endParaRPr lang="en-US" sz="2400" b="1" dirty="0">
              <a:solidFill>
                <a:schemeClr val="accent6">
                  <a:lumMod val="75000"/>
                </a:schemeClr>
              </a:solidFill>
            </a:endParaRPr>
          </a:p>
        </p:txBody>
      </p:sp>
      <p:sp>
        <p:nvSpPr>
          <p:cNvPr id="3" name="Content Placeholder 2"/>
          <p:cNvSpPr>
            <a:spLocks noGrp="1"/>
          </p:cNvSpPr>
          <p:nvPr>
            <p:ph idx="1"/>
          </p:nvPr>
        </p:nvSpPr>
        <p:spPr>
          <a:xfrm>
            <a:off x="609600" y="1866900"/>
            <a:ext cx="7924800" cy="3886200"/>
          </a:xfrm>
        </p:spPr>
        <p:txBody>
          <a:bodyPr>
            <a:normAutofit/>
          </a:bodyPr>
          <a:lstStyle/>
          <a:p>
            <a:pPr algn="just"/>
            <a:r>
              <a:rPr lang="en-US" sz="1600" dirty="0" smtClean="0"/>
              <a:t>‘</a:t>
            </a:r>
            <a:r>
              <a:rPr lang="en-US" sz="1600" i="1" dirty="0" smtClean="0"/>
              <a:t>violence and harassment</a:t>
            </a:r>
            <a:r>
              <a:rPr lang="en-US" sz="1600" dirty="0" smtClean="0"/>
              <a:t>’ definition as in Art. 1 of the C.190.</a:t>
            </a:r>
          </a:p>
          <a:p>
            <a:pPr algn="just"/>
            <a:r>
              <a:rPr lang="en-US" sz="1600" i="1" dirty="0" smtClean="0"/>
              <a:t>Establishing or strengthening enforcement and monitoring mechanisms</a:t>
            </a:r>
            <a:r>
              <a:rPr lang="en-US" sz="1600" dirty="0" smtClean="0"/>
              <a:t>-Article 4(2)(d)</a:t>
            </a:r>
          </a:p>
          <a:p>
            <a:pPr algn="just"/>
            <a:r>
              <a:rPr lang="en-US" sz="1600" i="1" dirty="0" smtClean="0"/>
              <a:t>Developing tools, guidance, education and training, and raising awareness, in accessible formats </a:t>
            </a:r>
            <a:r>
              <a:rPr lang="en-US" sz="1600" dirty="0" smtClean="0"/>
              <a:t>–Art.4(2)(g)</a:t>
            </a:r>
          </a:p>
          <a:p>
            <a:pPr algn="just"/>
            <a:r>
              <a:rPr lang="en-US" sz="1600" i="1" dirty="0" smtClean="0"/>
              <a:t>Ensuring effective means of inspection and investigation of cases of violence and harassment, including through labour inspectorates or other competent bodies</a:t>
            </a:r>
            <a:r>
              <a:rPr lang="en-US" sz="1600" dirty="0" smtClean="0"/>
              <a:t>-Art. (4)(2)(h)</a:t>
            </a:r>
          </a:p>
          <a:p>
            <a:pPr algn="just"/>
            <a:r>
              <a:rPr lang="en-US" sz="1600" i="1" dirty="0" smtClean="0"/>
              <a:t>Recognizing the important role of public authorities in the case of informal economy worker-</a:t>
            </a:r>
            <a:r>
              <a:rPr lang="en-US" sz="1600" dirty="0" smtClean="0"/>
              <a:t>Art. 8(a)</a:t>
            </a:r>
          </a:p>
          <a:p>
            <a:pPr algn="just"/>
            <a:r>
              <a:rPr lang="en-US" sz="1600" i="1" dirty="0" smtClean="0"/>
              <a:t>Identifying in consultation with the employers’ and workers’ organizations concerned and through other means the sectors or occupations and work arrangements in which workers are more exposed to violence and harassment</a:t>
            </a:r>
            <a:r>
              <a:rPr lang="en-US" sz="1600" dirty="0" smtClean="0"/>
              <a:t>-Art.8(b)</a:t>
            </a:r>
          </a:p>
          <a:p>
            <a:pPr algn="just"/>
            <a:r>
              <a:rPr lang="en-US" sz="1600" i="1" dirty="0" smtClean="0"/>
              <a:t>Integrate violence and harassment risks in the management of OSH</a:t>
            </a:r>
            <a:r>
              <a:rPr lang="en-US" sz="1600" dirty="0" smtClean="0"/>
              <a:t>-Art.9(b)</a:t>
            </a:r>
            <a:endParaRPr lang="en-US" sz="1600" i="1" dirty="0" smtClean="0"/>
          </a:p>
          <a:p>
            <a:pPr algn="just"/>
            <a:endParaRPr lang="en-US" sz="1600" dirty="0"/>
          </a:p>
        </p:txBody>
      </p:sp>
      <p:sp>
        <p:nvSpPr>
          <p:cNvPr id="4" name="Date Placeholder 3"/>
          <p:cNvSpPr>
            <a:spLocks noGrp="1"/>
          </p:cNvSpPr>
          <p:nvPr>
            <p:ph type="dt" sz="half" idx="10"/>
          </p:nvPr>
        </p:nvSpPr>
        <p:spPr/>
        <p:txBody>
          <a:bodyPr/>
          <a:lstStyle/>
          <a:p>
            <a:fld id="{8255A3AF-A04D-4B98-A820-E1767961EDCE}" type="datetime1">
              <a:rPr lang="en-US" smtClean="0"/>
              <a:pPr/>
              <a:t>3/3/2020</a:t>
            </a:fld>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20</a:t>
            </a:fld>
            <a:endParaRPr lang="en-US"/>
          </a:p>
        </p:txBody>
      </p:sp>
      <p:pic>
        <p:nvPicPr>
          <p:cNvPr id="6" name="Picture 5" descr="150px-International_Labour_Organization_Logo.svg.png"/>
          <p:cNvPicPr>
            <a:picLocks noChangeAspect="1"/>
          </p:cNvPicPr>
          <p:nvPr/>
        </p:nvPicPr>
        <p:blipFill>
          <a:blip r:embed="rId2"/>
          <a:stretch>
            <a:fillRect/>
          </a:stretch>
        </p:blipFill>
        <p:spPr>
          <a:xfrm>
            <a:off x="6510899" y="800100"/>
            <a:ext cx="651901" cy="1143000"/>
          </a:xfrm>
          <a:prstGeom prst="rect">
            <a:avLst/>
          </a:prstGeom>
        </p:spPr>
      </p:pic>
      <p:pic>
        <p:nvPicPr>
          <p:cNvPr id="7" name="Picture 6" descr="868eda7b4bde69e24e4211649e1a6a4e.png"/>
          <p:cNvPicPr>
            <a:picLocks noChangeAspect="1"/>
          </p:cNvPicPr>
          <p:nvPr/>
        </p:nvPicPr>
        <p:blipFill>
          <a:blip r:embed="rId3" cstate="print"/>
          <a:stretch>
            <a:fillRect/>
          </a:stretch>
        </p:blipFill>
        <p:spPr>
          <a:xfrm>
            <a:off x="1486944" y="723900"/>
            <a:ext cx="646656" cy="1066800"/>
          </a:xfrm>
          <a:prstGeom prst="rect">
            <a:avLst/>
          </a:prstGeom>
        </p:spPr>
      </p:pic>
      <p:cxnSp>
        <p:nvCxnSpPr>
          <p:cNvPr id="9" name="Straight Arrow Connector 8"/>
          <p:cNvCxnSpPr/>
          <p:nvPr/>
        </p:nvCxnSpPr>
        <p:spPr>
          <a:xfrm>
            <a:off x="2362200" y="1104900"/>
            <a:ext cx="533400" cy="1588"/>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5715000" y="1104900"/>
            <a:ext cx="533400" cy="1588"/>
          </a:xfrm>
          <a:prstGeom prst="straightConnector1">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descr="2240186288_286f4e70b5.jpg"/>
          <p:cNvPicPr>
            <a:picLocks noChangeAspect="1"/>
          </p:cNvPicPr>
          <p:nvPr/>
        </p:nvPicPr>
        <p:blipFill>
          <a:blip r:embed="rId3"/>
          <a:stretch>
            <a:fillRect/>
          </a:stretch>
        </p:blipFill>
        <p:spPr>
          <a:xfrm>
            <a:off x="0" y="2743200"/>
            <a:ext cx="3962400" cy="2971800"/>
          </a:xfrm>
          <a:prstGeom prst="rect">
            <a:avLst/>
          </a:prstGeom>
        </p:spPr>
      </p:pic>
      <p:sp>
        <p:nvSpPr>
          <p:cNvPr id="3" name="Content Placeholder 2"/>
          <p:cNvSpPr>
            <a:spLocks noGrp="1"/>
          </p:cNvSpPr>
          <p:nvPr>
            <p:ph idx="1"/>
          </p:nvPr>
        </p:nvSpPr>
        <p:spPr>
          <a:xfrm>
            <a:off x="4267200" y="1257300"/>
            <a:ext cx="4495800" cy="4191000"/>
          </a:xfrm>
        </p:spPr>
        <p:txBody>
          <a:bodyPr>
            <a:normAutofit/>
          </a:bodyPr>
          <a:lstStyle/>
          <a:p>
            <a:r>
              <a:rPr lang="en-US" sz="1600" i="1" dirty="0" smtClean="0"/>
              <a:t>Monitor and enforce national laws and regulations regarding violence and harassment in the world of work</a:t>
            </a:r>
            <a:r>
              <a:rPr lang="en-US" sz="1600" dirty="0" smtClean="0"/>
              <a:t>-Art.10(a)</a:t>
            </a:r>
          </a:p>
          <a:p>
            <a:r>
              <a:rPr lang="en-US" sz="1600" i="1" dirty="0" smtClean="0"/>
              <a:t>Protection against victimization of or retaliation against complainants, victims, witnesses-</a:t>
            </a:r>
            <a:r>
              <a:rPr lang="en-US" sz="1600" dirty="0" smtClean="0"/>
              <a:t>Art.10(b)(iv)</a:t>
            </a:r>
          </a:p>
          <a:p>
            <a:r>
              <a:rPr lang="en-US" sz="1600" i="1" dirty="0" smtClean="0"/>
              <a:t>Legal, social, medical and administrative support measures for complainants and victims</a:t>
            </a:r>
            <a:r>
              <a:rPr lang="en-US" sz="1600" dirty="0" smtClean="0"/>
              <a:t>-Art. 10(b)(v)</a:t>
            </a:r>
          </a:p>
          <a:p>
            <a:r>
              <a:rPr lang="en-US" sz="1600" i="1" dirty="0" smtClean="0"/>
              <a:t>Recognize the effects of domestic violence and, so far as is reasonably practicable, mitigate its impact in the world of work</a:t>
            </a:r>
            <a:r>
              <a:rPr lang="en-US" sz="1600" dirty="0" smtClean="0"/>
              <a:t>-Art. 10(f)</a:t>
            </a:r>
            <a:endParaRPr lang="en-US" sz="1600" dirty="0"/>
          </a:p>
        </p:txBody>
      </p:sp>
      <p:sp>
        <p:nvSpPr>
          <p:cNvPr id="4" name="Date Placeholder 3"/>
          <p:cNvSpPr>
            <a:spLocks noGrp="1"/>
          </p:cNvSpPr>
          <p:nvPr>
            <p:ph type="dt" sz="half" idx="10"/>
          </p:nvPr>
        </p:nvSpPr>
        <p:spPr/>
        <p:txBody>
          <a:bodyPr/>
          <a:lstStyle/>
          <a:p>
            <a:fld id="{648E71BF-7CF4-43A4-914F-CB45728B87C4}" type="datetime1">
              <a:rPr lang="en-US" smtClean="0"/>
              <a:pPr/>
              <a:t>3/3/2020</a:t>
            </a:fld>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21</a:t>
            </a:fld>
            <a:endParaRPr lang="en-US"/>
          </a:p>
        </p:txBody>
      </p:sp>
      <p:pic>
        <p:nvPicPr>
          <p:cNvPr id="6" name="Picture 5" descr="150px-International_Labour_Organization_Logo.svg.png"/>
          <p:cNvPicPr>
            <a:picLocks noChangeAspect="1"/>
          </p:cNvPicPr>
          <p:nvPr/>
        </p:nvPicPr>
        <p:blipFill>
          <a:blip r:embed="rId4"/>
          <a:stretch>
            <a:fillRect/>
          </a:stretch>
        </p:blipFill>
        <p:spPr>
          <a:xfrm>
            <a:off x="1371600" y="837692"/>
            <a:ext cx="1066800" cy="1870456"/>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57300"/>
            <a:ext cx="3733800" cy="635000"/>
          </a:xfrm>
        </p:spPr>
        <p:txBody>
          <a:bodyPr>
            <a:normAutofit/>
          </a:bodyPr>
          <a:lstStyle/>
          <a:p>
            <a:pPr algn="l"/>
            <a:r>
              <a:rPr lang="en-US" sz="2400" b="1" dirty="0" smtClean="0">
                <a:solidFill>
                  <a:schemeClr val="accent6">
                    <a:lumMod val="75000"/>
                  </a:schemeClr>
                </a:solidFill>
              </a:rPr>
              <a:t>Aligning with National Laws</a:t>
            </a:r>
            <a:endParaRPr lang="en-US" sz="2400" b="1" dirty="0">
              <a:solidFill>
                <a:schemeClr val="accent6">
                  <a:lumMod val="75000"/>
                </a:schemeClr>
              </a:solidFill>
            </a:endParaRPr>
          </a:p>
        </p:txBody>
      </p:sp>
      <p:sp>
        <p:nvSpPr>
          <p:cNvPr id="3" name="Content Placeholder 2"/>
          <p:cNvSpPr>
            <a:spLocks noGrp="1"/>
          </p:cNvSpPr>
          <p:nvPr>
            <p:ph idx="1"/>
          </p:nvPr>
        </p:nvSpPr>
        <p:spPr>
          <a:xfrm>
            <a:off x="533400" y="2019300"/>
            <a:ext cx="4724400" cy="3124200"/>
          </a:xfrm>
        </p:spPr>
        <p:txBody>
          <a:bodyPr>
            <a:normAutofit/>
          </a:bodyPr>
          <a:lstStyle/>
          <a:p>
            <a:pPr algn="just"/>
            <a:r>
              <a:rPr lang="en-US" sz="1600" i="1" dirty="0" smtClean="0"/>
              <a:t>Sec. 509 of the IPC – Word, gesture or act intended to insult the modesty of a woman (3.2.13)</a:t>
            </a:r>
          </a:p>
          <a:p>
            <a:pPr algn="just"/>
            <a:r>
              <a:rPr lang="en-US" sz="1600" dirty="0" smtClean="0"/>
              <a:t>Sec. 354 of the Indian Penal Code, 1860-</a:t>
            </a:r>
            <a:r>
              <a:rPr lang="en-US" sz="1600" i="1" dirty="0" smtClean="0"/>
              <a:t>Assault or criminal force to woman with intent to outrage her modesty.(Recent amendment 3.2.2013)</a:t>
            </a:r>
          </a:p>
          <a:p>
            <a:pPr algn="just"/>
            <a:r>
              <a:rPr lang="en-US" sz="1600" dirty="0" smtClean="0"/>
              <a:t>Sec. 354-A. </a:t>
            </a:r>
            <a:r>
              <a:rPr lang="en-US" sz="1600" i="1" dirty="0" smtClean="0"/>
              <a:t>Sexual harassment and punishment for sexual harassment.</a:t>
            </a:r>
          </a:p>
          <a:p>
            <a:pPr algn="just"/>
            <a:r>
              <a:rPr lang="en-US" sz="1600" dirty="0" smtClean="0"/>
              <a:t>Sec. 354-B. </a:t>
            </a:r>
            <a:r>
              <a:rPr lang="en-US" sz="1600" i="1" dirty="0" smtClean="0"/>
              <a:t>Assault or use of criminal force to woman with intent to disrobe.</a:t>
            </a:r>
          </a:p>
          <a:p>
            <a:pPr algn="just"/>
            <a:r>
              <a:rPr lang="en-US" sz="1600" dirty="0" smtClean="0"/>
              <a:t>Sec. 354-C.</a:t>
            </a:r>
            <a:r>
              <a:rPr lang="en-US" sz="1600" i="1" dirty="0" smtClean="0"/>
              <a:t> Voyeurism</a:t>
            </a:r>
          </a:p>
          <a:p>
            <a:pPr algn="just"/>
            <a:r>
              <a:rPr lang="en-US" sz="1600" dirty="0" smtClean="0"/>
              <a:t>Sec. 354-D. </a:t>
            </a:r>
            <a:r>
              <a:rPr lang="en-US" sz="1600" i="1" dirty="0" smtClean="0"/>
              <a:t>Stalking</a:t>
            </a:r>
          </a:p>
          <a:p>
            <a:endParaRPr lang="en-US" sz="1600" dirty="0" smtClean="0"/>
          </a:p>
          <a:p>
            <a:endParaRPr lang="en-US" sz="1600" i="1" dirty="0"/>
          </a:p>
        </p:txBody>
      </p:sp>
      <p:sp>
        <p:nvSpPr>
          <p:cNvPr id="4" name="Date Placeholder 3"/>
          <p:cNvSpPr>
            <a:spLocks noGrp="1"/>
          </p:cNvSpPr>
          <p:nvPr>
            <p:ph type="dt" sz="half" idx="10"/>
          </p:nvPr>
        </p:nvSpPr>
        <p:spPr/>
        <p:txBody>
          <a:bodyPr/>
          <a:lstStyle/>
          <a:p>
            <a:fld id="{BBBAA620-542D-45EB-9FE0-53AABAB70E26}" type="datetime1">
              <a:rPr lang="en-US" smtClean="0"/>
              <a:pPr/>
              <a:t>3/3/2020</a:t>
            </a:fld>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22</a:t>
            </a:fld>
            <a:endParaRPr lang="en-US"/>
          </a:p>
        </p:txBody>
      </p:sp>
      <p:pic>
        <p:nvPicPr>
          <p:cNvPr id="6" name="Picture 5" descr="sentencing-in-court.jpg"/>
          <p:cNvPicPr>
            <a:picLocks noChangeAspect="1"/>
          </p:cNvPicPr>
          <p:nvPr/>
        </p:nvPicPr>
        <p:blipFill>
          <a:blip r:embed="rId2"/>
          <a:srcRect/>
          <a:stretch>
            <a:fillRect/>
          </a:stretch>
        </p:blipFill>
        <p:spPr>
          <a:xfrm>
            <a:off x="5763369" y="1409700"/>
            <a:ext cx="3380631" cy="39243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952500"/>
            <a:ext cx="3810000" cy="635000"/>
          </a:xfrm>
        </p:spPr>
        <p:txBody>
          <a:bodyPr>
            <a:normAutofit/>
          </a:bodyPr>
          <a:lstStyle/>
          <a:p>
            <a:pPr algn="l"/>
            <a:r>
              <a:rPr lang="en-US" sz="2400" b="1" dirty="0" smtClean="0">
                <a:solidFill>
                  <a:schemeClr val="accent6">
                    <a:lumMod val="75000"/>
                  </a:schemeClr>
                </a:solidFill>
              </a:rPr>
              <a:t>Aligning with National Laws</a:t>
            </a:r>
            <a:endParaRPr lang="en-US" sz="2400" b="1" dirty="0">
              <a:solidFill>
                <a:schemeClr val="accent6">
                  <a:lumMod val="75000"/>
                </a:schemeClr>
              </a:solidFill>
            </a:endParaRPr>
          </a:p>
        </p:txBody>
      </p:sp>
      <p:sp>
        <p:nvSpPr>
          <p:cNvPr id="3" name="Content Placeholder 2"/>
          <p:cNvSpPr>
            <a:spLocks noGrp="1"/>
          </p:cNvSpPr>
          <p:nvPr>
            <p:ph idx="1"/>
          </p:nvPr>
        </p:nvSpPr>
        <p:spPr>
          <a:xfrm>
            <a:off x="3657600" y="1866900"/>
            <a:ext cx="5105400" cy="3124200"/>
          </a:xfrm>
        </p:spPr>
        <p:txBody>
          <a:bodyPr>
            <a:normAutofit/>
          </a:bodyPr>
          <a:lstStyle/>
          <a:p>
            <a:pPr algn="just"/>
            <a:r>
              <a:rPr lang="en-US" sz="1600" dirty="0" smtClean="0"/>
              <a:t>Limitations of Service Rules</a:t>
            </a:r>
          </a:p>
          <a:p>
            <a:pPr algn="just"/>
            <a:r>
              <a:rPr lang="en-US" sz="1600" dirty="0" smtClean="0"/>
              <a:t>Limitations of applicability of Industrial Employment (Standing Orders) Act</a:t>
            </a:r>
          </a:p>
          <a:p>
            <a:pPr algn="just"/>
            <a:r>
              <a:rPr lang="en-US" sz="1600" dirty="0" smtClean="0"/>
              <a:t>Amendments to Sec. 134 of the Companies Act 2013, by inserting clause X as follows:</a:t>
            </a:r>
          </a:p>
          <a:p>
            <a:pPr algn="just"/>
            <a:r>
              <a:rPr lang="en-US" sz="1600" dirty="0" smtClean="0"/>
              <a:t>“A statement that the company has complied with provisions relating to the constitution of Internal Complaints Committee under the POSH Act, 2013”</a:t>
            </a:r>
          </a:p>
          <a:p>
            <a:pPr algn="just"/>
            <a:r>
              <a:rPr lang="en-US" sz="1600" dirty="0" smtClean="0"/>
              <a:t>The Indecent Representation of Women (Prohibition) Act, 1986, also covers offences by companies, which are cognizable and bailable.</a:t>
            </a:r>
          </a:p>
          <a:p>
            <a:endParaRPr lang="en-US" sz="1600" dirty="0"/>
          </a:p>
        </p:txBody>
      </p:sp>
      <p:sp>
        <p:nvSpPr>
          <p:cNvPr id="4" name="Date Placeholder 3"/>
          <p:cNvSpPr>
            <a:spLocks noGrp="1"/>
          </p:cNvSpPr>
          <p:nvPr>
            <p:ph type="dt" sz="half" idx="10"/>
          </p:nvPr>
        </p:nvSpPr>
        <p:spPr/>
        <p:txBody>
          <a:bodyPr/>
          <a:lstStyle/>
          <a:p>
            <a:fld id="{19DFCDF0-0D1E-41CB-88E6-F7241D4DE412}" type="datetime1">
              <a:rPr lang="en-US" smtClean="0"/>
              <a:pPr/>
              <a:t>3/3/2020</a:t>
            </a:fld>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23</a:t>
            </a:fld>
            <a:endParaRPr lang="en-US"/>
          </a:p>
        </p:txBody>
      </p:sp>
      <p:pic>
        <p:nvPicPr>
          <p:cNvPr id="6" name="Picture 5" descr="5de5cb1bd5e70a10a9544861.jpg"/>
          <p:cNvPicPr>
            <a:picLocks noChangeAspect="1"/>
          </p:cNvPicPr>
          <p:nvPr/>
        </p:nvPicPr>
        <p:blipFill>
          <a:blip r:embed="rId2"/>
          <a:srcRect/>
          <a:stretch>
            <a:fillRect/>
          </a:stretch>
        </p:blipFill>
        <p:spPr>
          <a:xfrm>
            <a:off x="0" y="723900"/>
            <a:ext cx="3505200" cy="49911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00100"/>
            <a:ext cx="7467600" cy="1016000"/>
          </a:xfrm>
        </p:spPr>
        <p:txBody>
          <a:bodyPr>
            <a:noAutofit/>
          </a:bodyPr>
          <a:lstStyle/>
          <a:p>
            <a:r>
              <a:rPr lang="en-US" sz="2400" b="1" dirty="0" smtClean="0">
                <a:solidFill>
                  <a:schemeClr val="accent6">
                    <a:lumMod val="75000"/>
                  </a:schemeClr>
                </a:solidFill>
              </a:rPr>
              <a:t>Summary of the online survey conducted with women and men professionals (100/52) 35w/16m/1o</a:t>
            </a:r>
            <a:endParaRPr lang="en-US" sz="2400" b="1" dirty="0">
              <a:solidFill>
                <a:schemeClr val="accent6">
                  <a:lumMod val="75000"/>
                </a:schemeClr>
              </a:solidFill>
            </a:endParaRPr>
          </a:p>
        </p:txBody>
      </p:sp>
      <p:sp>
        <p:nvSpPr>
          <p:cNvPr id="3" name="Content Placeholder 2"/>
          <p:cNvSpPr>
            <a:spLocks noGrp="1"/>
          </p:cNvSpPr>
          <p:nvPr>
            <p:ph idx="1"/>
          </p:nvPr>
        </p:nvSpPr>
        <p:spPr>
          <a:xfrm>
            <a:off x="609600" y="1854200"/>
            <a:ext cx="7772400" cy="3517900"/>
          </a:xfrm>
        </p:spPr>
        <p:txBody>
          <a:bodyPr>
            <a:normAutofit/>
          </a:bodyPr>
          <a:lstStyle/>
          <a:p>
            <a:pPr marL="457200" indent="-457200" algn="just">
              <a:buFont typeface="+mj-lt"/>
              <a:buAutoNum type="arabicPeriod"/>
            </a:pPr>
            <a:r>
              <a:rPr lang="en-US" sz="1600" dirty="0" smtClean="0"/>
              <a:t>ONLY 40% of women replied that they agree that POSH Act 2013 is effectively implemented in their organisations, however more men strongly agreed about its effective implementation.</a:t>
            </a:r>
          </a:p>
          <a:p>
            <a:pPr marL="457200" indent="-457200" algn="just">
              <a:buFont typeface="+mj-lt"/>
              <a:buAutoNum type="arabicPeriod"/>
            </a:pPr>
            <a:r>
              <a:rPr lang="en-US" sz="1600" dirty="0" smtClean="0"/>
              <a:t>70% of women and 80% of men think that women  get justice for the complaints raised at workplace.</a:t>
            </a:r>
          </a:p>
          <a:p>
            <a:pPr marL="457200" indent="-457200" algn="just">
              <a:buFont typeface="+mj-lt"/>
              <a:buAutoNum type="arabicPeriod"/>
            </a:pPr>
            <a:r>
              <a:rPr lang="en-US" sz="1600" dirty="0" smtClean="0"/>
              <a:t>60% of women had faith on the capability of LC to conduct a fair enquiry, more men strongly reposed faith in the IC</a:t>
            </a:r>
          </a:p>
          <a:p>
            <a:pPr marL="457200" indent="-457200" algn="just">
              <a:buFont typeface="+mj-lt"/>
              <a:buAutoNum type="arabicPeriod"/>
            </a:pPr>
            <a:r>
              <a:rPr lang="en-US" sz="1600" dirty="0" smtClean="0"/>
              <a:t>Women didn’t repose much faith on criminal justice system, that is filing a case with police for SH, men differed a bit on this</a:t>
            </a:r>
          </a:p>
          <a:p>
            <a:pPr marL="457200" indent="-457200" algn="just">
              <a:buFont typeface="+mj-lt"/>
              <a:buAutoNum type="arabicPeriod"/>
            </a:pPr>
            <a:r>
              <a:rPr lang="en-US" sz="1600" dirty="0" smtClean="0"/>
              <a:t>Almost 80% of women and 90% of men believed that social norms shape their awareness and understanding about SH</a:t>
            </a:r>
          </a:p>
          <a:p>
            <a:pPr marL="457200" indent="-457200" algn="just">
              <a:buFont typeface="+mj-lt"/>
              <a:buAutoNum type="arabicPeriod"/>
            </a:pPr>
            <a:r>
              <a:rPr lang="en-US" sz="1600" dirty="0" smtClean="0"/>
              <a:t>More women believed that government should intervene in handling SH and lesser men believed so.</a:t>
            </a:r>
          </a:p>
        </p:txBody>
      </p:sp>
      <p:sp>
        <p:nvSpPr>
          <p:cNvPr id="4" name="Date Placeholder 3"/>
          <p:cNvSpPr>
            <a:spLocks noGrp="1"/>
          </p:cNvSpPr>
          <p:nvPr>
            <p:ph type="dt" sz="half" idx="10"/>
          </p:nvPr>
        </p:nvSpPr>
        <p:spPr/>
        <p:txBody>
          <a:bodyPr/>
          <a:lstStyle/>
          <a:p>
            <a:fld id="{61B30031-7586-4B0C-BAFF-AD159A06525F}" type="datetime1">
              <a:rPr lang="en-US" smtClean="0"/>
              <a:pPr/>
              <a:t>3/3/2020</a:t>
            </a:fld>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81100"/>
            <a:ext cx="7620000" cy="3962400"/>
          </a:xfrm>
        </p:spPr>
        <p:txBody>
          <a:bodyPr>
            <a:normAutofit/>
          </a:bodyPr>
          <a:lstStyle/>
          <a:p>
            <a:pPr marL="457200" indent="-457200" algn="just">
              <a:buNone/>
            </a:pPr>
            <a:r>
              <a:rPr lang="en-US" sz="1600" dirty="0" smtClean="0"/>
              <a:t>7. Almost 80% of both women and men believed that there are certain gaps in the POSH Act for its effective implementation</a:t>
            </a:r>
          </a:p>
          <a:p>
            <a:pPr marL="457200" indent="-457200" algn="just">
              <a:buNone/>
            </a:pPr>
            <a:r>
              <a:rPr lang="en-US" sz="1600" dirty="0" smtClean="0"/>
              <a:t>8. Almost 80% of women believed that they face more problems after raising a compliant and men slightly differed on this issue they disagreed on this.</a:t>
            </a:r>
          </a:p>
          <a:p>
            <a:pPr marL="457200" indent="-457200" algn="just">
              <a:buNone/>
            </a:pPr>
            <a:r>
              <a:rPr lang="en-US" sz="1600" dirty="0" smtClean="0"/>
              <a:t>9. 50% of women believed that employers consider the Act as an hindrance to employ them and men slightly differed on this issue they disagreed on this</a:t>
            </a:r>
          </a:p>
          <a:p>
            <a:pPr marL="457200" indent="-457200" algn="just">
              <a:buNone/>
            </a:pPr>
            <a:r>
              <a:rPr lang="en-US" sz="1600" dirty="0" smtClean="0"/>
              <a:t>10. More women didn’t believe that their company considered SH training seriously and men differed on this issue slightly believing that their company has taken training seriously</a:t>
            </a:r>
          </a:p>
          <a:p>
            <a:pPr marL="457200" indent="-457200" algn="just">
              <a:buNone/>
            </a:pPr>
            <a:r>
              <a:rPr lang="en-US" sz="1600" dirty="0" smtClean="0"/>
              <a:t>11. Only 31% of women said that the training on SH brought in change in behaviour of men and women at workplace and again men differed believing that it was largely successful.</a:t>
            </a:r>
          </a:p>
          <a:p>
            <a:pPr marL="457200" indent="-457200" algn="just">
              <a:buNone/>
            </a:pPr>
            <a:r>
              <a:rPr lang="en-US" sz="1600" dirty="0" smtClean="0"/>
              <a:t>12. 60% of both women and men believed that </a:t>
            </a:r>
            <a:r>
              <a:rPr lang="en-US" sz="1600" dirty="0" err="1" smtClean="0"/>
              <a:t>Metoo</a:t>
            </a:r>
            <a:r>
              <a:rPr lang="en-US" sz="1600" dirty="0" smtClean="0"/>
              <a:t> movement created awareness among them to some extent.</a:t>
            </a:r>
          </a:p>
          <a:p>
            <a:pPr marL="457200" indent="-457200" algn="just">
              <a:buNone/>
            </a:pPr>
            <a:endParaRPr lang="en-US" sz="1600" dirty="0" smtClean="0"/>
          </a:p>
        </p:txBody>
      </p:sp>
      <p:sp>
        <p:nvSpPr>
          <p:cNvPr id="4" name="Date Placeholder 3"/>
          <p:cNvSpPr>
            <a:spLocks noGrp="1"/>
          </p:cNvSpPr>
          <p:nvPr>
            <p:ph type="dt" sz="half" idx="10"/>
          </p:nvPr>
        </p:nvSpPr>
        <p:spPr/>
        <p:txBody>
          <a:bodyPr/>
          <a:lstStyle/>
          <a:p>
            <a:fld id="{61B30031-7586-4B0C-BAFF-AD159A06525F}" type="datetime1">
              <a:rPr lang="en-US" smtClean="0"/>
              <a:pPr/>
              <a:t>3/3/2020</a:t>
            </a:fld>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81100"/>
            <a:ext cx="7696200" cy="1752600"/>
          </a:xfrm>
        </p:spPr>
        <p:txBody>
          <a:bodyPr>
            <a:normAutofit/>
          </a:bodyPr>
          <a:lstStyle/>
          <a:p>
            <a:pPr algn="just">
              <a:buNone/>
            </a:pPr>
            <a:r>
              <a:rPr lang="en-US" sz="1600" dirty="0" smtClean="0"/>
              <a:t>13. 80% of women and men agreed that SH laws should be codified and made simple, yet effective.</a:t>
            </a:r>
          </a:p>
          <a:p>
            <a:pPr algn="just">
              <a:buNone/>
            </a:pPr>
            <a:r>
              <a:rPr lang="en-US" sz="1600" dirty="0" smtClean="0"/>
              <a:t>14. 60% of women believed that laws relating to women adversely affects their participation in labour markets and 50% of men believed so.</a:t>
            </a:r>
          </a:p>
          <a:p>
            <a:pPr algn="just">
              <a:buNone/>
            </a:pPr>
            <a:r>
              <a:rPr lang="en-US" sz="1600" dirty="0" smtClean="0"/>
              <a:t>15. 90% of both women and men believed that a long term global perspectives is essential to seek solutions to combat GBV at workplace.</a:t>
            </a:r>
            <a:endParaRPr lang="en-US" sz="1600" dirty="0"/>
          </a:p>
        </p:txBody>
      </p:sp>
      <p:sp>
        <p:nvSpPr>
          <p:cNvPr id="4" name="Date Placeholder 3"/>
          <p:cNvSpPr>
            <a:spLocks noGrp="1"/>
          </p:cNvSpPr>
          <p:nvPr>
            <p:ph type="dt" sz="half" idx="10"/>
          </p:nvPr>
        </p:nvSpPr>
        <p:spPr/>
        <p:txBody>
          <a:bodyPr/>
          <a:lstStyle/>
          <a:p>
            <a:fld id="{61B30031-7586-4B0C-BAFF-AD159A06525F}" type="datetime1">
              <a:rPr lang="en-US" smtClean="0"/>
              <a:pPr/>
              <a:t>3/3/2020</a:t>
            </a:fld>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1B30031-7586-4B0C-BAFF-AD159A06525F}" type="datetime1">
              <a:rPr lang="en-US" smtClean="0"/>
              <a:pPr/>
              <a:t>3/3/2020</a:t>
            </a:fld>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27</a:t>
            </a:fld>
            <a:endParaRPr lang="en-US"/>
          </a:p>
        </p:txBody>
      </p:sp>
      <p:pic>
        <p:nvPicPr>
          <p:cNvPr id="7" name="Picture 6" descr="12.png"/>
          <p:cNvPicPr>
            <a:picLocks noChangeAspect="1"/>
          </p:cNvPicPr>
          <p:nvPr/>
        </p:nvPicPr>
        <p:blipFill>
          <a:blip r:embed="rId2" cstate="print"/>
          <a:stretch>
            <a:fillRect/>
          </a:stretch>
        </p:blipFill>
        <p:spPr>
          <a:xfrm>
            <a:off x="2743200" y="1409700"/>
            <a:ext cx="3505200" cy="2529603"/>
          </a:xfrm>
          <a:prstGeom prst="rect">
            <a:avLst/>
          </a:prstGeom>
        </p:spPr>
      </p:pic>
      <p:sp>
        <p:nvSpPr>
          <p:cNvPr id="8" name="Subtitle 2"/>
          <p:cNvSpPr txBox="1">
            <a:spLocks/>
          </p:cNvSpPr>
          <p:nvPr/>
        </p:nvSpPr>
        <p:spPr>
          <a:xfrm>
            <a:off x="1600200" y="4229100"/>
            <a:ext cx="5638800" cy="1219200"/>
          </a:xfrm>
          <a:prstGeom prst="rect">
            <a:avLst/>
          </a:prstGeom>
        </p:spPr>
        <p:txBody>
          <a:bodyPr vert="horz" lIns="91440" tIns="45720" rIns="91440" bIns="45720" rtlCol="0">
            <a:normAutofit lnSpcReduction="1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Dr. MANJUNATH G</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WELFARE COMMISSIONER,  DEPARTMENT OF LABOUR &amp;</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DIRECTOR, KARNATAKA STATE LABOUR INSTITUTE ,</a:t>
            </a:r>
          </a:p>
          <a:p>
            <a:pPr marL="342900" marR="0" lvl="0" indent="-342900" algn="ctr" defTabSz="914400" rtl="0" eaLnBrk="1" fontAlgn="auto" latinLnBrk="0" hangingPunct="1">
              <a:lnSpc>
                <a:spcPct val="100000"/>
              </a:lnSpc>
              <a:spcBef>
                <a:spcPct val="20000"/>
              </a:spcBef>
              <a:spcAft>
                <a:spcPts val="0"/>
              </a:spcAft>
              <a:buClrTx/>
              <a:buSzTx/>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GOVERNMENT OF KARNATAKA</a:t>
            </a:r>
          </a:p>
        </p:txBody>
      </p:sp>
      <p:sp>
        <p:nvSpPr>
          <p:cNvPr id="9" name="TextBox 8"/>
          <p:cNvSpPr txBox="1"/>
          <p:nvPr/>
        </p:nvSpPr>
        <p:spPr>
          <a:xfrm>
            <a:off x="3581400" y="5407223"/>
            <a:ext cx="1824025" cy="307777"/>
          </a:xfrm>
          <a:prstGeom prst="rect">
            <a:avLst/>
          </a:prstGeom>
          <a:noFill/>
        </p:spPr>
        <p:txBody>
          <a:bodyPr wrap="none" rtlCol="0">
            <a:spAutoFit/>
          </a:bodyPr>
          <a:lstStyle/>
          <a:p>
            <a:r>
              <a:rPr lang="en-US" sz="1400" dirty="0" smtClean="0"/>
              <a:t>www.drmanjunathg.in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B3D9-BA17-46E1-9E07-9A18012C61F6}" type="datetime1">
              <a:rPr lang="en-US" smtClean="0"/>
              <a:pPr/>
              <a:t>3/3/2020</a:t>
            </a:fld>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3</a:t>
            </a:fld>
            <a:endParaRPr lang="en-US"/>
          </a:p>
        </p:txBody>
      </p:sp>
      <p:pic>
        <p:nvPicPr>
          <p:cNvPr id="10" name="Picture 9" descr="24.png"/>
          <p:cNvPicPr>
            <a:picLocks noChangeAspect="1"/>
          </p:cNvPicPr>
          <p:nvPr/>
        </p:nvPicPr>
        <p:blipFill>
          <a:blip r:embed="rId3" cstate="print"/>
          <a:stretch>
            <a:fillRect/>
          </a:stretch>
        </p:blipFill>
        <p:spPr>
          <a:xfrm>
            <a:off x="359655" y="1431027"/>
            <a:ext cx="8424689" cy="424587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76300"/>
            <a:ext cx="3886200" cy="533400"/>
          </a:xfrm>
        </p:spPr>
        <p:txBody>
          <a:bodyPr>
            <a:noAutofit/>
          </a:bodyPr>
          <a:lstStyle/>
          <a:p>
            <a:pPr algn="l"/>
            <a:r>
              <a:rPr lang="en-US" sz="2400" b="1" dirty="0">
                <a:solidFill>
                  <a:schemeClr val="accent6">
                    <a:lumMod val="75000"/>
                  </a:schemeClr>
                </a:solidFill>
              </a:rPr>
              <a:t>Local Complaints Committee</a:t>
            </a:r>
            <a:r>
              <a:rPr lang="en-US" sz="2400" b="1" dirty="0" smtClean="0">
                <a:solidFill>
                  <a:schemeClr val="accent6">
                    <a:lumMod val="75000"/>
                  </a:schemeClr>
                </a:solidFill>
              </a:rPr>
              <a:t>:</a:t>
            </a:r>
            <a:endParaRPr lang="en-US" sz="2400" b="1" dirty="0">
              <a:solidFill>
                <a:schemeClr val="accent6">
                  <a:lumMod val="75000"/>
                </a:schemeClr>
              </a:solidFill>
            </a:endParaRPr>
          </a:p>
        </p:txBody>
      </p:sp>
      <p:sp>
        <p:nvSpPr>
          <p:cNvPr id="3" name="Content Placeholder 2"/>
          <p:cNvSpPr>
            <a:spLocks noGrp="1"/>
          </p:cNvSpPr>
          <p:nvPr>
            <p:ph idx="1"/>
          </p:nvPr>
        </p:nvSpPr>
        <p:spPr>
          <a:xfrm>
            <a:off x="533400" y="1485900"/>
            <a:ext cx="7620000" cy="1981200"/>
          </a:xfrm>
        </p:spPr>
        <p:txBody>
          <a:bodyPr>
            <a:normAutofit/>
          </a:bodyPr>
          <a:lstStyle/>
          <a:p>
            <a:r>
              <a:rPr lang="en-US" sz="1600" dirty="0"/>
              <a:t>D</a:t>
            </a:r>
            <a:r>
              <a:rPr lang="en-US" sz="1600" dirty="0" smtClean="0"/>
              <a:t>uty </a:t>
            </a:r>
            <a:r>
              <a:rPr lang="en-US" sz="1600" dirty="0"/>
              <a:t>of the District officer </a:t>
            </a:r>
            <a:r>
              <a:rPr lang="en-US" sz="1600" i="1" dirty="0" smtClean="0"/>
              <a:t>to </a:t>
            </a:r>
            <a:r>
              <a:rPr lang="en-US" sz="1600" i="1" dirty="0"/>
              <a:t>exercise powers or discharge functions under this Act</a:t>
            </a:r>
            <a:r>
              <a:rPr lang="en-US" sz="1600" dirty="0"/>
              <a:t>. </a:t>
            </a:r>
            <a:endParaRPr lang="en-US" sz="1600" dirty="0" smtClean="0"/>
          </a:p>
          <a:p>
            <a:r>
              <a:rPr lang="en-US" sz="1600" dirty="0" smtClean="0"/>
              <a:t>She/he </a:t>
            </a:r>
            <a:r>
              <a:rPr lang="en-US" sz="1600" dirty="0"/>
              <a:t>has to be notified by the appropriate Government</a:t>
            </a:r>
            <a:r>
              <a:rPr lang="en-US" sz="1600" dirty="0" smtClean="0"/>
              <a:t>.</a:t>
            </a:r>
            <a:endParaRPr lang="en-US" sz="1600" dirty="0"/>
          </a:p>
          <a:p>
            <a:r>
              <a:rPr lang="en-US" sz="1600" dirty="0"/>
              <a:t>S</a:t>
            </a:r>
            <a:r>
              <a:rPr lang="en-US" sz="1600" dirty="0" smtClean="0"/>
              <a:t>tatutory </a:t>
            </a:r>
            <a:r>
              <a:rPr lang="en-US" sz="1600" dirty="0"/>
              <a:t>duty of such District Officer to constitute a committee called “</a:t>
            </a:r>
            <a:r>
              <a:rPr lang="en-US" sz="1600" i="1" dirty="0"/>
              <a:t>Local Complaints Committee</a:t>
            </a:r>
            <a:r>
              <a:rPr lang="en-US" sz="1600" i="1" dirty="0" smtClean="0"/>
              <a:t>” (LC for short)</a:t>
            </a:r>
            <a:endParaRPr lang="en-US" sz="1600" i="1" dirty="0"/>
          </a:p>
          <a:p>
            <a:r>
              <a:rPr lang="en-US" sz="1600" dirty="0" smtClean="0"/>
              <a:t>LC is authorized to receive </a:t>
            </a:r>
            <a:r>
              <a:rPr lang="en-US" sz="1600" dirty="0"/>
              <a:t>complaints of sexual harassment from establishments </a:t>
            </a:r>
            <a:r>
              <a:rPr lang="en-US" sz="1600" dirty="0" smtClean="0"/>
              <a:t>where </a:t>
            </a:r>
            <a:r>
              <a:rPr lang="en-US" sz="1600" dirty="0"/>
              <a:t>ICC has not been constituted due to having less than ten workers and if the complaint is against the </a:t>
            </a:r>
            <a:r>
              <a:rPr lang="en-US" sz="1600" i="1" dirty="0"/>
              <a:t>employer </a:t>
            </a:r>
            <a:r>
              <a:rPr lang="en-US" sz="1600" dirty="0"/>
              <a:t>himself.</a:t>
            </a:r>
          </a:p>
          <a:p>
            <a:endParaRPr lang="en-US" sz="1600" dirty="0"/>
          </a:p>
        </p:txBody>
      </p:sp>
      <p:sp>
        <p:nvSpPr>
          <p:cNvPr id="4" name="Date Placeholder 3"/>
          <p:cNvSpPr>
            <a:spLocks noGrp="1"/>
          </p:cNvSpPr>
          <p:nvPr>
            <p:ph type="dt" sz="half" idx="10"/>
          </p:nvPr>
        </p:nvSpPr>
        <p:spPr/>
        <p:txBody>
          <a:bodyPr/>
          <a:lstStyle/>
          <a:p>
            <a:fld id="{AAD41070-5DC1-4E3A-878C-EF09A3224B70}" type="datetime1">
              <a:rPr lang="en-US" smtClean="0"/>
              <a:pPr/>
              <a:t>3/3/2020</a:t>
            </a:fld>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4</a:t>
            </a:fld>
            <a:endParaRPr lang="en-US"/>
          </a:p>
        </p:txBody>
      </p:sp>
      <p:pic>
        <p:nvPicPr>
          <p:cNvPr id="7" name="Picture 6" descr="4.png"/>
          <p:cNvPicPr>
            <a:picLocks noChangeAspect="1"/>
          </p:cNvPicPr>
          <p:nvPr/>
        </p:nvPicPr>
        <p:blipFill>
          <a:blip r:embed="rId3" cstate="print"/>
          <a:stretch>
            <a:fillRect/>
          </a:stretch>
        </p:blipFill>
        <p:spPr>
          <a:xfrm>
            <a:off x="1371600" y="3964758"/>
            <a:ext cx="6553200" cy="171214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 name="Picture 9" descr="27.png"/>
          <p:cNvPicPr>
            <a:picLocks noChangeAspect="1"/>
          </p:cNvPicPr>
          <p:nvPr/>
        </p:nvPicPr>
        <p:blipFill>
          <a:blip r:embed="rId3" cstate="print"/>
          <a:stretch>
            <a:fillRect/>
          </a:stretch>
        </p:blipFill>
        <p:spPr>
          <a:xfrm>
            <a:off x="0" y="1562100"/>
            <a:ext cx="9144000" cy="4145279"/>
          </a:xfrm>
          <a:prstGeom prst="rect">
            <a:avLst/>
          </a:prstGeom>
        </p:spPr>
      </p:pic>
      <p:sp>
        <p:nvSpPr>
          <p:cNvPr id="2" name="Title 1"/>
          <p:cNvSpPr>
            <a:spLocks noGrp="1"/>
          </p:cNvSpPr>
          <p:nvPr>
            <p:ph type="title"/>
          </p:nvPr>
        </p:nvSpPr>
        <p:spPr>
          <a:xfrm>
            <a:off x="1600200" y="800100"/>
            <a:ext cx="6019800" cy="685800"/>
          </a:xfrm>
        </p:spPr>
        <p:txBody>
          <a:bodyPr>
            <a:normAutofit fontScale="90000"/>
          </a:bodyPr>
          <a:lstStyle/>
          <a:p>
            <a:pPr algn="l"/>
            <a:r>
              <a:rPr lang="en-US" sz="3600" b="1" dirty="0">
                <a:solidFill>
                  <a:schemeClr val="accent6">
                    <a:lumMod val="75000"/>
                  </a:schemeClr>
                </a:solidFill>
              </a:rPr>
              <a:t>The District </a:t>
            </a:r>
            <a:r>
              <a:rPr lang="en-US" sz="3600" b="1" dirty="0" smtClean="0">
                <a:solidFill>
                  <a:schemeClr val="accent6">
                    <a:lumMod val="75000"/>
                  </a:schemeClr>
                </a:solidFill>
              </a:rPr>
              <a:t>Officer shall designate</a:t>
            </a:r>
            <a:endParaRPr lang="en-US" b="1" dirty="0">
              <a:solidFill>
                <a:schemeClr val="accent6">
                  <a:lumMod val="75000"/>
                </a:schemeClr>
              </a:solidFill>
            </a:endParaRPr>
          </a:p>
        </p:txBody>
      </p:sp>
      <p:sp>
        <p:nvSpPr>
          <p:cNvPr id="4" name="Date Placeholder 3"/>
          <p:cNvSpPr>
            <a:spLocks noGrp="1"/>
          </p:cNvSpPr>
          <p:nvPr>
            <p:ph type="dt" sz="half" idx="10"/>
          </p:nvPr>
        </p:nvSpPr>
        <p:spPr/>
        <p:txBody>
          <a:bodyPr/>
          <a:lstStyle/>
          <a:p>
            <a:fld id="{938E9AA0-E138-4FE9-A626-AD69AB8CEBFB}" type="datetime1">
              <a:rPr lang="en-US" smtClean="0"/>
              <a:pPr/>
              <a:t>3/3/2020</a:t>
            </a:fld>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8" name="Picture 17" descr="a.png"/>
          <p:cNvPicPr>
            <a:picLocks noChangeAspect="1"/>
          </p:cNvPicPr>
          <p:nvPr/>
        </p:nvPicPr>
        <p:blipFill>
          <a:blip r:embed="rId3"/>
          <a:stretch>
            <a:fillRect/>
          </a:stretch>
        </p:blipFill>
        <p:spPr>
          <a:xfrm>
            <a:off x="0" y="4194048"/>
            <a:ext cx="9144000" cy="1520952"/>
          </a:xfrm>
          <a:prstGeom prst="rect">
            <a:avLst/>
          </a:prstGeom>
        </p:spPr>
      </p:pic>
      <p:sp>
        <p:nvSpPr>
          <p:cNvPr id="2" name="Title 1"/>
          <p:cNvSpPr>
            <a:spLocks noGrp="1"/>
          </p:cNvSpPr>
          <p:nvPr>
            <p:ph type="title"/>
          </p:nvPr>
        </p:nvSpPr>
        <p:spPr>
          <a:xfrm>
            <a:off x="2514600" y="876300"/>
            <a:ext cx="4038600" cy="533400"/>
          </a:xfrm>
        </p:spPr>
        <p:txBody>
          <a:bodyPr>
            <a:normAutofit/>
          </a:bodyPr>
          <a:lstStyle/>
          <a:p>
            <a:pPr algn="l"/>
            <a:r>
              <a:rPr lang="en-US" sz="2400" b="1" dirty="0">
                <a:solidFill>
                  <a:schemeClr val="accent6">
                    <a:lumMod val="75000"/>
                  </a:schemeClr>
                </a:solidFill>
              </a:rPr>
              <a:t>District Officer shall </a:t>
            </a:r>
            <a:r>
              <a:rPr lang="en-US" sz="2400" b="1" dirty="0" smtClean="0">
                <a:solidFill>
                  <a:schemeClr val="accent6">
                    <a:lumMod val="75000"/>
                  </a:schemeClr>
                </a:solidFill>
              </a:rPr>
              <a:t>nominate</a:t>
            </a:r>
            <a:endParaRPr lang="en-US" sz="2400" b="1" dirty="0">
              <a:solidFill>
                <a:schemeClr val="accent6">
                  <a:lumMod val="75000"/>
                </a:schemeClr>
              </a:solidFill>
            </a:endParaRPr>
          </a:p>
        </p:txBody>
      </p:sp>
      <p:sp>
        <p:nvSpPr>
          <p:cNvPr id="4" name="Date Placeholder 3"/>
          <p:cNvSpPr>
            <a:spLocks noGrp="1"/>
          </p:cNvSpPr>
          <p:nvPr>
            <p:ph type="dt" sz="half" idx="10"/>
          </p:nvPr>
        </p:nvSpPr>
        <p:spPr/>
        <p:txBody>
          <a:bodyPr/>
          <a:lstStyle/>
          <a:p>
            <a:fld id="{C49BD68F-CD6F-49E2-A553-95FA5763967C}" type="datetime1">
              <a:rPr lang="en-US" smtClean="0"/>
              <a:pPr/>
              <a:t>3/3/2020</a:t>
            </a:fld>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6</a:t>
            </a:fld>
            <a:endParaRPr lang="en-US"/>
          </a:p>
        </p:txBody>
      </p:sp>
      <p:sp>
        <p:nvSpPr>
          <p:cNvPr id="7" name="TextBox 6"/>
          <p:cNvSpPr txBox="1"/>
          <p:nvPr/>
        </p:nvSpPr>
        <p:spPr>
          <a:xfrm>
            <a:off x="2819400" y="1333500"/>
            <a:ext cx="3327578" cy="369332"/>
          </a:xfrm>
          <a:prstGeom prst="rect">
            <a:avLst/>
          </a:prstGeom>
          <a:noFill/>
        </p:spPr>
        <p:txBody>
          <a:bodyPr wrap="none" rtlCol="0">
            <a:spAutoFit/>
          </a:bodyPr>
          <a:lstStyle/>
          <a:p>
            <a:r>
              <a:rPr lang="en-US" b="1" dirty="0" smtClean="0"/>
              <a:t>The following members to the LC</a:t>
            </a:r>
            <a:endParaRPr lang="en-US" b="1" dirty="0"/>
          </a:p>
        </p:txBody>
      </p:sp>
      <p:pic>
        <p:nvPicPr>
          <p:cNvPr id="8" name="Picture 7" descr="28.png"/>
          <p:cNvPicPr>
            <a:picLocks noChangeAspect="1"/>
          </p:cNvPicPr>
          <p:nvPr/>
        </p:nvPicPr>
        <p:blipFill>
          <a:blip r:embed="rId4"/>
          <a:stretch>
            <a:fillRect/>
          </a:stretch>
        </p:blipFill>
        <p:spPr>
          <a:xfrm>
            <a:off x="533400" y="1562100"/>
            <a:ext cx="1189276" cy="1652629"/>
          </a:xfrm>
          <a:prstGeom prst="rect">
            <a:avLst/>
          </a:prstGeom>
        </p:spPr>
      </p:pic>
      <p:sp>
        <p:nvSpPr>
          <p:cNvPr id="9" name="TextBox 8"/>
          <p:cNvSpPr txBox="1"/>
          <p:nvPr/>
        </p:nvSpPr>
        <p:spPr>
          <a:xfrm>
            <a:off x="304800" y="3200281"/>
            <a:ext cx="1646476" cy="800219"/>
          </a:xfrm>
          <a:prstGeom prst="rect">
            <a:avLst/>
          </a:prstGeom>
          <a:noFill/>
        </p:spPr>
        <p:txBody>
          <a:bodyPr wrap="none" rtlCol="0">
            <a:spAutoFit/>
          </a:bodyPr>
          <a:lstStyle/>
          <a:p>
            <a:pPr algn="ctr"/>
            <a:r>
              <a:rPr lang="en-US" b="1" dirty="0" smtClean="0"/>
              <a:t>Chairperson</a:t>
            </a:r>
          </a:p>
          <a:p>
            <a:pPr algn="ctr"/>
            <a:r>
              <a:rPr lang="en-US" sz="1400" dirty="0" smtClean="0"/>
              <a:t>an eminent women </a:t>
            </a:r>
          </a:p>
          <a:p>
            <a:pPr algn="ctr"/>
            <a:r>
              <a:rPr lang="en-US" sz="1400" dirty="0" smtClean="0"/>
              <a:t>(non-official)</a:t>
            </a:r>
            <a:endParaRPr lang="en-US" sz="1400" dirty="0"/>
          </a:p>
        </p:txBody>
      </p:sp>
      <p:sp>
        <p:nvSpPr>
          <p:cNvPr id="14" name="TextBox 13"/>
          <p:cNvSpPr txBox="1"/>
          <p:nvPr/>
        </p:nvSpPr>
        <p:spPr>
          <a:xfrm>
            <a:off x="1981200" y="4300835"/>
            <a:ext cx="5306902" cy="461665"/>
          </a:xfrm>
          <a:prstGeom prst="rect">
            <a:avLst/>
          </a:prstGeom>
          <a:noFill/>
        </p:spPr>
        <p:txBody>
          <a:bodyPr wrap="none" rtlCol="0">
            <a:spAutoFit/>
          </a:bodyPr>
          <a:lstStyle/>
          <a:p>
            <a:r>
              <a:rPr lang="en-US" sz="2400" b="1" dirty="0" smtClean="0">
                <a:solidFill>
                  <a:schemeClr val="bg1"/>
                </a:solidFill>
              </a:rPr>
              <a:t>Total members 5, three shall be women.</a:t>
            </a:r>
          </a:p>
        </p:txBody>
      </p:sp>
      <p:sp>
        <p:nvSpPr>
          <p:cNvPr id="15" name="TextBox 14"/>
          <p:cNvSpPr txBox="1"/>
          <p:nvPr/>
        </p:nvSpPr>
        <p:spPr>
          <a:xfrm>
            <a:off x="1524000" y="4801969"/>
            <a:ext cx="5972789" cy="646331"/>
          </a:xfrm>
          <a:prstGeom prst="rect">
            <a:avLst/>
          </a:prstGeom>
          <a:noFill/>
        </p:spPr>
        <p:txBody>
          <a:bodyPr wrap="none" rtlCol="0">
            <a:spAutoFit/>
          </a:bodyPr>
          <a:lstStyle/>
          <a:p>
            <a:pPr lvl="0" algn="ctr"/>
            <a:r>
              <a:rPr lang="en-US" dirty="0" smtClean="0">
                <a:solidFill>
                  <a:schemeClr val="bg1"/>
                </a:solidFill>
              </a:rPr>
              <a:t>Nominees to have legal background and one of them shall be </a:t>
            </a:r>
          </a:p>
          <a:p>
            <a:pPr lvl="0" algn="ctr"/>
            <a:r>
              <a:rPr lang="en-US" dirty="0" smtClean="0">
                <a:solidFill>
                  <a:schemeClr val="bg1"/>
                </a:solidFill>
              </a:rPr>
              <a:t>woman belonging to SC/ST/OBC/MC.</a:t>
            </a:r>
            <a:endParaRPr lang="en-US" b="1" dirty="0">
              <a:solidFill>
                <a:schemeClr val="bg1"/>
              </a:solidFill>
            </a:endParaRPr>
          </a:p>
        </p:txBody>
      </p:sp>
      <p:graphicFrame>
        <p:nvGraphicFramePr>
          <p:cNvPr id="17" name="Diagram 16"/>
          <p:cNvGraphicFramePr/>
          <p:nvPr/>
        </p:nvGraphicFramePr>
        <p:xfrm>
          <a:off x="2057400" y="1790700"/>
          <a:ext cx="6781800" cy="2209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57400" y="876300"/>
            <a:ext cx="4876800" cy="457200"/>
          </a:xfrm>
        </p:spPr>
        <p:txBody>
          <a:bodyPr>
            <a:noAutofit/>
          </a:bodyPr>
          <a:lstStyle/>
          <a:p>
            <a:pPr algn="l"/>
            <a:r>
              <a:rPr lang="en-US" sz="2400" b="1" dirty="0">
                <a:solidFill>
                  <a:schemeClr val="accent6">
                    <a:lumMod val="75000"/>
                  </a:schemeClr>
                </a:solidFill>
              </a:rPr>
              <a:t>Financial support to enforce the Act</a:t>
            </a:r>
            <a:r>
              <a:rPr lang="en-US" sz="2400" b="1" dirty="0" smtClean="0">
                <a:solidFill>
                  <a:schemeClr val="accent6">
                    <a:lumMod val="75000"/>
                  </a:schemeClr>
                </a:solidFill>
              </a:rPr>
              <a:t>:</a:t>
            </a:r>
            <a:endParaRPr lang="en-US" sz="2400" b="1" dirty="0">
              <a:solidFill>
                <a:schemeClr val="accent6">
                  <a:lumMod val="75000"/>
                </a:schemeClr>
              </a:solidFill>
            </a:endParaRPr>
          </a:p>
        </p:txBody>
      </p:sp>
      <p:sp>
        <p:nvSpPr>
          <p:cNvPr id="4" name="Date Placeholder 3"/>
          <p:cNvSpPr>
            <a:spLocks noGrp="1"/>
          </p:cNvSpPr>
          <p:nvPr>
            <p:ph type="dt" sz="half" idx="10"/>
          </p:nvPr>
        </p:nvSpPr>
        <p:spPr/>
        <p:txBody>
          <a:bodyPr/>
          <a:lstStyle/>
          <a:p>
            <a:fld id="{F5312CB2-1F83-4C2F-B01D-917B6632D9C7}" type="datetime1">
              <a:rPr lang="en-US" smtClean="0"/>
              <a:pPr/>
              <a:t>3/3/2020</a:t>
            </a:fld>
            <a:endParaRPr lang="en-US"/>
          </a:p>
        </p:txBody>
      </p:sp>
      <p:sp>
        <p:nvSpPr>
          <p:cNvPr id="5" name="Slide Number Placeholder 4"/>
          <p:cNvSpPr>
            <a:spLocks noGrp="1"/>
          </p:cNvSpPr>
          <p:nvPr>
            <p:ph type="sldNum" sz="quarter" idx="12"/>
          </p:nvPr>
        </p:nvSpPr>
        <p:spPr/>
        <p:txBody>
          <a:bodyPr/>
          <a:lstStyle/>
          <a:p>
            <a:fld id="{75631792-5681-4359-84D3-09BCDBBD901F}" type="slidenum">
              <a:rPr lang="en-US" smtClean="0"/>
              <a:pPr/>
              <a:t>7</a:t>
            </a:fld>
            <a:endParaRPr lang="en-US"/>
          </a:p>
        </p:txBody>
      </p:sp>
      <p:sp>
        <p:nvSpPr>
          <p:cNvPr id="9" name="TextBox 8"/>
          <p:cNvSpPr txBox="1"/>
          <p:nvPr/>
        </p:nvSpPr>
        <p:spPr>
          <a:xfrm>
            <a:off x="1589108" y="1897439"/>
            <a:ext cx="5871031" cy="646331"/>
          </a:xfrm>
          <a:prstGeom prst="rect">
            <a:avLst/>
          </a:prstGeom>
          <a:noFill/>
        </p:spPr>
        <p:txBody>
          <a:bodyPr wrap="none" rtlCol="0">
            <a:spAutoFit/>
          </a:bodyPr>
          <a:lstStyle/>
          <a:p>
            <a:r>
              <a:rPr lang="en-US" dirty="0" smtClean="0"/>
              <a:t>Central Government to provide grants to State Government. </a:t>
            </a:r>
          </a:p>
          <a:p>
            <a:r>
              <a:rPr lang="en-US" dirty="0" smtClean="0"/>
              <a:t>(Annual budgetary allocation)</a:t>
            </a:r>
            <a:endParaRPr lang="en-US" dirty="0"/>
          </a:p>
        </p:txBody>
      </p:sp>
      <p:pic>
        <p:nvPicPr>
          <p:cNvPr id="10" name="Picture 9" descr="government-of-karnataka-logo-png.png"/>
          <p:cNvPicPr>
            <a:picLocks noChangeAspect="1"/>
          </p:cNvPicPr>
          <p:nvPr/>
        </p:nvPicPr>
        <p:blipFill>
          <a:blip r:embed="rId3" cstate="print"/>
          <a:stretch>
            <a:fillRect/>
          </a:stretch>
        </p:blipFill>
        <p:spPr>
          <a:xfrm>
            <a:off x="1600200" y="2772370"/>
            <a:ext cx="838200" cy="838200"/>
          </a:xfrm>
          <a:prstGeom prst="rect">
            <a:avLst/>
          </a:prstGeom>
        </p:spPr>
      </p:pic>
      <p:sp>
        <p:nvSpPr>
          <p:cNvPr id="11" name="TextBox 10"/>
          <p:cNvSpPr txBox="1"/>
          <p:nvPr/>
        </p:nvSpPr>
        <p:spPr>
          <a:xfrm>
            <a:off x="2732108" y="2888039"/>
            <a:ext cx="5421292" cy="646331"/>
          </a:xfrm>
          <a:prstGeom prst="rect">
            <a:avLst/>
          </a:prstGeom>
          <a:noFill/>
        </p:spPr>
        <p:txBody>
          <a:bodyPr wrap="none" rtlCol="0">
            <a:spAutoFit/>
          </a:bodyPr>
          <a:lstStyle/>
          <a:p>
            <a:r>
              <a:rPr lang="en-US" dirty="0" smtClean="0"/>
              <a:t>The State Government to set up an agency and transfer </a:t>
            </a:r>
          </a:p>
          <a:p>
            <a:r>
              <a:rPr lang="en-US" dirty="0" smtClean="0"/>
              <a:t>the grants to that agency.</a:t>
            </a:r>
            <a:endParaRPr lang="en-US" dirty="0"/>
          </a:p>
        </p:txBody>
      </p:sp>
      <p:sp>
        <p:nvSpPr>
          <p:cNvPr id="12" name="TextBox 11"/>
          <p:cNvSpPr txBox="1"/>
          <p:nvPr/>
        </p:nvSpPr>
        <p:spPr>
          <a:xfrm>
            <a:off x="3798908" y="3839170"/>
            <a:ext cx="4243021" cy="923330"/>
          </a:xfrm>
          <a:prstGeom prst="rect">
            <a:avLst/>
          </a:prstGeom>
          <a:noFill/>
        </p:spPr>
        <p:txBody>
          <a:bodyPr wrap="none" rtlCol="0">
            <a:spAutoFit/>
          </a:bodyPr>
          <a:lstStyle/>
          <a:p>
            <a:r>
              <a:rPr lang="en-US" dirty="0" smtClean="0"/>
              <a:t>The agency shall pay to the District Officer  </a:t>
            </a:r>
          </a:p>
          <a:p>
            <a:r>
              <a:rPr lang="en-US" dirty="0" smtClean="0"/>
              <a:t>towards conducting the meetings and </a:t>
            </a:r>
          </a:p>
          <a:p>
            <a:r>
              <a:rPr lang="en-US" dirty="0" smtClean="0"/>
              <a:t>expenditure of LC</a:t>
            </a:r>
            <a:endParaRPr lang="en-US" dirty="0"/>
          </a:p>
        </p:txBody>
      </p:sp>
      <p:pic>
        <p:nvPicPr>
          <p:cNvPr id="14" name="Picture 13" descr="b.png"/>
          <p:cNvPicPr>
            <a:picLocks noChangeAspect="1"/>
          </p:cNvPicPr>
          <p:nvPr/>
        </p:nvPicPr>
        <p:blipFill>
          <a:blip r:embed="rId4" cstate="print"/>
          <a:stretch>
            <a:fillRect/>
          </a:stretch>
        </p:blipFill>
        <p:spPr>
          <a:xfrm>
            <a:off x="2768683" y="3832327"/>
            <a:ext cx="725425" cy="845043"/>
          </a:xfrm>
          <a:prstGeom prst="rect">
            <a:avLst/>
          </a:prstGeom>
        </p:spPr>
      </p:pic>
      <p:pic>
        <p:nvPicPr>
          <p:cNvPr id="15" name="Picture 14" descr="868eda7b4bde69e24e4211649e1a6a4e.png"/>
          <p:cNvPicPr>
            <a:picLocks noChangeAspect="1"/>
          </p:cNvPicPr>
          <p:nvPr/>
        </p:nvPicPr>
        <p:blipFill>
          <a:blip r:embed="rId5" cstate="print"/>
          <a:stretch>
            <a:fillRect/>
          </a:stretch>
        </p:blipFill>
        <p:spPr>
          <a:xfrm>
            <a:off x="674708" y="1705570"/>
            <a:ext cx="554277" cy="9144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23EE3B-B8E0-4D5E-B8B7-1BFCF52964C6}" type="datetime1">
              <a:rPr lang="en-US" smtClean="0"/>
              <a:pPr/>
              <a:t>3/3/2020</a:t>
            </a:fld>
            <a:endParaRPr lang="en-US"/>
          </a:p>
        </p:txBody>
      </p:sp>
      <p:sp>
        <p:nvSpPr>
          <p:cNvPr id="3" name="Slide Number Placeholder 2"/>
          <p:cNvSpPr>
            <a:spLocks noGrp="1"/>
          </p:cNvSpPr>
          <p:nvPr>
            <p:ph type="sldNum" sz="quarter" idx="12"/>
          </p:nvPr>
        </p:nvSpPr>
        <p:spPr/>
        <p:txBody>
          <a:bodyPr/>
          <a:lstStyle/>
          <a:p>
            <a:fld id="{75631792-5681-4359-84D3-09BCDBBD901F}" type="slidenum">
              <a:rPr lang="en-US" smtClean="0"/>
              <a:pPr/>
              <a:t>8</a:t>
            </a:fld>
            <a:endParaRPr lang="en-US"/>
          </a:p>
        </p:txBody>
      </p:sp>
      <p:sp>
        <p:nvSpPr>
          <p:cNvPr id="5" name="Title 1"/>
          <p:cNvSpPr txBox="1">
            <a:spLocks/>
          </p:cNvSpPr>
          <p:nvPr/>
        </p:nvSpPr>
        <p:spPr>
          <a:xfrm>
            <a:off x="685800" y="800100"/>
            <a:ext cx="7620000" cy="9144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accent6">
                    <a:lumMod val="75000"/>
                  </a:schemeClr>
                </a:solidFill>
                <a:effectLst/>
                <a:uLnTx/>
                <a:uFillTx/>
                <a:latin typeface="+mj-lt"/>
                <a:ea typeface="+mj-ea"/>
                <a:cs typeface="+mj-cs"/>
              </a:rPr>
              <a:t>Sample Survey of the Districts in India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accent6">
                    <a:lumMod val="75000"/>
                  </a:schemeClr>
                </a:solidFill>
                <a:effectLst/>
                <a:uLnTx/>
                <a:uFillTx/>
                <a:latin typeface="+mj-lt"/>
                <a:ea typeface="+mj-ea"/>
                <a:cs typeface="+mj-cs"/>
              </a:rPr>
              <a:t> </a:t>
            </a:r>
            <a:r>
              <a:rPr lang="en-US" sz="2400" b="1" dirty="0" smtClean="0">
                <a:solidFill>
                  <a:schemeClr val="accent6">
                    <a:lumMod val="75000"/>
                  </a:schemeClr>
                </a:solidFill>
                <a:latin typeface="+mj-lt"/>
                <a:ea typeface="+mj-ea"/>
                <a:cs typeface="+mj-cs"/>
              </a:rPr>
              <a:t>Regarding</a:t>
            </a:r>
            <a:r>
              <a:rPr kumimoji="0" lang="en-US" sz="2400" b="1" i="0" u="none" strike="noStrike" kern="1200" cap="none" spc="0" normalizeH="0" baseline="0" noProof="0" dirty="0" smtClean="0">
                <a:ln>
                  <a:noFill/>
                </a:ln>
                <a:solidFill>
                  <a:schemeClr val="accent6">
                    <a:lumMod val="75000"/>
                  </a:schemeClr>
                </a:solidFill>
                <a:effectLst/>
                <a:uLnTx/>
                <a:uFillTx/>
                <a:latin typeface="+mj-lt"/>
                <a:ea typeface="+mj-ea"/>
                <a:cs typeface="+mj-cs"/>
              </a:rPr>
              <a:t> Constituting  LC</a:t>
            </a:r>
            <a:r>
              <a:rPr lang="en-US" sz="2400" b="1" baseline="0" dirty="0" smtClean="0">
                <a:solidFill>
                  <a:schemeClr val="accent6">
                    <a:lumMod val="75000"/>
                  </a:schemeClr>
                </a:solidFill>
                <a:latin typeface="+mj-lt"/>
                <a:ea typeface="+mj-ea"/>
                <a:cs typeface="+mj-cs"/>
              </a:rPr>
              <a:t>’s</a:t>
            </a:r>
            <a:endParaRPr kumimoji="0" lang="en-US" sz="2400" b="1" i="0" u="none" strike="noStrike" kern="1200" cap="none" spc="0" normalizeH="0" baseline="0" noProof="0" dirty="0">
              <a:ln>
                <a:noFill/>
              </a:ln>
              <a:solidFill>
                <a:schemeClr val="accent6">
                  <a:lumMod val="75000"/>
                </a:schemeClr>
              </a:solidFill>
              <a:effectLst/>
              <a:uLnTx/>
              <a:uFillTx/>
              <a:latin typeface="+mj-lt"/>
              <a:ea typeface="+mj-ea"/>
              <a:cs typeface="+mj-cs"/>
            </a:endParaRPr>
          </a:p>
        </p:txBody>
      </p:sp>
      <p:graphicFrame>
        <p:nvGraphicFramePr>
          <p:cNvPr id="6" name="Chart 5"/>
          <p:cNvGraphicFramePr/>
          <p:nvPr/>
        </p:nvGraphicFramePr>
        <p:xfrm>
          <a:off x="0" y="1866900"/>
          <a:ext cx="9144000" cy="3657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 xmlns:a16="http://schemas.microsoft.com/office/drawing/2014/main" id="{43573F17-E3E9-4B4E-A4C5-F1D3443AE8A3}"/>
              </a:ext>
            </a:extLst>
          </p:cNvPr>
          <p:cNvGraphicFramePr>
            <a:graphicFrameLocks/>
          </p:cNvGraphicFramePr>
          <p:nvPr>
            <p:extLst>
              <p:ext uri="{D42A27DB-BD31-4B8C-83A1-F6EECF244321}">
                <p14:modId xmlns="" xmlns:p14="http://schemas.microsoft.com/office/powerpoint/2010/main" val="2334903261"/>
              </p:ext>
            </p:extLst>
          </p:nvPr>
        </p:nvGraphicFramePr>
        <p:xfrm>
          <a:off x="0" y="723900"/>
          <a:ext cx="9144000" cy="4991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1906430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3103</TotalTime>
  <Words>1818</Words>
  <Application>Microsoft Office PowerPoint</Application>
  <PresentationFormat>On-screen Show (16:10)</PresentationFormat>
  <Paragraphs>182</Paragraphs>
  <Slides>27</Slides>
  <Notes>1</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Aligning  and  Coding  Sexual Harassment laws in India The Role of the State Machinery</vt:lpstr>
      <vt:lpstr>Slide 2</vt:lpstr>
      <vt:lpstr>Slide 3</vt:lpstr>
      <vt:lpstr>Local Complaints Committee:</vt:lpstr>
      <vt:lpstr>The District Officer shall designate</vt:lpstr>
      <vt:lpstr>District Officer shall nominate</vt:lpstr>
      <vt:lpstr>Financial support to enforce the Act:</vt:lpstr>
      <vt:lpstr>Slide 8</vt:lpstr>
      <vt:lpstr>Slide 9</vt:lpstr>
      <vt:lpstr>Slide 10</vt:lpstr>
      <vt:lpstr>  GRAPH DEPICTING VARIOUS CRIMES AGAINST WOMEN IN INDIA FROM 2015 –2018 </vt:lpstr>
      <vt:lpstr>GRAPH DEPICTING VARIOUS CRIMES AGAINST WOMEN IN KARNATAKA FROM 2015 –2018</vt:lpstr>
      <vt:lpstr>Functions of LC</vt:lpstr>
      <vt:lpstr>Slide 14</vt:lpstr>
      <vt:lpstr>Duties and Powers of District Officer</vt:lpstr>
      <vt:lpstr>Role of the Appropriate Government:</vt:lpstr>
      <vt:lpstr>Slide 17</vt:lpstr>
      <vt:lpstr>Slide 18</vt:lpstr>
      <vt:lpstr>Slide 19</vt:lpstr>
      <vt:lpstr>Aligning with C190</vt:lpstr>
      <vt:lpstr>Slide 21</vt:lpstr>
      <vt:lpstr>Aligning with National Laws</vt:lpstr>
      <vt:lpstr>Aligning with National Laws</vt:lpstr>
      <vt:lpstr>Summary of the online survey conducted with women and men professionals (100/52) 35w/16m/1o</vt:lpstr>
      <vt:lpstr>Slide 25</vt:lpstr>
      <vt:lpstr>Slide 26</vt:lpstr>
      <vt:lpstr>Slide 27</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Aligning and Coding Sexual Harassment laws in India The Role of the State Machinery</dc:title>
  <dc:creator>WC</dc:creator>
  <cp:lastModifiedBy>Loukik</cp:lastModifiedBy>
  <cp:revision>216</cp:revision>
  <dcterms:created xsi:type="dcterms:W3CDTF">2020-02-22T11:49:18Z</dcterms:created>
  <dcterms:modified xsi:type="dcterms:W3CDTF">2020-03-03T05:53:35Z</dcterms:modified>
</cp:coreProperties>
</file>