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docx" ContentType="application/vnd.openxmlformats-officedocument.wordprocessingml.document"/>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4"/>
  </p:notesMasterIdLst>
  <p:sldIdLst>
    <p:sldId id="256" r:id="rId2"/>
    <p:sldId id="257" r:id="rId3"/>
    <p:sldId id="270" r:id="rId4"/>
    <p:sldId id="271" r:id="rId5"/>
    <p:sldId id="272" r:id="rId6"/>
    <p:sldId id="273" r:id="rId7"/>
    <p:sldId id="274" r:id="rId8"/>
    <p:sldId id="275" r:id="rId9"/>
    <p:sldId id="276" r:id="rId10"/>
    <p:sldId id="277" r:id="rId11"/>
    <p:sldId id="258" r:id="rId12"/>
    <p:sldId id="279" r:id="rId13"/>
    <p:sldId id="280" r:id="rId14"/>
    <p:sldId id="281" r:id="rId15"/>
    <p:sldId id="283" r:id="rId16"/>
    <p:sldId id="284" r:id="rId17"/>
    <p:sldId id="282" r:id="rId18"/>
    <p:sldId id="285" r:id="rId19"/>
    <p:sldId id="287" r:id="rId20"/>
    <p:sldId id="259" r:id="rId21"/>
    <p:sldId id="260" r:id="rId22"/>
    <p:sldId id="261" r:id="rId23"/>
    <p:sldId id="262" r:id="rId24"/>
    <p:sldId id="263" r:id="rId25"/>
    <p:sldId id="264" r:id="rId26"/>
    <p:sldId id="265" r:id="rId27"/>
    <p:sldId id="266" r:id="rId28"/>
    <p:sldId id="267" r:id="rId29"/>
    <p:sldId id="268" r:id="rId30"/>
    <p:sldId id="269" r:id="rId31"/>
    <p:sldId id="286" r:id="rId32"/>
    <p:sldId id="278"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5" d="100"/>
          <a:sy n="65" d="100"/>
        </p:scale>
        <p:origin x="-1296" y="-6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D136280-5E8F-4FFF-98DF-60F59ADC3981}" type="datetimeFigureOut">
              <a:rPr lang="en-US" smtClean="0"/>
              <a:pPr/>
              <a:t>9/17/2019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FE56E2B-0A02-47B5-B3FF-D7CDA705AB7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70F7784-4F1C-42A1-894E-14627C8F3305}" type="datetime1">
              <a:rPr lang="en-US" smtClean="0"/>
              <a:pPr/>
              <a:t>9/17/2019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21F401-6B2F-49A7-BC92-683218DFFBA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A27582-3AF3-4C27-AC8E-20AE0CE10E61}" type="datetime1">
              <a:rPr lang="en-US" smtClean="0"/>
              <a:pPr/>
              <a:t>9/17/2019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21F401-6B2F-49A7-BC92-683218DFFBA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867CFFE-B72D-4858-A8ED-5D30232F8292}" type="datetime1">
              <a:rPr lang="en-US" smtClean="0"/>
              <a:pPr/>
              <a:t>9/17/2019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21F401-6B2F-49A7-BC92-683218DFFBA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0A9B0C-C2BA-4CB6-88EF-4E56BB8DEB06}" type="datetime1">
              <a:rPr lang="en-US" smtClean="0"/>
              <a:pPr/>
              <a:t>9/17/2019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21F401-6B2F-49A7-BC92-683218DFFBA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CE73F47-9D24-4E4C-B263-A08E96993714}" type="datetime1">
              <a:rPr lang="en-US" smtClean="0"/>
              <a:pPr/>
              <a:t>9/17/2019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21F401-6B2F-49A7-BC92-683218DFFBA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07B5F19-1F7B-49F0-BD89-E423BB40F5F2}" type="datetime1">
              <a:rPr lang="en-US" smtClean="0"/>
              <a:pPr/>
              <a:t>9/17/2019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21F401-6B2F-49A7-BC92-683218DFFBA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2C62EED-B4EE-4879-A6F0-DB09DE61025F}" type="datetime1">
              <a:rPr lang="en-US" smtClean="0"/>
              <a:pPr/>
              <a:t>9/17/2019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C21F401-6B2F-49A7-BC92-683218DFFBA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036A725-0976-4E3B-8BF3-393E09AD3E35}" type="datetime1">
              <a:rPr lang="en-US" smtClean="0"/>
              <a:pPr/>
              <a:t>9/17/2019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C21F401-6B2F-49A7-BC92-683218DFFBA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8891C1-CED0-49EB-9D40-6EC88A3F9C95}" type="datetime1">
              <a:rPr lang="en-US" smtClean="0"/>
              <a:pPr/>
              <a:t>9/17/2019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C21F401-6B2F-49A7-BC92-683218DFFBA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93F4E7C-AA02-4590-BF22-EFEA38000572}" type="datetime1">
              <a:rPr lang="en-US" smtClean="0"/>
              <a:pPr/>
              <a:t>9/17/2019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21F401-6B2F-49A7-BC92-683218DFFBA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4D1C13E-54E2-45AC-AC45-7B58E8B9807B}" type="datetime1">
              <a:rPr lang="en-US" smtClean="0"/>
              <a:pPr/>
              <a:t>9/17/2019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21F401-6B2F-49A7-BC92-683218DFFBA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0FABAE-8AE6-4156-B4BC-97F8F5248194}" type="datetime1">
              <a:rPr lang="en-US" smtClean="0"/>
              <a:pPr/>
              <a:t>9/17/2019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21F401-6B2F-49A7-BC92-683218DFFBA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manju_alc@yahoo.co.in"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package" Target="../embeddings/Microsoft_Office_Word_Document1.docx"/><Relationship Id="rId2" Type="http://schemas.openxmlformats.org/officeDocument/2006/relationships/slideLayout" Target="../slideLayouts/slideLayout7.xml"/><Relationship Id="rId1" Type="http://schemas.openxmlformats.org/officeDocument/2006/relationships/vmlDrawing" Target="../drawings/vmlDrawing1.v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mailto:manju_alc@yahoo.co.in"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152400"/>
            <a:ext cx="8839200" cy="3448051"/>
          </a:xfrm>
        </p:spPr>
        <p:txBody>
          <a:bodyPr>
            <a:normAutofit/>
          </a:bodyPr>
          <a:lstStyle/>
          <a:p>
            <a:r>
              <a:rPr lang="en-US" dirty="0" smtClean="0">
                <a:latin typeface="Algerian" pitchFamily="82" charset="0"/>
              </a:rPr>
              <a:t>Riding the wave of new labour reforms</a:t>
            </a:r>
            <a:br>
              <a:rPr lang="en-US" dirty="0" smtClean="0">
                <a:latin typeface="Algerian" pitchFamily="82" charset="0"/>
              </a:rPr>
            </a:br>
            <a:r>
              <a:rPr lang="en-US" sz="2800" dirty="0" smtClean="0">
                <a:latin typeface="Algerian" pitchFamily="82" charset="0"/>
              </a:rPr>
              <a:t>17</a:t>
            </a:r>
            <a:r>
              <a:rPr lang="en-US" sz="2800" baseline="30000" dirty="0" smtClean="0">
                <a:latin typeface="Algerian" pitchFamily="82" charset="0"/>
              </a:rPr>
              <a:t>th</a:t>
            </a:r>
            <a:r>
              <a:rPr lang="en-US" sz="2800" dirty="0" smtClean="0">
                <a:latin typeface="Algerian" pitchFamily="82" charset="0"/>
              </a:rPr>
              <a:t> September  2019</a:t>
            </a:r>
            <a:br>
              <a:rPr lang="en-US" sz="2800" dirty="0" smtClean="0">
                <a:latin typeface="Algerian" pitchFamily="82" charset="0"/>
              </a:rPr>
            </a:br>
            <a:r>
              <a:rPr lang="en-US" sz="2800" dirty="0" smtClean="0">
                <a:latin typeface="Algerian" pitchFamily="82" charset="0"/>
              </a:rPr>
              <a:t>SSAI, Bengaluru</a:t>
            </a:r>
            <a:endParaRPr lang="en-US" sz="2800" dirty="0">
              <a:latin typeface="Algerian" pitchFamily="82" charset="0"/>
            </a:endParaRPr>
          </a:p>
        </p:txBody>
      </p:sp>
      <p:sp>
        <p:nvSpPr>
          <p:cNvPr id="3" name="Subtitle 2"/>
          <p:cNvSpPr>
            <a:spLocks noGrp="1"/>
          </p:cNvSpPr>
          <p:nvPr>
            <p:ph type="subTitle" idx="1"/>
          </p:nvPr>
        </p:nvSpPr>
        <p:spPr>
          <a:xfrm>
            <a:off x="1371600" y="5029200"/>
            <a:ext cx="6400800" cy="1676400"/>
          </a:xfrm>
        </p:spPr>
        <p:txBody>
          <a:bodyPr>
            <a:normAutofit fontScale="92500" lnSpcReduction="10000"/>
          </a:bodyPr>
          <a:lstStyle/>
          <a:p>
            <a:r>
              <a:rPr lang="en-US" sz="2600" b="1" dirty="0" smtClean="0"/>
              <a:t>Dr. G. MANJUNATH, KLS, PhD</a:t>
            </a:r>
          </a:p>
          <a:p>
            <a:r>
              <a:rPr lang="en-US" sz="2600" b="1" dirty="0" smtClean="0"/>
              <a:t>WELFARE COMMISSIONER</a:t>
            </a:r>
          </a:p>
          <a:p>
            <a:r>
              <a:rPr lang="en-US" sz="2600" b="1" dirty="0" smtClean="0"/>
              <a:t>GOVERNMENT OF KARNATAKA</a:t>
            </a:r>
          </a:p>
          <a:p>
            <a:r>
              <a:rPr lang="en-US" sz="2600" b="1" dirty="0" smtClean="0"/>
              <a:t>Email id: </a:t>
            </a:r>
            <a:r>
              <a:rPr lang="en-US" sz="2600" b="1" dirty="0" smtClean="0">
                <a:hlinkClick r:id="rId2"/>
              </a:rPr>
              <a:t>manju_alc@yahoo.co.in</a:t>
            </a:r>
            <a:endParaRPr lang="en-US" sz="2600" b="1" dirty="0" smtClean="0"/>
          </a:p>
          <a:p>
            <a:endParaRPr lang="en-US"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2000"/>
          </a:xfrm>
        </p:spPr>
        <p:txBody>
          <a:bodyPr>
            <a:normAutofit/>
          </a:bodyPr>
          <a:lstStyle/>
          <a:p>
            <a:r>
              <a:rPr lang="en-US" sz="4000" dirty="0" smtClean="0"/>
              <a:t>Code on Wages vs. Repealed Enactments</a:t>
            </a:r>
            <a:endParaRPr lang="en-US" sz="4000" dirty="0"/>
          </a:p>
        </p:txBody>
      </p:sp>
      <p:graphicFrame>
        <p:nvGraphicFramePr>
          <p:cNvPr id="6" name="Content Placeholder 5"/>
          <p:cNvGraphicFramePr>
            <a:graphicFrameLocks noGrp="1"/>
          </p:cNvGraphicFramePr>
          <p:nvPr>
            <p:ph idx="1"/>
          </p:nvPr>
        </p:nvGraphicFramePr>
        <p:xfrm>
          <a:off x="152400" y="838200"/>
          <a:ext cx="8763000" cy="5562599"/>
        </p:xfrm>
        <a:graphic>
          <a:graphicData uri="http://schemas.openxmlformats.org/drawingml/2006/table">
            <a:tbl>
              <a:tblPr firstRow="1" bandRow="1">
                <a:tableStyleId>{5C22544A-7EE6-4342-B048-85BDC9FD1C3A}</a:tableStyleId>
              </a:tblPr>
              <a:tblGrid>
                <a:gridCol w="1460500"/>
                <a:gridCol w="1460500"/>
                <a:gridCol w="1460500"/>
                <a:gridCol w="1460500"/>
                <a:gridCol w="1092200"/>
                <a:gridCol w="1828800"/>
              </a:tblGrid>
              <a:tr h="794657">
                <a:tc>
                  <a:txBody>
                    <a:bodyPr/>
                    <a:lstStyle/>
                    <a:p>
                      <a:pPr algn="ctr"/>
                      <a:r>
                        <a:rPr lang="en-US" b="1" dirty="0" smtClean="0"/>
                        <a:t>ACT</a:t>
                      </a:r>
                      <a:endParaRPr lang="en-US" b="1" dirty="0"/>
                    </a:p>
                  </a:txBody>
                  <a:tcPr/>
                </a:tc>
                <a:tc>
                  <a:txBody>
                    <a:bodyPr/>
                    <a:lstStyle/>
                    <a:p>
                      <a:pPr algn="ctr"/>
                      <a:r>
                        <a:rPr lang="en-US" dirty="0" smtClean="0"/>
                        <a:t>DEFINITIONS</a:t>
                      </a:r>
                      <a:endParaRPr lang="en-US" dirty="0"/>
                    </a:p>
                  </a:txBody>
                  <a:tcPr/>
                </a:tc>
                <a:tc>
                  <a:txBody>
                    <a:bodyPr/>
                    <a:lstStyle/>
                    <a:p>
                      <a:pPr algn="ctr"/>
                      <a:r>
                        <a:rPr lang="en-US" dirty="0" smtClean="0"/>
                        <a:t>SECTIONS</a:t>
                      </a:r>
                      <a:endParaRPr lang="en-US" dirty="0"/>
                    </a:p>
                  </a:txBody>
                  <a:tcPr/>
                </a:tc>
                <a:tc>
                  <a:txBody>
                    <a:bodyPr/>
                    <a:lstStyle/>
                    <a:p>
                      <a:pPr algn="ctr"/>
                      <a:r>
                        <a:rPr lang="en-US" dirty="0" smtClean="0"/>
                        <a:t>SCHEDULES</a:t>
                      </a:r>
                      <a:endParaRPr lang="en-US" dirty="0"/>
                    </a:p>
                  </a:txBody>
                  <a:tcPr/>
                </a:tc>
                <a:tc>
                  <a:txBody>
                    <a:bodyPr/>
                    <a:lstStyle/>
                    <a:p>
                      <a:pPr algn="ctr"/>
                      <a:r>
                        <a:rPr lang="en-US" dirty="0" smtClean="0"/>
                        <a:t>RULES</a:t>
                      </a:r>
                      <a:endParaRPr lang="en-US" dirty="0"/>
                    </a:p>
                  </a:txBody>
                  <a:tcPr/>
                </a:tc>
                <a:tc>
                  <a:txBody>
                    <a:bodyPr/>
                    <a:lstStyle/>
                    <a:p>
                      <a:pPr algn="ctr"/>
                      <a:r>
                        <a:rPr lang="en-US" dirty="0" smtClean="0"/>
                        <a:t>FORMS/NOTIFICATIONS</a:t>
                      </a:r>
                      <a:endParaRPr lang="en-US" dirty="0"/>
                    </a:p>
                  </a:txBody>
                  <a:tcPr/>
                </a:tc>
              </a:tr>
              <a:tr h="794657">
                <a:tc>
                  <a:txBody>
                    <a:bodyPr/>
                    <a:lstStyle/>
                    <a:p>
                      <a:pPr algn="ctr"/>
                      <a:r>
                        <a:rPr lang="en-US" b="1" dirty="0" smtClean="0"/>
                        <a:t>MW ACT</a:t>
                      </a:r>
                    </a:p>
                    <a:p>
                      <a:pPr algn="ctr"/>
                      <a:r>
                        <a:rPr lang="en-US" b="1" dirty="0" smtClean="0"/>
                        <a:t>(1948)</a:t>
                      </a:r>
                      <a:endParaRPr lang="en-US" b="1" dirty="0"/>
                    </a:p>
                  </a:txBody>
                  <a:tcPr/>
                </a:tc>
                <a:tc>
                  <a:txBody>
                    <a:bodyPr/>
                    <a:lstStyle/>
                    <a:p>
                      <a:pPr algn="ctr"/>
                      <a:r>
                        <a:rPr lang="en-US" dirty="0" smtClean="0"/>
                        <a:t>11</a:t>
                      </a:r>
                      <a:endParaRPr lang="en-US" dirty="0"/>
                    </a:p>
                  </a:txBody>
                  <a:tcPr/>
                </a:tc>
                <a:tc>
                  <a:txBody>
                    <a:bodyPr/>
                    <a:lstStyle/>
                    <a:p>
                      <a:pPr algn="ctr"/>
                      <a:r>
                        <a:rPr lang="en-US" dirty="0" smtClean="0"/>
                        <a:t>31</a:t>
                      </a:r>
                      <a:endParaRPr lang="en-US" dirty="0"/>
                    </a:p>
                  </a:txBody>
                  <a:tcPr/>
                </a:tc>
                <a:tc>
                  <a:txBody>
                    <a:bodyPr/>
                    <a:lstStyle/>
                    <a:p>
                      <a:pPr algn="ctr"/>
                      <a:r>
                        <a:rPr lang="en-US" dirty="0" smtClean="0"/>
                        <a:t>1</a:t>
                      </a:r>
                      <a:endParaRPr lang="en-US" dirty="0"/>
                    </a:p>
                  </a:txBody>
                  <a:tcPr/>
                </a:tc>
                <a:tc>
                  <a:txBody>
                    <a:bodyPr/>
                    <a:lstStyle/>
                    <a:p>
                      <a:pPr algn="ctr"/>
                      <a:r>
                        <a:rPr lang="en-US" dirty="0" smtClean="0"/>
                        <a:t>37</a:t>
                      </a:r>
                      <a:endParaRPr lang="en-US" dirty="0"/>
                    </a:p>
                  </a:txBody>
                  <a:tcPr/>
                </a:tc>
                <a:tc>
                  <a:txBody>
                    <a:bodyPr/>
                    <a:lstStyle/>
                    <a:p>
                      <a:pPr algn="ctr"/>
                      <a:endParaRPr lang="en-US" dirty="0"/>
                    </a:p>
                  </a:txBody>
                  <a:tcPr/>
                </a:tc>
              </a:tr>
              <a:tr h="794657">
                <a:tc>
                  <a:txBody>
                    <a:bodyPr/>
                    <a:lstStyle/>
                    <a:p>
                      <a:pPr algn="ctr"/>
                      <a:r>
                        <a:rPr lang="en-US" b="1" dirty="0" smtClean="0"/>
                        <a:t>PW ACT</a:t>
                      </a:r>
                    </a:p>
                    <a:p>
                      <a:pPr algn="ctr"/>
                      <a:r>
                        <a:rPr lang="en-US" b="1" dirty="0" smtClean="0"/>
                        <a:t>(1936)</a:t>
                      </a:r>
                    </a:p>
                  </a:txBody>
                  <a:tcPr/>
                </a:tc>
                <a:tc>
                  <a:txBody>
                    <a:bodyPr/>
                    <a:lstStyle/>
                    <a:p>
                      <a:pPr algn="ctr"/>
                      <a:r>
                        <a:rPr lang="en-US" dirty="0" smtClean="0"/>
                        <a:t>10</a:t>
                      </a:r>
                      <a:endParaRPr lang="en-US" dirty="0"/>
                    </a:p>
                  </a:txBody>
                  <a:tcPr/>
                </a:tc>
                <a:tc>
                  <a:txBody>
                    <a:bodyPr/>
                    <a:lstStyle/>
                    <a:p>
                      <a:pPr algn="ctr"/>
                      <a:r>
                        <a:rPr lang="en-US" dirty="0" smtClean="0"/>
                        <a:t>26</a:t>
                      </a:r>
                      <a:endParaRPr lang="en-US" dirty="0"/>
                    </a:p>
                  </a:txBody>
                  <a:tcPr/>
                </a:tc>
                <a:tc>
                  <a:txBody>
                    <a:bodyPr/>
                    <a:lstStyle/>
                    <a:p>
                      <a:pPr algn="ctr"/>
                      <a:r>
                        <a:rPr lang="en-US" dirty="0" smtClean="0"/>
                        <a:t>-</a:t>
                      </a:r>
                      <a:endParaRPr lang="en-US" dirty="0"/>
                    </a:p>
                  </a:txBody>
                  <a:tcPr/>
                </a:tc>
                <a:tc>
                  <a:txBody>
                    <a:bodyPr/>
                    <a:lstStyle/>
                    <a:p>
                      <a:pPr algn="ctr"/>
                      <a:r>
                        <a:rPr lang="en-US" dirty="0" smtClean="0"/>
                        <a:t>40</a:t>
                      </a:r>
                      <a:endParaRPr lang="en-US" dirty="0"/>
                    </a:p>
                  </a:txBody>
                  <a:tcPr/>
                </a:tc>
                <a:tc>
                  <a:txBody>
                    <a:bodyPr/>
                    <a:lstStyle/>
                    <a:p>
                      <a:pPr algn="ctr"/>
                      <a:endParaRPr lang="en-US"/>
                    </a:p>
                  </a:txBody>
                  <a:tcPr/>
                </a:tc>
              </a:tr>
              <a:tr h="794657">
                <a:tc>
                  <a:txBody>
                    <a:bodyPr/>
                    <a:lstStyle/>
                    <a:p>
                      <a:pPr algn="ctr"/>
                      <a:r>
                        <a:rPr lang="en-US" b="1" dirty="0" smtClean="0"/>
                        <a:t>PB ACT</a:t>
                      </a:r>
                    </a:p>
                    <a:p>
                      <a:pPr algn="ctr"/>
                      <a:r>
                        <a:rPr lang="en-US" b="1" dirty="0" smtClean="0"/>
                        <a:t>(1965)</a:t>
                      </a:r>
                      <a:endParaRPr lang="en-US" b="1" dirty="0"/>
                    </a:p>
                  </a:txBody>
                  <a:tcPr/>
                </a:tc>
                <a:tc>
                  <a:txBody>
                    <a:bodyPr/>
                    <a:lstStyle/>
                    <a:p>
                      <a:pPr algn="ctr"/>
                      <a:r>
                        <a:rPr lang="en-US" dirty="0" smtClean="0"/>
                        <a:t>22</a:t>
                      </a:r>
                      <a:endParaRPr lang="en-US" dirty="0"/>
                    </a:p>
                  </a:txBody>
                  <a:tcPr/>
                </a:tc>
                <a:tc>
                  <a:txBody>
                    <a:bodyPr/>
                    <a:lstStyle/>
                    <a:p>
                      <a:pPr algn="ctr"/>
                      <a:r>
                        <a:rPr lang="en-US" dirty="0" smtClean="0"/>
                        <a:t>40</a:t>
                      </a:r>
                      <a:endParaRPr lang="en-US" dirty="0"/>
                    </a:p>
                  </a:txBody>
                  <a:tcPr/>
                </a:tc>
                <a:tc>
                  <a:txBody>
                    <a:bodyPr/>
                    <a:lstStyle/>
                    <a:p>
                      <a:pPr algn="ctr"/>
                      <a:r>
                        <a:rPr lang="en-US" dirty="0" smtClean="0"/>
                        <a:t>4</a:t>
                      </a:r>
                      <a:endParaRPr lang="en-US" dirty="0"/>
                    </a:p>
                  </a:txBody>
                  <a:tcPr/>
                </a:tc>
                <a:tc>
                  <a:txBody>
                    <a:bodyPr/>
                    <a:lstStyle/>
                    <a:p>
                      <a:pPr algn="ctr"/>
                      <a:r>
                        <a:rPr lang="en-US" dirty="0" smtClean="0"/>
                        <a:t>5</a:t>
                      </a:r>
                      <a:endParaRPr lang="en-US" dirty="0"/>
                    </a:p>
                  </a:txBody>
                  <a:tcPr/>
                </a:tc>
                <a:tc>
                  <a:txBody>
                    <a:bodyPr/>
                    <a:lstStyle/>
                    <a:p>
                      <a:pPr algn="ctr"/>
                      <a:endParaRPr lang="en-US"/>
                    </a:p>
                  </a:txBody>
                  <a:tcPr/>
                </a:tc>
              </a:tr>
              <a:tr h="794657">
                <a:tc>
                  <a:txBody>
                    <a:bodyPr/>
                    <a:lstStyle/>
                    <a:p>
                      <a:pPr algn="ctr"/>
                      <a:r>
                        <a:rPr lang="en-US" b="1" dirty="0" smtClean="0"/>
                        <a:t>ER ACT</a:t>
                      </a:r>
                    </a:p>
                    <a:p>
                      <a:pPr algn="ctr"/>
                      <a:r>
                        <a:rPr lang="en-US" b="1" dirty="0" smtClean="0"/>
                        <a:t>(1976)</a:t>
                      </a:r>
                      <a:endParaRPr lang="en-US" b="1" dirty="0"/>
                    </a:p>
                  </a:txBody>
                  <a:tcPr/>
                </a:tc>
                <a:tc>
                  <a:txBody>
                    <a:bodyPr/>
                    <a:lstStyle/>
                    <a:p>
                      <a:pPr algn="ctr"/>
                      <a:r>
                        <a:rPr lang="en-US" dirty="0" smtClean="0"/>
                        <a:t>10</a:t>
                      </a:r>
                      <a:endParaRPr lang="en-US" dirty="0"/>
                    </a:p>
                  </a:txBody>
                  <a:tcPr/>
                </a:tc>
                <a:tc>
                  <a:txBody>
                    <a:bodyPr/>
                    <a:lstStyle/>
                    <a:p>
                      <a:pPr algn="ctr"/>
                      <a:r>
                        <a:rPr lang="en-US" dirty="0" smtClean="0"/>
                        <a:t>18</a:t>
                      </a:r>
                      <a:endParaRPr lang="en-US" dirty="0"/>
                    </a:p>
                  </a:txBody>
                  <a:tcPr/>
                </a:tc>
                <a:tc>
                  <a:txBody>
                    <a:bodyPr/>
                    <a:lstStyle/>
                    <a:p>
                      <a:pPr algn="ctr"/>
                      <a:r>
                        <a:rPr lang="en-US" dirty="0" smtClean="0"/>
                        <a:t>-</a:t>
                      </a:r>
                      <a:endParaRPr lang="en-US" dirty="0"/>
                    </a:p>
                  </a:txBody>
                  <a:tcPr/>
                </a:tc>
                <a:tc>
                  <a:txBody>
                    <a:bodyPr/>
                    <a:lstStyle/>
                    <a:p>
                      <a:pPr algn="ctr"/>
                      <a:r>
                        <a:rPr lang="en-US" dirty="0" smtClean="0"/>
                        <a:t>6</a:t>
                      </a:r>
                      <a:endParaRPr lang="en-US" dirty="0"/>
                    </a:p>
                  </a:txBody>
                  <a:tcPr/>
                </a:tc>
                <a:tc>
                  <a:txBody>
                    <a:bodyPr/>
                    <a:lstStyle/>
                    <a:p>
                      <a:pPr algn="ctr"/>
                      <a:endParaRPr lang="en-US"/>
                    </a:p>
                  </a:txBody>
                  <a:tcPr/>
                </a:tc>
              </a:tr>
              <a:tr h="794657">
                <a:tc>
                  <a:txBody>
                    <a:bodyPr/>
                    <a:lstStyle/>
                    <a:p>
                      <a:pPr algn="ctr"/>
                      <a:r>
                        <a:rPr lang="en-US" b="1" dirty="0" smtClean="0"/>
                        <a:t>TOTAL</a:t>
                      </a:r>
                      <a:endParaRPr lang="en-US" b="1" dirty="0"/>
                    </a:p>
                  </a:txBody>
                  <a:tcPr/>
                </a:tc>
                <a:tc>
                  <a:txBody>
                    <a:bodyPr/>
                    <a:lstStyle/>
                    <a:p>
                      <a:pPr algn="ctr"/>
                      <a:r>
                        <a:rPr lang="en-US" b="1" dirty="0" smtClean="0"/>
                        <a:t>53</a:t>
                      </a:r>
                      <a:endParaRPr lang="en-US" b="1" dirty="0"/>
                    </a:p>
                  </a:txBody>
                  <a:tcPr/>
                </a:tc>
                <a:tc>
                  <a:txBody>
                    <a:bodyPr/>
                    <a:lstStyle/>
                    <a:p>
                      <a:pPr algn="ctr"/>
                      <a:r>
                        <a:rPr lang="en-US" b="1" dirty="0" smtClean="0"/>
                        <a:t>114</a:t>
                      </a:r>
                      <a:endParaRPr lang="en-US" b="1" dirty="0"/>
                    </a:p>
                  </a:txBody>
                  <a:tcPr/>
                </a:tc>
                <a:tc>
                  <a:txBody>
                    <a:bodyPr/>
                    <a:lstStyle/>
                    <a:p>
                      <a:pPr algn="ctr"/>
                      <a:r>
                        <a:rPr lang="en-US" b="1" dirty="0" smtClean="0"/>
                        <a:t>5</a:t>
                      </a:r>
                      <a:endParaRPr lang="en-US" b="1" dirty="0"/>
                    </a:p>
                  </a:txBody>
                  <a:tcPr/>
                </a:tc>
                <a:tc>
                  <a:txBody>
                    <a:bodyPr/>
                    <a:lstStyle/>
                    <a:p>
                      <a:pPr algn="ctr"/>
                      <a:r>
                        <a:rPr lang="en-US" b="1" dirty="0" smtClean="0"/>
                        <a:t>88</a:t>
                      </a:r>
                      <a:endParaRPr lang="en-US" b="1" dirty="0"/>
                    </a:p>
                  </a:txBody>
                  <a:tcPr/>
                </a:tc>
                <a:tc>
                  <a:txBody>
                    <a:bodyPr/>
                    <a:lstStyle/>
                    <a:p>
                      <a:pPr algn="ctr"/>
                      <a:endParaRPr lang="en-US"/>
                    </a:p>
                  </a:txBody>
                  <a:tcPr/>
                </a:tc>
              </a:tr>
              <a:tr h="794657">
                <a:tc>
                  <a:txBody>
                    <a:bodyPr/>
                    <a:lstStyle/>
                    <a:p>
                      <a:pPr algn="ctr"/>
                      <a:r>
                        <a:rPr lang="en-US" b="1" dirty="0" smtClean="0"/>
                        <a:t>COW </a:t>
                      </a:r>
                    </a:p>
                    <a:p>
                      <a:pPr algn="ctr"/>
                      <a:r>
                        <a:rPr lang="en-US" b="1" dirty="0" smtClean="0"/>
                        <a:t>(2019)</a:t>
                      </a:r>
                      <a:endParaRPr lang="en-US" b="1" dirty="0"/>
                    </a:p>
                  </a:txBody>
                  <a:tcPr/>
                </a:tc>
                <a:tc>
                  <a:txBody>
                    <a:bodyPr/>
                    <a:lstStyle/>
                    <a:p>
                      <a:pPr algn="ctr"/>
                      <a:r>
                        <a:rPr lang="en-US" b="1" dirty="0" smtClean="0"/>
                        <a:t>26</a:t>
                      </a:r>
                      <a:endParaRPr lang="en-US" b="1" dirty="0"/>
                    </a:p>
                  </a:txBody>
                  <a:tcPr/>
                </a:tc>
                <a:tc>
                  <a:txBody>
                    <a:bodyPr/>
                    <a:lstStyle/>
                    <a:p>
                      <a:pPr algn="ctr"/>
                      <a:r>
                        <a:rPr lang="en-US" b="1" dirty="0" smtClean="0"/>
                        <a:t>69</a:t>
                      </a:r>
                      <a:endParaRPr lang="en-US" b="1" dirty="0"/>
                    </a:p>
                  </a:txBody>
                  <a:tcPr/>
                </a:tc>
                <a:tc>
                  <a:txBody>
                    <a:bodyPr/>
                    <a:lstStyle/>
                    <a:p>
                      <a:pPr algn="ctr"/>
                      <a:r>
                        <a:rPr lang="en-US" b="1" dirty="0" smtClean="0"/>
                        <a:t>-</a:t>
                      </a:r>
                      <a:endParaRPr lang="en-US" b="1" dirty="0"/>
                    </a:p>
                  </a:txBody>
                  <a:tcPr/>
                </a:tc>
                <a:tc>
                  <a:txBody>
                    <a:bodyPr/>
                    <a:lstStyle/>
                    <a:p>
                      <a:pPr algn="ctr"/>
                      <a:r>
                        <a:rPr lang="en-US" b="1" dirty="0" smtClean="0"/>
                        <a:t>To be framed</a:t>
                      </a:r>
                      <a:endParaRPr lang="en-US" b="1" dirty="0"/>
                    </a:p>
                  </a:txBody>
                  <a:tcPr/>
                </a:tc>
                <a:tc>
                  <a:txBody>
                    <a:bodyPr/>
                    <a:lstStyle/>
                    <a:p>
                      <a:pPr algn="ctr"/>
                      <a:r>
                        <a:rPr lang="en-US" dirty="0" smtClean="0"/>
                        <a:t>To be framed</a:t>
                      </a:r>
                      <a:endParaRPr lang="en-US" dirty="0"/>
                    </a:p>
                  </a:txBody>
                  <a:tcPr/>
                </a:tc>
              </a:tr>
            </a:tbl>
          </a:graphicData>
        </a:graphic>
      </p:graphicFrame>
      <p:sp>
        <p:nvSpPr>
          <p:cNvPr id="4" name="Date Placeholder 3"/>
          <p:cNvSpPr>
            <a:spLocks noGrp="1"/>
          </p:cNvSpPr>
          <p:nvPr>
            <p:ph type="dt" sz="half" idx="10"/>
          </p:nvPr>
        </p:nvSpPr>
        <p:spPr/>
        <p:txBody>
          <a:bodyPr/>
          <a:lstStyle/>
          <a:p>
            <a:fld id="{310A9B0C-C2BA-4CB6-88EF-4E56BB8DEB06}" type="datetime1">
              <a:rPr lang="en-US" smtClean="0"/>
              <a:pPr/>
              <a:t>9/17/2019</a:t>
            </a:fld>
            <a:endParaRPr lang="en-US"/>
          </a:p>
        </p:txBody>
      </p:sp>
      <p:sp>
        <p:nvSpPr>
          <p:cNvPr id="5" name="Slide Number Placeholder 4"/>
          <p:cNvSpPr>
            <a:spLocks noGrp="1"/>
          </p:cNvSpPr>
          <p:nvPr>
            <p:ph type="sldNum" sz="quarter" idx="12"/>
          </p:nvPr>
        </p:nvSpPr>
        <p:spPr/>
        <p:txBody>
          <a:bodyPr/>
          <a:lstStyle/>
          <a:p>
            <a:fld id="{FC21F401-6B2F-49A7-BC92-683218DFFBAF}"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66800"/>
          </a:xfrm>
        </p:spPr>
        <p:txBody>
          <a:bodyPr/>
          <a:lstStyle/>
          <a:p>
            <a:r>
              <a:rPr lang="en-US" dirty="0" smtClean="0"/>
              <a:t>Who is an ‘Employer’?</a:t>
            </a:r>
            <a:endParaRPr lang="en-US" dirty="0"/>
          </a:p>
        </p:txBody>
      </p:sp>
      <p:sp>
        <p:nvSpPr>
          <p:cNvPr id="3" name="Content Placeholder 2"/>
          <p:cNvSpPr>
            <a:spLocks noGrp="1"/>
          </p:cNvSpPr>
          <p:nvPr>
            <p:ph idx="1"/>
          </p:nvPr>
        </p:nvSpPr>
        <p:spPr>
          <a:xfrm>
            <a:off x="0" y="914400"/>
            <a:ext cx="8991600" cy="5791200"/>
          </a:xfrm>
        </p:spPr>
        <p:txBody>
          <a:bodyPr>
            <a:normAutofit fontScale="92500" lnSpcReduction="20000"/>
          </a:bodyPr>
          <a:lstStyle/>
          <a:p>
            <a:pPr algn="just"/>
            <a:r>
              <a:rPr lang="en-US" dirty="0" smtClean="0"/>
              <a:t>Cl. 2(l). Employer means a person who employs one or more employees in his establishment either directly or through any person…</a:t>
            </a:r>
          </a:p>
          <a:p>
            <a:pPr algn="just"/>
            <a:r>
              <a:rPr lang="en-US" dirty="0" smtClean="0"/>
              <a:t>In case of CG/SG, the Head of the dept or the authority so specified;</a:t>
            </a:r>
          </a:p>
          <a:p>
            <a:pPr algn="just"/>
            <a:r>
              <a:rPr lang="en-US" dirty="0" smtClean="0"/>
              <a:t>In case of local authority, the chief executive;</a:t>
            </a:r>
          </a:p>
          <a:p>
            <a:pPr algn="just"/>
            <a:r>
              <a:rPr lang="en-US" dirty="0" smtClean="0"/>
              <a:t>In case of a factory, the occupier and the manager;</a:t>
            </a:r>
          </a:p>
          <a:p>
            <a:pPr algn="just"/>
            <a:r>
              <a:rPr lang="en-US" dirty="0" smtClean="0"/>
              <a:t>In case of any other establishments, the person who has ultimate control over the affairs of the establishment and manager, or MD, if such affairs is entrusted to them</a:t>
            </a:r>
          </a:p>
          <a:p>
            <a:pPr algn="just"/>
            <a:r>
              <a:rPr lang="en-US" dirty="0" smtClean="0">
                <a:solidFill>
                  <a:srgbClr val="FF0000"/>
                </a:solidFill>
              </a:rPr>
              <a:t>Contractor</a:t>
            </a:r>
          </a:p>
          <a:p>
            <a:pPr algn="just"/>
            <a:r>
              <a:rPr lang="en-US" dirty="0" smtClean="0">
                <a:solidFill>
                  <a:srgbClr val="FF0000"/>
                </a:solidFill>
              </a:rPr>
              <a:t>Legal representative of a deceased employer</a:t>
            </a:r>
          </a:p>
          <a:p>
            <a:pPr algn="just"/>
            <a:endParaRPr lang="en-US" dirty="0"/>
          </a:p>
        </p:txBody>
      </p:sp>
      <p:sp>
        <p:nvSpPr>
          <p:cNvPr id="4" name="Date Placeholder 3"/>
          <p:cNvSpPr>
            <a:spLocks noGrp="1"/>
          </p:cNvSpPr>
          <p:nvPr>
            <p:ph type="dt" sz="half" idx="10"/>
          </p:nvPr>
        </p:nvSpPr>
        <p:spPr/>
        <p:txBody>
          <a:bodyPr/>
          <a:lstStyle/>
          <a:p>
            <a:fld id="{B08C98FE-A104-4F27-B685-B0FF62B1EBD2}" type="datetime1">
              <a:rPr lang="en-US" smtClean="0"/>
              <a:pPr/>
              <a:t>9/17/2019</a:t>
            </a:fld>
            <a:endParaRPr lang="en-US"/>
          </a:p>
        </p:txBody>
      </p:sp>
      <p:sp>
        <p:nvSpPr>
          <p:cNvPr id="5" name="Slide Number Placeholder 4"/>
          <p:cNvSpPr>
            <a:spLocks noGrp="1"/>
          </p:cNvSpPr>
          <p:nvPr>
            <p:ph type="sldNum" sz="quarter" idx="12"/>
          </p:nvPr>
        </p:nvSpPr>
        <p:spPr/>
        <p:txBody>
          <a:bodyPr/>
          <a:lstStyle/>
          <a:p>
            <a:fld id="{FC21F401-6B2F-49A7-BC92-683218DFFBAF}" type="slidenum">
              <a:rPr lang="en-US" smtClean="0"/>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dirty="0" smtClean="0"/>
              <a:t>Who is a ‘contract labour’</a:t>
            </a:r>
            <a:endParaRPr lang="en-US" dirty="0"/>
          </a:p>
        </p:txBody>
      </p:sp>
      <p:sp>
        <p:nvSpPr>
          <p:cNvPr id="3" name="Content Placeholder 2"/>
          <p:cNvSpPr>
            <a:spLocks noGrp="1"/>
          </p:cNvSpPr>
          <p:nvPr>
            <p:ph idx="1"/>
          </p:nvPr>
        </p:nvSpPr>
        <p:spPr>
          <a:xfrm>
            <a:off x="152400" y="838200"/>
            <a:ext cx="8839200" cy="6019800"/>
          </a:xfrm>
        </p:spPr>
        <p:txBody>
          <a:bodyPr>
            <a:normAutofit fontScale="85000" lnSpcReduction="10000"/>
          </a:bodyPr>
          <a:lstStyle/>
          <a:p>
            <a:pPr lvl="0" algn="just"/>
            <a:r>
              <a:rPr lang="en-US" dirty="0" smtClean="0"/>
              <a:t>contract labour” means a worker who shall be deemed to be employed in or in connection with the work of an establishment when he is hired in or in connection with such work by or trough a contractor, with or without the knowledge of the principal employer and </a:t>
            </a:r>
            <a:r>
              <a:rPr lang="en-US" i="1" dirty="0" smtClean="0">
                <a:solidFill>
                  <a:srgbClr val="FF0000"/>
                </a:solidFill>
              </a:rPr>
              <a:t>includes inter-State migrant worker</a:t>
            </a:r>
            <a:r>
              <a:rPr lang="en-US" dirty="0" smtClean="0"/>
              <a:t> but does not include a worker (other than part-time employee) who-</a:t>
            </a:r>
          </a:p>
          <a:p>
            <a:pPr algn="just"/>
            <a:r>
              <a:rPr lang="en-US" dirty="0" smtClean="0"/>
              <a:t>(</a:t>
            </a:r>
            <a:r>
              <a:rPr lang="en-US" dirty="0" err="1" smtClean="0"/>
              <a:t>i</a:t>
            </a:r>
            <a:r>
              <a:rPr lang="en-US" dirty="0" smtClean="0"/>
              <a:t>) is regularly employed by the contractor for any activity of his establishment and his employment is governed by mutually accepted standards of the conditions of employment (including engagement on permanent basis), and</a:t>
            </a:r>
          </a:p>
          <a:p>
            <a:pPr algn="just"/>
            <a:r>
              <a:rPr lang="en-US" dirty="0" smtClean="0"/>
              <a:t>(ii) gets periodical increment in the pay, social security coverage and other welfare benefits in accordance with the law for the time being in force in such employment.</a:t>
            </a:r>
          </a:p>
          <a:p>
            <a:endParaRPr lang="en-US" dirty="0"/>
          </a:p>
        </p:txBody>
      </p:sp>
      <p:sp>
        <p:nvSpPr>
          <p:cNvPr id="4" name="Date Placeholder 3"/>
          <p:cNvSpPr>
            <a:spLocks noGrp="1"/>
          </p:cNvSpPr>
          <p:nvPr>
            <p:ph type="dt" sz="half" idx="10"/>
          </p:nvPr>
        </p:nvSpPr>
        <p:spPr/>
        <p:txBody>
          <a:bodyPr/>
          <a:lstStyle/>
          <a:p>
            <a:fld id="{310A9B0C-C2BA-4CB6-88EF-4E56BB8DEB06}" type="datetime1">
              <a:rPr lang="en-US" smtClean="0"/>
              <a:pPr/>
              <a:t>9/17/2019</a:t>
            </a:fld>
            <a:endParaRPr lang="en-US"/>
          </a:p>
        </p:txBody>
      </p:sp>
      <p:sp>
        <p:nvSpPr>
          <p:cNvPr id="5" name="Slide Number Placeholder 4"/>
          <p:cNvSpPr>
            <a:spLocks noGrp="1"/>
          </p:cNvSpPr>
          <p:nvPr>
            <p:ph type="sldNum" sz="quarter" idx="12"/>
          </p:nvPr>
        </p:nvSpPr>
        <p:spPr/>
        <p:txBody>
          <a:bodyPr/>
          <a:lstStyle/>
          <a:p>
            <a:fld id="{FC21F401-6B2F-49A7-BC92-683218DFFBAF}" type="slidenum">
              <a:rPr lang="en-US" smtClean="0"/>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lstStyle/>
          <a:p>
            <a:r>
              <a:rPr lang="en-US" dirty="0" smtClean="0"/>
              <a:t>Who is an ‘employee’?</a:t>
            </a:r>
            <a:endParaRPr lang="en-US" dirty="0"/>
          </a:p>
        </p:txBody>
      </p:sp>
      <p:sp>
        <p:nvSpPr>
          <p:cNvPr id="3" name="Content Placeholder 2"/>
          <p:cNvSpPr>
            <a:spLocks noGrp="1"/>
          </p:cNvSpPr>
          <p:nvPr>
            <p:ph idx="1"/>
          </p:nvPr>
        </p:nvSpPr>
        <p:spPr>
          <a:xfrm>
            <a:off x="228600" y="838200"/>
            <a:ext cx="8763000" cy="5791200"/>
          </a:xfrm>
        </p:spPr>
        <p:txBody>
          <a:bodyPr>
            <a:normAutofit/>
          </a:bodyPr>
          <a:lstStyle/>
          <a:p>
            <a:pPr lvl="0" algn="just"/>
            <a:r>
              <a:rPr lang="en-US" i="1" dirty="0" smtClean="0"/>
              <a:t>‘</a:t>
            </a:r>
            <a:r>
              <a:rPr lang="en-US" dirty="0" smtClean="0"/>
              <a:t>Employee’ means, any person (other than an apprentice engaged under the Apprentices Act, 1961) employed on wages </a:t>
            </a:r>
            <a:r>
              <a:rPr lang="en-US" i="1" dirty="0" smtClean="0">
                <a:solidFill>
                  <a:srgbClr val="FF0000"/>
                </a:solidFill>
              </a:rPr>
              <a:t>by an establishment</a:t>
            </a:r>
            <a:r>
              <a:rPr lang="en-US" dirty="0" smtClean="0"/>
              <a:t> to do any skilled, semi-skilled, manual, operational, supervisory, managerial, administrative, technical or clerical work for hire or reward, whether the terms of employment be express or implied, </a:t>
            </a:r>
            <a:r>
              <a:rPr lang="en-US" i="1" dirty="0" smtClean="0">
                <a:solidFill>
                  <a:srgbClr val="FF0000"/>
                </a:solidFill>
              </a:rPr>
              <a:t>and also includes a person declared to be an employee by the appropriate Government, </a:t>
            </a:r>
            <a:r>
              <a:rPr lang="en-US" dirty="0" smtClean="0"/>
              <a:t>but does not include any member of the Armed Forces of the Union;</a:t>
            </a:r>
          </a:p>
          <a:p>
            <a:endParaRPr lang="en-US" dirty="0"/>
          </a:p>
        </p:txBody>
      </p:sp>
      <p:sp>
        <p:nvSpPr>
          <p:cNvPr id="4" name="Date Placeholder 3"/>
          <p:cNvSpPr>
            <a:spLocks noGrp="1"/>
          </p:cNvSpPr>
          <p:nvPr>
            <p:ph type="dt" sz="half" idx="10"/>
          </p:nvPr>
        </p:nvSpPr>
        <p:spPr/>
        <p:txBody>
          <a:bodyPr/>
          <a:lstStyle/>
          <a:p>
            <a:fld id="{310A9B0C-C2BA-4CB6-88EF-4E56BB8DEB06}" type="datetime1">
              <a:rPr lang="en-US" smtClean="0"/>
              <a:pPr/>
              <a:t>9/17/2019</a:t>
            </a:fld>
            <a:endParaRPr lang="en-US" dirty="0"/>
          </a:p>
        </p:txBody>
      </p:sp>
      <p:sp>
        <p:nvSpPr>
          <p:cNvPr id="5" name="Slide Number Placeholder 4"/>
          <p:cNvSpPr>
            <a:spLocks noGrp="1"/>
          </p:cNvSpPr>
          <p:nvPr>
            <p:ph type="sldNum" sz="quarter" idx="12"/>
          </p:nvPr>
        </p:nvSpPr>
        <p:spPr/>
        <p:txBody>
          <a:bodyPr/>
          <a:lstStyle/>
          <a:p>
            <a:fld id="{FC21F401-6B2F-49A7-BC92-683218DFFBAF}" type="slidenum">
              <a:rPr lang="en-US" smtClean="0"/>
              <a:pPr/>
              <a:t>13</a:t>
            </a:fld>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38200"/>
          </a:xfrm>
        </p:spPr>
        <p:txBody>
          <a:bodyPr/>
          <a:lstStyle/>
          <a:p>
            <a:r>
              <a:rPr lang="en-US" dirty="0" smtClean="0"/>
              <a:t>‘wages’</a:t>
            </a:r>
            <a:endParaRPr lang="en-US" dirty="0"/>
          </a:p>
        </p:txBody>
      </p:sp>
      <p:sp>
        <p:nvSpPr>
          <p:cNvPr id="3" name="Content Placeholder 2"/>
          <p:cNvSpPr>
            <a:spLocks noGrp="1"/>
          </p:cNvSpPr>
          <p:nvPr>
            <p:ph idx="1"/>
          </p:nvPr>
        </p:nvSpPr>
        <p:spPr>
          <a:xfrm>
            <a:off x="457200" y="990600"/>
            <a:ext cx="8229600" cy="5715000"/>
          </a:xfrm>
        </p:spPr>
        <p:txBody>
          <a:bodyPr>
            <a:normAutofit lnSpcReduction="10000"/>
          </a:bodyPr>
          <a:lstStyle/>
          <a:p>
            <a:pPr algn="just"/>
            <a:r>
              <a:rPr lang="en-US" dirty="0" smtClean="0"/>
              <a:t>“wages” means all remuneration whether by way of salary, allowances or otherwise, expressed in terms of money or capable of being so expressed which would, if the terms of employment, express or implied, were fulfilled, be payable to a person employed in respect of his employment or of work done in such employment, and includes,-</a:t>
            </a:r>
          </a:p>
          <a:p>
            <a:pPr algn="just"/>
            <a:r>
              <a:rPr lang="en-US" dirty="0" smtClean="0"/>
              <a:t>(</a:t>
            </a:r>
            <a:r>
              <a:rPr lang="en-US" dirty="0" err="1" smtClean="0"/>
              <a:t>i</a:t>
            </a:r>
            <a:r>
              <a:rPr lang="en-US" dirty="0" smtClean="0"/>
              <a:t>) basic pay</a:t>
            </a:r>
          </a:p>
          <a:p>
            <a:pPr algn="just"/>
            <a:r>
              <a:rPr lang="en-US" dirty="0" smtClean="0"/>
              <a:t>(ii) dearness allowance; and</a:t>
            </a:r>
          </a:p>
          <a:p>
            <a:pPr lvl="0" algn="just"/>
            <a:r>
              <a:rPr lang="en-US" dirty="0" smtClean="0"/>
              <a:t>(iii) retaining allowance, if any,</a:t>
            </a:r>
          </a:p>
          <a:p>
            <a:endParaRPr lang="en-US" dirty="0"/>
          </a:p>
        </p:txBody>
      </p:sp>
      <p:sp>
        <p:nvSpPr>
          <p:cNvPr id="4" name="Date Placeholder 3"/>
          <p:cNvSpPr>
            <a:spLocks noGrp="1"/>
          </p:cNvSpPr>
          <p:nvPr>
            <p:ph type="dt" sz="half" idx="10"/>
          </p:nvPr>
        </p:nvSpPr>
        <p:spPr/>
        <p:txBody>
          <a:bodyPr/>
          <a:lstStyle/>
          <a:p>
            <a:fld id="{310A9B0C-C2BA-4CB6-88EF-4E56BB8DEB06}" type="datetime1">
              <a:rPr lang="en-US" smtClean="0"/>
              <a:pPr/>
              <a:t>9/17/2019</a:t>
            </a:fld>
            <a:endParaRPr lang="en-US" dirty="0"/>
          </a:p>
        </p:txBody>
      </p:sp>
      <p:sp>
        <p:nvSpPr>
          <p:cNvPr id="5" name="Slide Number Placeholder 4"/>
          <p:cNvSpPr>
            <a:spLocks noGrp="1"/>
          </p:cNvSpPr>
          <p:nvPr>
            <p:ph type="sldNum" sz="quarter" idx="12"/>
          </p:nvPr>
        </p:nvSpPr>
        <p:spPr/>
        <p:txBody>
          <a:bodyPr/>
          <a:lstStyle/>
          <a:p>
            <a:fld id="{FC21F401-6B2F-49A7-BC92-683218DFFBAF}" type="slidenum">
              <a:rPr lang="en-US" smtClean="0"/>
              <a:pPr/>
              <a:t>14</a:t>
            </a:fld>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8891C1-CED0-49EB-9D40-6EC88A3F9C95}" type="datetime1">
              <a:rPr lang="en-US" smtClean="0"/>
              <a:pPr/>
              <a:t>9/17/2019</a:t>
            </a:fld>
            <a:endParaRPr lang="en-US"/>
          </a:p>
        </p:txBody>
      </p:sp>
      <p:sp>
        <p:nvSpPr>
          <p:cNvPr id="3" name="Slide Number Placeholder 2"/>
          <p:cNvSpPr>
            <a:spLocks noGrp="1"/>
          </p:cNvSpPr>
          <p:nvPr>
            <p:ph type="sldNum" sz="quarter" idx="12"/>
          </p:nvPr>
        </p:nvSpPr>
        <p:spPr/>
        <p:txBody>
          <a:bodyPr/>
          <a:lstStyle/>
          <a:p>
            <a:fld id="{FC21F401-6B2F-49A7-BC92-683218DFFBAF}" type="slidenum">
              <a:rPr lang="en-US" smtClean="0"/>
              <a:pPr/>
              <a:t>15</a:t>
            </a:fld>
            <a:endParaRPr lang="en-US"/>
          </a:p>
        </p:txBody>
      </p:sp>
      <p:sp>
        <p:nvSpPr>
          <p:cNvPr id="1025" name="Rectangle 1"/>
          <p:cNvSpPr>
            <a:spLocks noChangeArrowheads="1"/>
          </p:cNvSpPr>
          <p:nvPr/>
        </p:nvSpPr>
        <p:spPr bwMode="auto">
          <a:xfrm>
            <a:off x="152400" y="304800"/>
            <a:ext cx="8839200" cy="59400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000" b="0"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but does not include-</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2000" b="0"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any bonus payable under any law for the time being in force, which does not form part of the remuneration payable under the terms of employment;</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2000" b="0"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the value of any house -accommodation, or of any supply of light, water, medical attendance or other amenity or of any service excluded from the computation of wages by general or special order of the appropriate Government;</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2000" b="0"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any contribution paid by the employer to any pension or provident fund, and the interest which may have accrued thereon;</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2000" b="0"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any conveyance allowance or the value of any travelling concession;</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2000" b="0"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any sum paid to the employed person to defray special expenses entailed on him by the nature of his employment;</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2000" b="0"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house rent allowance;</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2000" b="0"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remuneration payable under any award or settlement between the parties or order of a court or Tribunal;</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2000" b="0"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any overtime allowance;</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2000" b="0"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any commission payable to the employee;</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2000" b="0"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any gratuity payable on the termination of employment;</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2000" b="0"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any retrenchment compensation or other retirement benefit payable to the employee or any ex gratia payment made to him on the termination of employment:</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8891C1-CED0-49EB-9D40-6EC88A3F9C95}" type="datetime1">
              <a:rPr lang="en-US" smtClean="0"/>
              <a:pPr/>
              <a:t>9/17/2019</a:t>
            </a:fld>
            <a:endParaRPr lang="en-US"/>
          </a:p>
        </p:txBody>
      </p:sp>
      <p:sp>
        <p:nvSpPr>
          <p:cNvPr id="3" name="Slide Number Placeholder 2"/>
          <p:cNvSpPr>
            <a:spLocks noGrp="1"/>
          </p:cNvSpPr>
          <p:nvPr>
            <p:ph type="sldNum" sz="quarter" idx="12"/>
          </p:nvPr>
        </p:nvSpPr>
        <p:spPr/>
        <p:txBody>
          <a:bodyPr/>
          <a:lstStyle/>
          <a:p>
            <a:fld id="{FC21F401-6B2F-49A7-BC92-683218DFFBAF}" type="slidenum">
              <a:rPr lang="en-US" smtClean="0"/>
              <a:pPr/>
              <a:t>16</a:t>
            </a:fld>
            <a:endParaRPr lang="en-US"/>
          </a:p>
        </p:txBody>
      </p:sp>
      <p:sp>
        <p:nvSpPr>
          <p:cNvPr id="43009" name="Rectangle 1"/>
          <p:cNvSpPr>
            <a:spLocks noChangeArrowheads="1"/>
          </p:cNvSpPr>
          <p:nvPr/>
        </p:nvSpPr>
        <p:spPr bwMode="auto">
          <a:xfrm>
            <a:off x="228600" y="152400"/>
            <a:ext cx="8915400"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400" b="0" u="none" strike="noStrike" cap="none" normalizeH="0" baseline="0" dirty="0" smtClean="0">
                <a:ln>
                  <a:noFill/>
                </a:ln>
                <a:solidFill>
                  <a:srgbClr val="FF0000"/>
                </a:solidFill>
                <a:effectLst/>
                <a:latin typeface="Calibri" pitchFamily="34" charset="0"/>
                <a:ea typeface="Calibri" pitchFamily="34" charset="0"/>
                <a:cs typeface="Times New Roman" pitchFamily="18" charset="0"/>
              </a:rPr>
              <a:t>Provided that,</a:t>
            </a:r>
            <a:r>
              <a:rPr kumimoji="0" lang="en-US" sz="2400" b="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for calculating the wages under this clause, if payments made by the employer to the employee under clauses (a) to (</a:t>
            </a:r>
            <a:r>
              <a:rPr kumimoji="0" lang="en-US" sz="2400" b="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i</a:t>
            </a:r>
            <a:r>
              <a:rPr kumimoji="0" lang="en-US" sz="2400" b="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exceeds one-half or such other percent, as may be notified by the Central Government, of the all remuneration calculated under this clause, the amount which exceeds such one half, or the percent, so notified, shall be deemed as remuneration and shall be accordingly added in wages under this clause:</a:t>
            </a:r>
            <a:endParaRPr kumimoji="0" lang="en-US" sz="2400" b="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u="none" strike="noStrike" cap="none" normalizeH="0" baseline="0" dirty="0" smtClean="0">
                <a:ln>
                  <a:noFill/>
                </a:ln>
                <a:solidFill>
                  <a:srgbClr val="FF0000"/>
                </a:solidFill>
                <a:effectLst/>
                <a:latin typeface="Calibri" pitchFamily="34" charset="0"/>
                <a:ea typeface="Calibri" pitchFamily="34" charset="0"/>
                <a:cs typeface="Times New Roman" pitchFamily="18" charset="0"/>
              </a:rPr>
              <a:t>Provided further that</a:t>
            </a:r>
            <a:r>
              <a:rPr kumimoji="0" lang="en-US" sz="2400" b="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for the purpose of equal wages to all genders and for the purpose of payment of wages, the emoluments specified in clauses (d), (f), (g) and (h) shall be taken for computation of wage.</a:t>
            </a:r>
            <a:endParaRPr kumimoji="0" lang="en-US" sz="2400" b="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u="none" strike="noStrike" cap="none" normalizeH="0" baseline="0" dirty="0" smtClean="0">
                <a:ln>
                  <a:noFill/>
                </a:ln>
                <a:solidFill>
                  <a:srgbClr val="FF0000"/>
                </a:solidFill>
                <a:effectLst/>
                <a:latin typeface="Calibri" pitchFamily="34" charset="0"/>
                <a:ea typeface="Calibri" pitchFamily="34" charset="0"/>
                <a:cs typeface="Times New Roman" pitchFamily="18" charset="0"/>
              </a:rPr>
              <a:t>Explanation,</a:t>
            </a:r>
            <a:r>
              <a:rPr kumimoji="0" lang="en-US" sz="2400" b="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Where an employee is given in lieu of the whole or part of the wages payable to him, any remuneration in kind by his employer, the value of such remuneration in kind which does not exceed fifteen per cent, of the total wages payable to him, shall be deemed to form part of the wages of such employee;</a:t>
            </a:r>
            <a:endParaRPr kumimoji="0" lang="en-US" sz="2400" b="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lstStyle/>
          <a:p>
            <a:r>
              <a:rPr lang="en-US" dirty="0" smtClean="0"/>
              <a:t>‘worker’</a:t>
            </a:r>
            <a:endParaRPr lang="en-US" dirty="0"/>
          </a:p>
        </p:txBody>
      </p:sp>
      <p:sp>
        <p:nvSpPr>
          <p:cNvPr id="3" name="Content Placeholder 2"/>
          <p:cNvSpPr>
            <a:spLocks noGrp="1"/>
          </p:cNvSpPr>
          <p:nvPr>
            <p:ph idx="1"/>
          </p:nvPr>
        </p:nvSpPr>
        <p:spPr>
          <a:xfrm>
            <a:off x="152400" y="838200"/>
            <a:ext cx="8763000" cy="5791200"/>
          </a:xfrm>
        </p:spPr>
        <p:txBody>
          <a:bodyPr/>
          <a:lstStyle/>
          <a:p>
            <a:pPr algn="just"/>
            <a:r>
              <a:rPr lang="en-US" dirty="0" smtClean="0"/>
              <a:t>“worker” means any person (except an apprentice as defined under clause (</a:t>
            </a:r>
            <a:r>
              <a:rPr lang="en-US" dirty="0" err="1" smtClean="0"/>
              <a:t>aa</a:t>
            </a:r>
            <a:r>
              <a:rPr lang="en-US" dirty="0" smtClean="0"/>
              <a:t>) of section 2 of the Apprentices Act, 1961) </a:t>
            </a:r>
            <a:r>
              <a:rPr lang="en-US" dirty="0" smtClean="0">
                <a:solidFill>
                  <a:srgbClr val="FF0000"/>
                </a:solidFill>
              </a:rPr>
              <a:t>employed in any industry</a:t>
            </a:r>
            <a:r>
              <a:rPr lang="en-US" dirty="0" smtClean="0"/>
              <a:t> to do any manual, unskilled, skilled, technical, operational, clerical or supervisory work for hire or reward, whether the terms of employment be express or implied, and includes-</a:t>
            </a:r>
          </a:p>
          <a:p>
            <a:pPr algn="just"/>
            <a:r>
              <a:rPr lang="en-US" dirty="0" smtClean="0"/>
              <a:t>(</a:t>
            </a:r>
            <a:r>
              <a:rPr lang="en-US" dirty="0" err="1" smtClean="0"/>
              <a:t>i</a:t>
            </a:r>
            <a:r>
              <a:rPr lang="en-US" dirty="0" smtClean="0"/>
              <a:t>) working journalists </a:t>
            </a:r>
          </a:p>
          <a:p>
            <a:pPr algn="just"/>
            <a:r>
              <a:rPr lang="en-US" dirty="0" smtClean="0"/>
              <a:t> (ii) sales promotions employees</a:t>
            </a:r>
            <a:endParaRPr lang="en-US" dirty="0"/>
          </a:p>
        </p:txBody>
      </p:sp>
      <p:sp>
        <p:nvSpPr>
          <p:cNvPr id="4" name="Date Placeholder 3"/>
          <p:cNvSpPr>
            <a:spLocks noGrp="1"/>
          </p:cNvSpPr>
          <p:nvPr>
            <p:ph type="dt" sz="half" idx="10"/>
          </p:nvPr>
        </p:nvSpPr>
        <p:spPr/>
        <p:txBody>
          <a:bodyPr/>
          <a:lstStyle/>
          <a:p>
            <a:fld id="{310A9B0C-C2BA-4CB6-88EF-4E56BB8DEB06}" type="datetime1">
              <a:rPr lang="en-US" smtClean="0"/>
              <a:pPr/>
              <a:t>9/17/2019</a:t>
            </a:fld>
            <a:endParaRPr lang="en-US" dirty="0"/>
          </a:p>
        </p:txBody>
      </p:sp>
      <p:sp>
        <p:nvSpPr>
          <p:cNvPr id="5" name="Slide Number Placeholder 4"/>
          <p:cNvSpPr>
            <a:spLocks noGrp="1"/>
          </p:cNvSpPr>
          <p:nvPr>
            <p:ph type="sldNum" sz="quarter" idx="12"/>
          </p:nvPr>
        </p:nvSpPr>
        <p:spPr/>
        <p:txBody>
          <a:bodyPr/>
          <a:lstStyle/>
          <a:p>
            <a:fld id="{FC21F401-6B2F-49A7-BC92-683218DFFBAF}" type="slidenum">
              <a:rPr lang="en-US" smtClean="0"/>
              <a:pPr/>
              <a:t>17</a:t>
            </a:fld>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8891C1-CED0-49EB-9D40-6EC88A3F9C95}" type="datetime1">
              <a:rPr lang="en-US" smtClean="0"/>
              <a:pPr/>
              <a:t>9/17/2019</a:t>
            </a:fld>
            <a:endParaRPr lang="en-US"/>
          </a:p>
        </p:txBody>
      </p:sp>
      <p:sp>
        <p:nvSpPr>
          <p:cNvPr id="3" name="Slide Number Placeholder 2"/>
          <p:cNvSpPr>
            <a:spLocks noGrp="1"/>
          </p:cNvSpPr>
          <p:nvPr>
            <p:ph type="sldNum" sz="quarter" idx="12"/>
          </p:nvPr>
        </p:nvSpPr>
        <p:spPr/>
        <p:txBody>
          <a:bodyPr/>
          <a:lstStyle/>
          <a:p>
            <a:fld id="{FC21F401-6B2F-49A7-BC92-683218DFFBAF}" type="slidenum">
              <a:rPr lang="en-US" smtClean="0"/>
              <a:pPr/>
              <a:t>18</a:t>
            </a:fld>
            <a:endParaRPr lang="en-US"/>
          </a:p>
        </p:txBody>
      </p:sp>
      <p:sp>
        <p:nvSpPr>
          <p:cNvPr id="44033" name="Rectangle 1"/>
          <p:cNvSpPr>
            <a:spLocks noChangeArrowheads="1"/>
          </p:cNvSpPr>
          <p:nvPr/>
        </p:nvSpPr>
        <p:spPr bwMode="auto">
          <a:xfrm>
            <a:off x="381000" y="228600"/>
            <a:ext cx="8458200"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3200" b="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but does not include any such person-</a:t>
            </a:r>
            <a:endParaRPr kumimoji="0" lang="en-US" sz="3200" b="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3200" b="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who is subject to the Air Force Act, 1950, or the Army Act, 1950, or the Navy Act, 1957; or</a:t>
            </a:r>
            <a:endParaRPr kumimoji="0" lang="en-US" sz="3200" b="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3200" b="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who is employed in the police service or as an officer or other employee of a prison; or</a:t>
            </a:r>
            <a:endParaRPr kumimoji="0" lang="en-US" sz="3200" b="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3200" b="0" u="none" strike="noStrike" cap="none" normalizeH="0" baseline="0" dirty="0" smtClean="0">
                <a:ln>
                  <a:noFill/>
                </a:ln>
                <a:solidFill>
                  <a:srgbClr val="FF0000"/>
                </a:solidFill>
                <a:effectLst/>
                <a:latin typeface="Calibri" pitchFamily="34" charset="0"/>
                <a:ea typeface="Calibri" pitchFamily="34" charset="0"/>
                <a:cs typeface="Times New Roman" pitchFamily="18" charset="0"/>
              </a:rPr>
              <a:t>who is employed mainly in a managerial or administrative capacity; or</a:t>
            </a:r>
            <a:endParaRPr kumimoji="0" lang="en-US" sz="3200" b="0" u="none" strike="noStrike" cap="none" normalizeH="0" baseline="0" dirty="0" smtClean="0">
              <a:ln>
                <a:noFill/>
              </a:ln>
              <a:solidFill>
                <a:srgbClr val="FF0000"/>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3200" b="0" u="none" strike="noStrike" cap="none" normalizeH="0" baseline="0" dirty="0" smtClean="0">
                <a:ln>
                  <a:noFill/>
                </a:ln>
                <a:solidFill>
                  <a:srgbClr val="FF0000"/>
                </a:solidFill>
                <a:effectLst/>
                <a:latin typeface="Calibri" pitchFamily="34" charset="0"/>
                <a:ea typeface="Calibri" pitchFamily="34" charset="0"/>
                <a:cs typeface="Times New Roman" pitchFamily="18" charset="0"/>
              </a:rPr>
              <a:t>who is employed in a supervisory capacity drawing wage of exceeding fifteen thousand rupees per month or an amount as may be notified by the Central Government from time to time.</a:t>
            </a:r>
            <a:endParaRPr kumimoji="0" lang="en-US" sz="3200" b="0" u="none" strike="noStrike" cap="none" normalizeH="0" baseline="0" dirty="0" smtClean="0">
              <a:ln>
                <a:noFill/>
              </a:ln>
              <a:solidFill>
                <a:srgbClr val="FF0000"/>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8891C1-CED0-49EB-9D40-6EC88A3F9C95}" type="datetime1">
              <a:rPr lang="en-US" smtClean="0"/>
              <a:pPr/>
              <a:t>9/17/2019</a:t>
            </a:fld>
            <a:endParaRPr lang="en-US"/>
          </a:p>
        </p:txBody>
      </p:sp>
      <p:sp>
        <p:nvSpPr>
          <p:cNvPr id="3" name="Slide Number Placeholder 2"/>
          <p:cNvSpPr>
            <a:spLocks noGrp="1"/>
          </p:cNvSpPr>
          <p:nvPr>
            <p:ph type="sldNum" sz="quarter" idx="12"/>
          </p:nvPr>
        </p:nvSpPr>
        <p:spPr/>
        <p:txBody>
          <a:bodyPr/>
          <a:lstStyle/>
          <a:p>
            <a:fld id="{FC21F401-6B2F-49A7-BC92-683218DFFBAF}" type="slidenum">
              <a:rPr lang="en-US" smtClean="0"/>
              <a:pPr/>
              <a:t>19</a:t>
            </a:fld>
            <a:endParaRPr lang="en-US"/>
          </a:p>
        </p:txBody>
      </p:sp>
      <p:graphicFrame>
        <p:nvGraphicFramePr>
          <p:cNvPr id="1026" name="Object 2"/>
          <p:cNvGraphicFramePr>
            <a:graphicFrameLocks noChangeAspect="1"/>
          </p:cNvGraphicFramePr>
          <p:nvPr/>
        </p:nvGraphicFramePr>
        <p:xfrm>
          <a:off x="136525" y="555625"/>
          <a:ext cx="8872538" cy="5748338"/>
        </p:xfrm>
        <a:graphic>
          <a:graphicData uri="http://schemas.openxmlformats.org/presentationml/2006/ole">
            <p:oleObj spid="_x0000_s1026" name="Document" r:id="rId3" imgW="8872096" imgH="5748608" progId="Word.Document.12">
              <p:embed/>
            </p:oleObj>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lgerian" pitchFamily="82" charset="0"/>
              </a:rPr>
              <a:t>The code on wages, 2019-</a:t>
            </a:r>
            <a:br>
              <a:rPr lang="en-US" dirty="0" smtClean="0">
                <a:latin typeface="Algerian" pitchFamily="82" charset="0"/>
              </a:rPr>
            </a:br>
            <a:r>
              <a:rPr lang="en-US" dirty="0" smtClean="0">
                <a:latin typeface="Algerian" pitchFamily="82" charset="0"/>
              </a:rPr>
              <a:t>impact analysis</a:t>
            </a:r>
            <a:endParaRPr lang="en-US" dirty="0">
              <a:latin typeface="Algerian" pitchFamily="82" charset="0"/>
            </a:endParaRPr>
          </a:p>
        </p:txBody>
      </p:sp>
      <p:sp>
        <p:nvSpPr>
          <p:cNvPr id="3" name="Text Placeholder 2"/>
          <p:cNvSpPr>
            <a:spLocks noGrp="1"/>
          </p:cNvSpPr>
          <p:nvPr>
            <p:ph type="body" idx="1"/>
          </p:nvPr>
        </p:nvSpPr>
        <p:spPr>
          <a:xfrm>
            <a:off x="722313" y="762001"/>
            <a:ext cx="7772400" cy="990599"/>
          </a:xfrm>
        </p:spPr>
        <p:txBody>
          <a:bodyPr/>
          <a:lstStyle/>
          <a:p>
            <a:r>
              <a:rPr lang="en-US" b="1" dirty="0" smtClean="0"/>
              <a:t>IMPACT ON EMPLOYERS AND THE EVOLVING COMPLIANCE STRUCTURE</a:t>
            </a:r>
          </a:p>
          <a:p>
            <a:r>
              <a:rPr lang="en-US" b="1" dirty="0" smtClean="0">
                <a:latin typeface="Algerian" pitchFamily="82" charset="0"/>
              </a:rPr>
              <a:t>UNDER</a:t>
            </a:r>
            <a:r>
              <a:rPr lang="en-US" b="1" dirty="0" smtClean="0"/>
              <a:t> THE CODE ON WAGES, 2019</a:t>
            </a:r>
            <a:endParaRPr lang="en-US" b="1" dirty="0"/>
          </a:p>
        </p:txBody>
      </p:sp>
      <p:sp>
        <p:nvSpPr>
          <p:cNvPr id="4" name="Date Placeholder 3"/>
          <p:cNvSpPr>
            <a:spLocks noGrp="1"/>
          </p:cNvSpPr>
          <p:nvPr>
            <p:ph type="dt" sz="half" idx="10"/>
          </p:nvPr>
        </p:nvSpPr>
        <p:spPr/>
        <p:txBody>
          <a:bodyPr/>
          <a:lstStyle/>
          <a:p>
            <a:fld id="{F6DF5038-BD17-4CEC-B2FB-03D35B63F2B8}" type="datetime1">
              <a:rPr lang="en-US" smtClean="0"/>
              <a:pPr/>
              <a:t>9/17/2019</a:t>
            </a:fld>
            <a:endParaRPr lang="en-US" dirty="0"/>
          </a:p>
        </p:txBody>
      </p:sp>
      <p:sp>
        <p:nvSpPr>
          <p:cNvPr id="5" name="Slide Number Placeholder 4"/>
          <p:cNvSpPr>
            <a:spLocks noGrp="1"/>
          </p:cNvSpPr>
          <p:nvPr>
            <p:ph type="sldNum" sz="quarter" idx="12"/>
          </p:nvPr>
        </p:nvSpPr>
        <p:spPr/>
        <p:txBody>
          <a:bodyPr/>
          <a:lstStyle/>
          <a:p>
            <a:fld id="{FC21F401-6B2F-49A7-BC92-683218DFFBAF}" type="slidenum">
              <a:rPr lang="en-US" smtClean="0"/>
              <a:pPr/>
              <a:t>2</a:t>
            </a:fld>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763000" cy="762000"/>
          </a:xfrm>
        </p:spPr>
        <p:txBody>
          <a:bodyPr>
            <a:normAutofit fontScale="90000"/>
          </a:bodyPr>
          <a:lstStyle/>
          <a:p>
            <a:r>
              <a:rPr lang="en-US" dirty="0" smtClean="0"/>
              <a:t>Substantial compliance under the Code</a:t>
            </a:r>
            <a:endParaRPr lang="en-US" dirty="0"/>
          </a:p>
        </p:txBody>
      </p:sp>
      <p:sp>
        <p:nvSpPr>
          <p:cNvPr id="3" name="Content Placeholder 2"/>
          <p:cNvSpPr>
            <a:spLocks noGrp="1"/>
          </p:cNvSpPr>
          <p:nvPr>
            <p:ph idx="1"/>
          </p:nvPr>
        </p:nvSpPr>
        <p:spPr>
          <a:xfrm>
            <a:off x="152400" y="914400"/>
            <a:ext cx="8839200" cy="5791200"/>
          </a:xfrm>
        </p:spPr>
        <p:txBody>
          <a:bodyPr/>
          <a:lstStyle/>
          <a:p>
            <a:pPr algn="just"/>
            <a:r>
              <a:rPr lang="en-US" dirty="0"/>
              <a:t>E</a:t>
            </a:r>
            <a:r>
              <a:rPr lang="en-US" dirty="0" smtClean="0"/>
              <a:t>mployer shall </a:t>
            </a:r>
            <a:r>
              <a:rPr lang="en-US" dirty="0" smtClean="0">
                <a:solidFill>
                  <a:srgbClr val="FF0000"/>
                </a:solidFill>
              </a:rPr>
              <a:t>NOT</a:t>
            </a:r>
            <a:r>
              <a:rPr lang="en-US" dirty="0" smtClean="0"/>
              <a:t> discriminate among employees on the ground of gender with regard to wages in respect of the same work or work of a similar nature done by any employee.</a:t>
            </a:r>
          </a:p>
          <a:p>
            <a:pPr algn="just"/>
            <a:r>
              <a:rPr lang="en-US" dirty="0"/>
              <a:t>E</a:t>
            </a:r>
            <a:r>
              <a:rPr lang="en-US" dirty="0" smtClean="0"/>
              <a:t>mployer for the above purpose shall </a:t>
            </a:r>
            <a:r>
              <a:rPr lang="en-US" dirty="0" smtClean="0">
                <a:solidFill>
                  <a:srgbClr val="FF0000"/>
                </a:solidFill>
              </a:rPr>
              <a:t>NOT</a:t>
            </a:r>
            <a:r>
              <a:rPr lang="en-US" dirty="0" smtClean="0"/>
              <a:t> reduce the rate of wages of any employee.</a:t>
            </a:r>
          </a:p>
          <a:p>
            <a:pPr algn="just"/>
            <a:r>
              <a:rPr lang="en-US" dirty="0" smtClean="0"/>
              <a:t>Employer shall </a:t>
            </a:r>
            <a:r>
              <a:rPr lang="en-US" dirty="0" smtClean="0">
                <a:solidFill>
                  <a:srgbClr val="FF0000"/>
                </a:solidFill>
              </a:rPr>
              <a:t>NOT </a:t>
            </a:r>
            <a:r>
              <a:rPr lang="en-US" dirty="0" smtClean="0"/>
              <a:t>make any discrimination on the ground of sex while recruiting any employee for the same work or work of similar nature and also in the conditions of employment.</a:t>
            </a:r>
          </a:p>
          <a:p>
            <a:pPr algn="just"/>
            <a:r>
              <a:rPr lang="en-US" dirty="0" smtClean="0"/>
              <a:t>Exception…</a:t>
            </a:r>
          </a:p>
          <a:p>
            <a:pPr algn="just"/>
            <a:endParaRPr lang="en-US" dirty="0" smtClean="0"/>
          </a:p>
          <a:p>
            <a:endParaRPr lang="en-US" dirty="0"/>
          </a:p>
        </p:txBody>
      </p:sp>
      <p:sp>
        <p:nvSpPr>
          <p:cNvPr id="4" name="Date Placeholder 3"/>
          <p:cNvSpPr>
            <a:spLocks noGrp="1"/>
          </p:cNvSpPr>
          <p:nvPr>
            <p:ph type="dt" sz="half" idx="10"/>
          </p:nvPr>
        </p:nvSpPr>
        <p:spPr/>
        <p:txBody>
          <a:bodyPr/>
          <a:lstStyle/>
          <a:p>
            <a:fld id="{58E92425-6BC0-42F7-84BA-031DDF41B113}" type="datetime1">
              <a:rPr lang="en-US" smtClean="0"/>
              <a:pPr/>
              <a:t>9/17/2019</a:t>
            </a:fld>
            <a:endParaRPr lang="en-US" dirty="0"/>
          </a:p>
        </p:txBody>
      </p:sp>
      <p:sp>
        <p:nvSpPr>
          <p:cNvPr id="5" name="Slide Number Placeholder 4"/>
          <p:cNvSpPr>
            <a:spLocks noGrp="1"/>
          </p:cNvSpPr>
          <p:nvPr>
            <p:ph type="sldNum" sz="quarter" idx="12"/>
          </p:nvPr>
        </p:nvSpPr>
        <p:spPr/>
        <p:txBody>
          <a:bodyPr/>
          <a:lstStyle/>
          <a:p>
            <a:fld id="{FC21F401-6B2F-49A7-BC92-683218DFFBAF}" type="slidenum">
              <a:rPr lang="en-US" smtClean="0"/>
              <a:pPr/>
              <a:t>20</a:t>
            </a:fld>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991600" cy="1143000"/>
          </a:xfrm>
        </p:spPr>
        <p:txBody>
          <a:bodyPr>
            <a:normAutofit fontScale="90000"/>
          </a:bodyPr>
          <a:lstStyle/>
          <a:p>
            <a:r>
              <a:rPr lang="en-US" dirty="0" smtClean="0"/>
              <a:t>Substantial compliance under the Code</a:t>
            </a:r>
            <a:endParaRPr lang="en-US" dirty="0"/>
          </a:p>
        </p:txBody>
      </p:sp>
      <p:sp>
        <p:nvSpPr>
          <p:cNvPr id="3" name="Content Placeholder 2"/>
          <p:cNvSpPr>
            <a:spLocks noGrp="1"/>
          </p:cNvSpPr>
          <p:nvPr>
            <p:ph idx="1"/>
          </p:nvPr>
        </p:nvSpPr>
        <p:spPr>
          <a:xfrm>
            <a:off x="152400" y="1066800"/>
            <a:ext cx="8839200" cy="5638800"/>
          </a:xfrm>
        </p:spPr>
        <p:txBody>
          <a:bodyPr>
            <a:normAutofit fontScale="92500" lnSpcReduction="20000"/>
          </a:bodyPr>
          <a:lstStyle/>
          <a:p>
            <a:pPr algn="just"/>
            <a:r>
              <a:rPr lang="en-US" dirty="0" smtClean="0"/>
              <a:t>Employer shall </a:t>
            </a:r>
            <a:r>
              <a:rPr lang="en-US" dirty="0" smtClean="0">
                <a:solidFill>
                  <a:srgbClr val="FF0000"/>
                </a:solidFill>
              </a:rPr>
              <a:t>NOT</a:t>
            </a:r>
            <a:r>
              <a:rPr lang="en-US" dirty="0" smtClean="0"/>
              <a:t> pay to any employee wages less than the minimum rate of wages notified by the appropriate Government.</a:t>
            </a:r>
          </a:p>
          <a:p>
            <a:pPr algn="just"/>
            <a:r>
              <a:rPr lang="en-US" dirty="0" smtClean="0"/>
              <a:t>Employer shall pay </a:t>
            </a:r>
            <a:r>
              <a:rPr lang="en-US" dirty="0" smtClean="0">
                <a:solidFill>
                  <a:srgbClr val="FF0000"/>
                </a:solidFill>
              </a:rPr>
              <a:t>overtime rate </a:t>
            </a:r>
            <a:r>
              <a:rPr lang="en-US" dirty="0" smtClean="0"/>
              <a:t>which is twice the normal rate of wages</a:t>
            </a:r>
          </a:p>
          <a:p>
            <a:pPr algn="just"/>
            <a:r>
              <a:rPr lang="en-US" dirty="0" smtClean="0"/>
              <a:t>Employer shall pay all wages in current coin or currency notes or by cheque or by crediting the wages in the bank account of the employee or by electronic mode.</a:t>
            </a:r>
          </a:p>
          <a:p>
            <a:pPr algn="just"/>
            <a:r>
              <a:rPr lang="en-US" dirty="0" smtClean="0"/>
              <a:t>Employer shall pay wages payable </a:t>
            </a:r>
            <a:r>
              <a:rPr lang="en-US" dirty="0" smtClean="0">
                <a:solidFill>
                  <a:srgbClr val="FF0000"/>
                </a:solidFill>
              </a:rPr>
              <a:t>within two working days</a:t>
            </a:r>
            <a:r>
              <a:rPr lang="en-US" dirty="0" smtClean="0"/>
              <a:t> of removal, dismissal, retrenchment or resignation of an employee </a:t>
            </a:r>
          </a:p>
          <a:p>
            <a:pPr algn="just"/>
            <a:r>
              <a:rPr lang="en-US" dirty="0" smtClean="0"/>
              <a:t>Govt. has powers to extend (S. 17(3)</a:t>
            </a:r>
            <a:endParaRPr lang="en-US" dirty="0"/>
          </a:p>
        </p:txBody>
      </p:sp>
      <p:sp>
        <p:nvSpPr>
          <p:cNvPr id="4" name="Date Placeholder 3"/>
          <p:cNvSpPr>
            <a:spLocks noGrp="1"/>
          </p:cNvSpPr>
          <p:nvPr>
            <p:ph type="dt" sz="half" idx="10"/>
          </p:nvPr>
        </p:nvSpPr>
        <p:spPr/>
        <p:txBody>
          <a:bodyPr/>
          <a:lstStyle/>
          <a:p>
            <a:fld id="{10D82B0C-D191-4000-8C4C-ED760C073B1D}" type="datetime1">
              <a:rPr lang="en-US" smtClean="0"/>
              <a:pPr/>
              <a:t>9/17/2019</a:t>
            </a:fld>
            <a:endParaRPr lang="en-US"/>
          </a:p>
        </p:txBody>
      </p:sp>
      <p:sp>
        <p:nvSpPr>
          <p:cNvPr id="5" name="Slide Number Placeholder 4"/>
          <p:cNvSpPr>
            <a:spLocks noGrp="1"/>
          </p:cNvSpPr>
          <p:nvPr>
            <p:ph type="sldNum" sz="quarter" idx="12"/>
          </p:nvPr>
        </p:nvSpPr>
        <p:spPr/>
        <p:txBody>
          <a:bodyPr/>
          <a:lstStyle/>
          <a:p>
            <a:fld id="{FC21F401-6B2F-49A7-BC92-683218DFFBAF}" type="slidenum">
              <a:rPr lang="en-US" smtClean="0"/>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39200" cy="914400"/>
          </a:xfrm>
        </p:spPr>
        <p:txBody>
          <a:bodyPr>
            <a:normAutofit fontScale="90000"/>
          </a:bodyPr>
          <a:lstStyle/>
          <a:p>
            <a:r>
              <a:rPr lang="en-US" dirty="0" smtClean="0"/>
              <a:t>Substantial compliance under the Code</a:t>
            </a:r>
            <a:endParaRPr lang="en-US" dirty="0"/>
          </a:p>
        </p:txBody>
      </p:sp>
      <p:sp>
        <p:nvSpPr>
          <p:cNvPr id="3" name="Content Placeholder 2"/>
          <p:cNvSpPr>
            <a:spLocks noGrp="1"/>
          </p:cNvSpPr>
          <p:nvPr>
            <p:ph idx="1"/>
          </p:nvPr>
        </p:nvSpPr>
        <p:spPr>
          <a:xfrm>
            <a:off x="152400" y="838200"/>
            <a:ext cx="8839200" cy="5791200"/>
          </a:xfrm>
        </p:spPr>
        <p:txBody>
          <a:bodyPr>
            <a:normAutofit/>
          </a:bodyPr>
          <a:lstStyle/>
          <a:p>
            <a:pPr algn="just"/>
            <a:r>
              <a:rPr lang="en-US" dirty="0" smtClean="0"/>
              <a:t>Employer may deduct from the wages of an employee only in accordance with the provisions of the code and only for the purposes mentioned.</a:t>
            </a:r>
          </a:p>
          <a:p>
            <a:pPr algn="just"/>
            <a:r>
              <a:rPr lang="en-US" dirty="0" smtClean="0"/>
              <a:t>Employer shall </a:t>
            </a:r>
            <a:r>
              <a:rPr lang="en-US" dirty="0" smtClean="0">
                <a:solidFill>
                  <a:srgbClr val="FF0000"/>
                </a:solidFill>
              </a:rPr>
              <a:t>NOT</a:t>
            </a:r>
            <a:r>
              <a:rPr lang="en-US" dirty="0" smtClean="0"/>
              <a:t> commit any default after deducting from the wages and not depositing in the account of the trust or Government fund</a:t>
            </a:r>
          </a:p>
          <a:p>
            <a:pPr algn="just"/>
            <a:r>
              <a:rPr lang="en-US" dirty="0" smtClean="0"/>
              <a:t>Employer shall </a:t>
            </a:r>
            <a:r>
              <a:rPr lang="en-US" dirty="0" smtClean="0">
                <a:solidFill>
                  <a:srgbClr val="FF0000"/>
                </a:solidFill>
              </a:rPr>
              <a:t>NOT</a:t>
            </a:r>
            <a:r>
              <a:rPr lang="en-US" dirty="0" smtClean="0"/>
              <a:t> impose any fine on any employee without the previous approval of the App Govt. or of such authority prescribed. (S. 19)</a:t>
            </a:r>
          </a:p>
        </p:txBody>
      </p:sp>
      <p:sp>
        <p:nvSpPr>
          <p:cNvPr id="4" name="Date Placeholder 3"/>
          <p:cNvSpPr>
            <a:spLocks noGrp="1"/>
          </p:cNvSpPr>
          <p:nvPr>
            <p:ph type="dt" sz="half" idx="10"/>
          </p:nvPr>
        </p:nvSpPr>
        <p:spPr/>
        <p:txBody>
          <a:bodyPr/>
          <a:lstStyle/>
          <a:p>
            <a:fld id="{EA45EC46-4E51-4F34-B9BC-20F948188139}" type="datetime1">
              <a:rPr lang="en-US" smtClean="0"/>
              <a:pPr/>
              <a:t>9/17/2019</a:t>
            </a:fld>
            <a:endParaRPr lang="en-US"/>
          </a:p>
        </p:txBody>
      </p:sp>
      <p:sp>
        <p:nvSpPr>
          <p:cNvPr id="5" name="Slide Number Placeholder 4"/>
          <p:cNvSpPr>
            <a:spLocks noGrp="1"/>
          </p:cNvSpPr>
          <p:nvPr>
            <p:ph type="sldNum" sz="quarter" idx="12"/>
          </p:nvPr>
        </p:nvSpPr>
        <p:spPr/>
        <p:txBody>
          <a:bodyPr/>
          <a:lstStyle/>
          <a:p>
            <a:fld id="{FC21F401-6B2F-49A7-BC92-683218DFFBAF}" type="slidenum">
              <a:rPr lang="en-US" smtClean="0"/>
              <a:pPr/>
              <a:t>22</a:t>
            </a:fld>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39200" cy="990600"/>
          </a:xfrm>
        </p:spPr>
        <p:txBody>
          <a:bodyPr>
            <a:normAutofit fontScale="90000"/>
          </a:bodyPr>
          <a:lstStyle/>
          <a:p>
            <a:r>
              <a:rPr lang="en-US" dirty="0" smtClean="0"/>
              <a:t>Substantial compliance under the Code</a:t>
            </a:r>
            <a:endParaRPr lang="en-US" dirty="0"/>
          </a:p>
        </p:txBody>
      </p:sp>
      <p:sp>
        <p:nvSpPr>
          <p:cNvPr id="3" name="Content Placeholder 2"/>
          <p:cNvSpPr>
            <a:spLocks noGrp="1"/>
          </p:cNvSpPr>
          <p:nvPr>
            <p:ph idx="1"/>
          </p:nvPr>
        </p:nvSpPr>
        <p:spPr>
          <a:xfrm>
            <a:off x="457200" y="914400"/>
            <a:ext cx="8229600" cy="5791200"/>
          </a:xfrm>
        </p:spPr>
        <p:txBody>
          <a:bodyPr>
            <a:normAutofit fontScale="85000" lnSpcReduction="10000"/>
          </a:bodyPr>
          <a:lstStyle/>
          <a:p>
            <a:pPr algn="just"/>
            <a:r>
              <a:rPr lang="en-US" dirty="0" smtClean="0"/>
              <a:t>Employer shall </a:t>
            </a:r>
            <a:r>
              <a:rPr lang="en-US" dirty="0" smtClean="0">
                <a:solidFill>
                  <a:srgbClr val="FF0000"/>
                </a:solidFill>
              </a:rPr>
              <a:t>PAY</a:t>
            </a:r>
            <a:r>
              <a:rPr lang="en-US" dirty="0" smtClean="0"/>
              <a:t> to every employee drawing the prescribed wages and who has put in at least 30 days of work an annual minimum bonus at the rate of 8.33% of the wages earned, whether or not the employer has any allocable surplus during the previous accounting year.</a:t>
            </a:r>
          </a:p>
          <a:p>
            <a:pPr algn="just">
              <a:buNone/>
            </a:pPr>
            <a:endParaRPr lang="en-US" dirty="0" smtClean="0"/>
          </a:p>
          <a:p>
            <a:pPr algn="just"/>
            <a:r>
              <a:rPr lang="en-US" dirty="0" smtClean="0"/>
              <a:t>Bonus payable under this code by an employer to his employees shall be paid by crediting it in the bank account within  a period of eight months from the close of the accounting year. (</a:t>
            </a:r>
            <a:r>
              <a:rPr lang="en-US" dirty="0" err="1" smtClean="0"/>
              <a:t>Provi</a:t>
            </a:r>
            <a:r>
              <a:rPr lang="en-US" dirty="0" smtClean="0"/>
              <a:t> for time extension)</a:t>
            </a:r>
          </a:p>
          <a:p>
            <a:pPr algn="just"/>
            <a:r>
              <a:rPr lang="en-US" dirty="0" smtClean="0"/>
              <a:t> Every Employer shall </a:t>
            </a:r>
            <a:r>
              <a:rPr lang="en-US" dirty="0" smtClean="0">
                <a:solidFill>
                  <a:srgbClr val="FF0000"/>
                </a:solidFill>
              </a:rPr>
              <a:t>PAY</a:t>
            </a:r>
            <a:r>
              <a:rPr lang="en-US" dirty="0" smtClean="0"/>
              <a:t> all amounts required to be paid under this Code to every employee employed by him. (43)</a:t>
            </a:r>
          </a:p>
          <a:p>
            <a:endParaRPr lang="en-US" dirty="0"/>
          </a:p>
        </p:txBody>
      </p:sp>
      <p:sp>
        <p:nvSpPr>
          <p:cNvPr id="4" name="Date Placeholder 3"/>
          <p:cNvSpPr>
            <a:spLocks noGrp="1"/>
          </p:cNvSpPr>
          <p:nvPr>
            <p:ph type="dt" sz="half" idx="10"/>
          </p:nvPr>
        </p:nvSpPr>
        <p:spPr/>
        <p:txBody>
          <a:bodyPr/>
          <a:lstStyle/>
          <a:p>
            <a:fld id="{AB4295C6-FA99-4B41-8963-B400A1D455CA}" type="datetime1">
              <a:rPr lang="en-US" smtClean="0"/>
              <a:pPr/>
              <a:t>9/17/2019</a:t>
            </a:fld>
            <a:endParaRPr lang="en-US"/>
          </a:p>
        </p:txBody>
      </p:sp>
      <p:sp>
        <p:nvSpPr>
          <p:cNvPr id="5" name="Slide Number Placeholder 4"/>
          <p:cNvSpPr>
            <a:spLocks noGrp="1"/>
          </p:cNvSpPr>
          <p:nvPr>
            <p:ph type="sldNum" sz="quarter" idx="12"/>
          </p:nvPr>
        </p:nvSpPr>
        <p:spPr/>
        <p:txBody>
          <a:bodyPr/>
          <a:lstStyle/>
          <a:p>
            <a:fld id="{FC21F401-6B2F-49A7-BC92-683218DFFBAF}" type="slidenum">
              <a:rPr lang="en-US" smtClean="0"/>
              <a:pPr/>
              <a:t>23</a:t>
            </a:fld>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763000" cy="1265238"/>
          </a:xfrm>
        </p:spPr>
        <p:txBody>
          <a:bodyPr>
            <a:normAutofit fontScale="90000"/>
          </a:bodyPr>
          <a:lstStyle/>
          <a:p>
            <a:r>
              <a:rPr lang="en-US" dirty="0" smtClean="0"/>
              <a:t>Compliance of the order passed by authorities under the Code</a:t>
            </a:r>
            <a:endParaRPr lang="en-US" dirty="0"/>
          </a:p>
        </p:txBody>
      </p:sp>
      <p:sp>
        <p:nvSpPr>
          <p:cNvPr id="3" name="Content Placeholder 2"/>
          <p:cNvSpPr>
            <a:spLocks noGrp="1"/>
          </p:cNvSpPr>
          <p:nvPr>
            <p:ph idx="1"/>
          </p:nvPr>
        </p:nvSpPr>
        <p:spPr>
          <a:xfrm>
            <a:off x="152400" y="1600200"/>
            <a:ext cx="8839200" cy="5029200"/>
          </a:xfrm>
        </p:spPr>
        <p:txBody>
          <a:bodyPr/>
          <a:lstStyle/>
          <a:p>
            <a:pPr algn="just"/>
            <a:r>
              <a:rPr lang="en-US" dirty="0" smtClean="0"/>
              <a:t>Employer </a:t>
            </a:r>
            <a:r>
              <a:rPr lang="en-US" dirty="0" smtClean="0">
                <a:solidFill>
                  <a:srgbClr val="FF0000"/>
                </a:solidFill>
              </a:rPr>
              <a:t>shall</a:t>
            </a:r>
            <a:r>
              <a:rPr lang="en-US" dirty="0" smtClean="0"/>
              <a:t> comply with the directions issued by authorities if such employer has not audited his accounts within time stipulated (48(2)</a:t>
            </a:r>
          </a:p>
          <a:p>
            <a:pPr algn="just"/>
            <a:r>
              <a:rPr lang="en-US" dirty="0" smtClean="0"/>
              <a:t>In case the authorities themselves direct for auditing of the accounts by auditors the incidental expenditure and the remuneration </a:t>
            </a:r>
            <a:r>
              <a:rPr lang="en-US" dirty="0" smtClean="0">
                <a:solidFill>
                  <a:srgbClr val="FF0000"/>
                </a:solidFill>
              </a:rPr>
              <a:t>shall</a:t>
            </a:r>
            <a:r>
              <a:rPr lang="en-US" dirty="0" smtClean="0"/>
              <a:t> be paid by the employer</a:t>
            </a:r>
            <a:endParaRPr lang="en-US" dirty="0"/>
          </a:p>
        </p:txBody>
      </p:sp>
      <p:sp>
        <p:nvSpPr>
          <p:cNvPr id="4" name="Date Placeholder 3"/>
          <p:cNvSpPr>
            <a:spLocks noGrp="1"/>
          </p:cNvSpPr>
          <p:nvPr>
            <p:ph type="dt" sz="half" idx="10"/>
          </p:nvPr>
        </p:nvSpPr>
        <p:spPr/>
        <p:txBody>
          <a:bodyPr/>
          <a:lstStyle/>
          <a:p>
            <a:fld id="{9DA0A21C-97E5-4D5D-B683-E7C19232DF83}" type="datetime1">
              <a:rPr lang="en-US" smtClean="0"/>
              <a:pPr/>
              <a:t>9/17/2019</a:t>
            </a:fld>
            <a:endParaRPr lang="en-US"/>
          </a:p>
        </p:txBody>
      </p:sp>
      <p:sp>
        <p:nvSpPr>
          <p:cNvPr id="5" name="Slide Number Placeholder 4"/>
          <p:cNvSpPr>
            <a:spLocks noGrp="1"/>
          </p:cNvSpPr>
          <p:nvPr>
            <p:ph type="sldNum" sz="quarter" idx="12"/>
          </p:nvPr>
        </p:nvSpPr>
        <p:spPr/>
        <p:txBody>
          <a:bodyPr/>
          <a:lstStyle/>
          <a:p>
            <a:fld id="{FC21F401-6B2F-49A7-BC92-683218DFFBAF}" type="slidenum">
              <a:rPr lang="en-US" smtClean="0"/>
              <a:pPr/>
              <a:t>24</a:t>
            </a:fld>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39200" cy="990600"/>
          </a:xfrm>
        </p:spPr>
        <p:txBody>
          <a:bodyPr/>
          <a:lstStyle/>
          <a:p>
            <a:r>
              <a:rPr lang="en-US" dirty="0" smtClean="0"/>
              <a:t>Procedural compliance</a:t>
            </a:r>
            <a:endParaRPr lang="en-US" dirty="0"/>
          </a:p>
        </p:txBody>
      </p:sp>
      <p:sp>
        <p:nvSpPr>
          <p:cNvPr id="3" name="Content Placeholder 2"/>
          <p:cNvSpPr>
            <a:spLocks noGrp="1"/>
          </p:cNvSpPr>
          <p:nvPr>
            <p:ph idx="1"/>
          </p:nvPr>
        </p:nvSpPr>
        <p:spPr>
          <a:xfrm>
            <a:off x="457200" y="914400"/>
            <a:ext cx="8229600" cy="5211763"/>
          </a:xfrm>
        </p:spPr>
        <p:txBody>
          <a:bodyPr>
            <a:normAutofit fontScale="92500" lnSpcReduction="10000"/>
          </a:bodyPr>
          <a:lstStyle/>
          <a:p>
            <a:pPr algn="just"/>
            <a:r>
              <a:rPr lang="en-US" dirty="0" smtClean="0"/>
              <a:t>Every employer to whom this code applies </a:t>
            </a:r>
            <a:r>
              <a:rPr lang="en-US" dirty="0" smtClean="0">
                <a:solidFill>
                  <a:srgbClr val="FF0000"/>
                </a:solidFill>
              </a:rPr>
              <a:t>shall</a:t>
            </a:r>
            <a:r>
              <a:rPr lang="en-US" dirty="0" smtClean="0"/>
              <a:t> maintain:</a:t>
            </a:r>
          </a:p>
          <a:p>
            <a:pPr lvl="1" algn="just"/>
            <a:r>
              <a:rPr lang="en-US" dirty="0" smtClean="0"/>
              <a:t>A register containing the details of persons employed</a:t>
            </a:r>
          </a:p>
          <a:p>
            <a:pPr lvl="1" algn="just"/>
            <a:r>
              <a:rPr lang="en-US" dirty="0" smtClean="0"/>
              <a:t>Muster roll</a:t>
            </a:r>
          </a:p>
          <a:p>
            <a:pPr lvl="1" algn="just"/>
            <a:r>
              <a:rPr lang="en-US" dirty="0" smtClean="0"/>
              <a:t>Wages and such other details in the prescribed manner</a:t>
            </a:r>
          </a:p>
          <a:p>
            <a:pPr lvl="1" algn="just"/>
            <a:r>
              <a:rPr lang="en-US" dirty="0" smtClean="0"/>
              <a:t>Display notice of the abstract of the code, category-wise wage rates of employees, wage period, day and date and time of payment of wages</a:t>
            </a:r>
          </a:p>
          <a:p>
            <a:pPr lvl="1" algn="just"/>
            <a:r>
              <a:rPr lang="en-US" dirty="0" smtClean="0"/>
              <a:t>Issue wage slips in the manner prescribed</a:t>
            </a:r>
          </a:p>
          <a:p>
            <a:pPr lvl="1" algn="just"/>
            <a:r>
              <a:rPr lang="en-US" dirty="0" smtClean="0"/>
              <a:t>The names and addresses of the Inspector-cum Facilitator having jurisdiction</a:t>
            </a:r>
            <a:endParaRPr lang="en-US" dirty="0"/>
          </a:p>
        </p:txBody>
      </p:sp>
      <p:sp>
        <p:nvSpPr>
          <p:cNvPr id="4" name="Date Placeholder 3"/>
          <p:cNvSpPr>
            <a:spLocks noGrp="1"/>
          </p:cNvSpPr>
          <p:nvPr>
            <p:ph type="dt" sz="half" idx="10"/>
          </p:nvPr>
        </p:nvSpPr>
        <p:spPr/>
        <p:txBody>
          <a:bodyPr/>
          <a:lstStyle/>
          <a:p>
            <a:fld id="{63DD4643-5759-4605-8E83-DC9EE8F64FCA}" type="datetime1">
              <a:rPr lang="en-US" smtClean="0"/>
              <a:pPr/>
              <a:t>9/17/2019</a:t>
            </a:fld>
            <a:endParaRPr lang="en-US"/>
          </a:p>
        </p:txBody>
      </p:sp>
      <p:sp>
        <p:nvSpPr>
          <p:cNvPr id="5" name="Slide Number Placeholder 4"/>
          <p:cNvSpPr>
            <a:spLocks noGrp="1"/>
          </p:cNvSpPr>
          <p:nvPr>
            <p:ph type="sldNum" sz="quarter" idx="12"/>
          </p:nvPr>
        </p:nvSpPr>
        <p:spPr/>
        <p:txBody>
          <a:bodyPr/>
          <a:lstStyle/>
          <a:p>
            <a:fld id="{FC21F401-6B2F-49A7-BC92-683218DFFBAF}" type="slidenum">
              <a:rPr lang="en-US" smtClean="0"/>
              <a:pPr/>
              <a:t>25</a:t>
            </a:fld>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8991600" cy="838200"/>
          </a:xfrm>
        </p:spPr>
        <p:txBody>
          <a:bodyPr>
            <a:normAutofit/>
          </a:bodyPr>
          <a:lstStyle/>
          <a:p>
            <a:r>
              <a:rPr lang="en-US" dirty="0" smtClean="0"/>
              <a:t>Provisions of Indian Penal Code, 1860 </a:t>
            </a:r>
            <a:endParaRPr lang="en-US" dirty="0"/>
          </a:p>
        </p:txBody>
      </p:sp>
      <p:sp>
        <p:nvSpPr>
          <p:cNvPr id="3" name="Content Placeholder 2"/>
          <p:cNvSpPr>
            <a:spLocks noGrp="1"/>
          </p:cNvSpPr>
          <p:nvPr>
            <p:ph idx="1"/>
          </p:nvPr>
        </p:nvSpPr>
        <p:spPr>
          <a:xfrm>
            <a:off x="457200" y="914400"/>
            <a:ext cx="8229600" cy="5715000"/>
          </a:xfrm>
        </p:spPr>
        <p:txBody>
          <a:bodyPr>
            <a:normAutofit fontScale="92500" lnSpcReduction="20000"/>
          </a:bodyPr>
          <a:lstStyle/>
          <a:p>
            <a:pPr algn="just"/>
            <a:r>
              <a:rPr lang="en-US" dirty="0" smtClean="0"/>
              <a:t>Any person required to produce any Documents and any information required by I-C-F </a:t>
            </a:r>
            <a:r>
              <a:rPr lang="en-US" dirty="0" smtClean="0">
                <a:solidFill>
                  <a:srgbClr val="FF0000"/>
                </a:solidFill>
              </a:rPr>
              <a:t>shall</a:t>
            </a:r>
            <a:r>
              <a:rPr lang="en-US" dirty="0" smtClean="0"/>
              <a:t> be deemed to be legally bound to do so within the meaning of S. 175 &amp; S. 176 of the IPC</a:t>
            </a:r>
          </a:p>
          <a:p>
            <a:pPr algn="just"/>
            <a:r>
              <a:rPr lang="en-US" dirty="0" smtClean="0"/>
              <a:t>S. 175.Omission to produce document or electronic record to pubic servant by person legally bound to produce it.</a:t>
            </a:r>
          </a:p>
          <a:p>
            <a:pPr algn="just"/>
            <a:r>
              <a:rPr lang="en-US" dirty="0" smtClean="0"/>
              <a:t>S. 176. Omission to give notice or information to public servant by person legally bound to give it.</a:t>
            </a:r>
          </a:p>
          <a:p>
            <a:pPr algn="just"/>
            <a:r>
              <a:rPr lang="en-US" dirty="0" smtClean="0"/>
              <a:t>Further, S. 94 of Code of Criminal Procedure, 1973 is applicable under S. 51(8)</a:t>
            </a:r>
          </a:p>
          <a:p>
            <a:pPr algn="just"/>
            <a:r>
              <a:rPr lang="en-US" dirty="0" smtClean="0"/>
              <a:t>S. 94. Search of place suspected to contain stolen property, forged documents, etc-</a:t>
            </a:r>
            <a:endParaRPr lang="en-US" dirty="0"/>
          </a:p>
        </p:txBody>
      </p:sp>
      <p:sp>
        <p:nvSpPr>
          <p:cNvPr id="4" name="Date Placeholder 3"/>
          <p:cNvSpPr>
            <a:spLocks noGrp="1"/>
          </p:cNvSpPr>
          <p:nvPr>
            <p:ph type="dt" sz="half" idx="10"/>
          </p:nvPr>
        </p:nvSpPr>
        <p:spPr/>
        <p:txBody>
          <a:bodyPr/>
          <a:lstStyle/>
          <a:p>
            <a:fld id="{4F0FA202-5CD2-4976-AFCD-53F7C6798F47}" type="datetime1">
              <a:rPr lang="en-US" smtClean="0"/>
              <a:pPr/>
              <a:t>9/17/2019</a:t>
            </a:fld>
            <a:endParaRPr lang="en-US"/>
          </a:p>
        </p:txBody>
      </p:sp>
      <p:sp>
        <p:nvSpPr>
          <p:cNvPr id="5" name="Slide Number Placeholder 4"/>
          <p:cNvSpPr>
            <a:spLocks noGrp="1"/>
          </p:cNvSpPr>
          <p:nvPr>
            <p:ph type="sldNum" sz="quarter" idx="12"/>
          </p:nvPr>
        </p:nvSpPr>
        <p:spPr/>
        <p:txBody>
          <a:bodyPr/>
          <a:lstStyle/>
          <a:p>
            <a:fld id="{FC21F401-6B2F-49A7-BC92-683218DFFBAF}" type="slidenum">
              <a:rPr lang="en-US" smtClean="0"/>
              <a:pPr/>
              <a:t>26</a:t>
            </a:fld>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14400"/>
          </a:xfrm>
        </p:spPr>
        <p:txBody>
          <a:bodyPr>
            <a:normAutofit/>
          </a:bodyPr>
          <a:lstStyle/>
          <a:p>
            <a:r>
              <a:rPr lang="en-US" dirty="0" smtClean="0"/>
              <a:t>Penalties for offences under the Code</a:t>
            </a:r>
            <a:endParaRPr lang="en-US" dirty="0"/>
          </a:p>
        </p:txBody>
      </p:sp>
      <p:sp>
        <p:nvSpPr>
          <p:cNvPr id="3" name="Content Placeholder 2"/>
          <p:cNvSpPr>
            <a:spLocks noGrp="1"/>
          </p:cNvSpPr>
          <p:nvPr>
            <p:ph idx="1"/>
          </p:nvPr>
        </p:nvSpPr>
        <p:spPr>
          <a:xfrm>
            <a:off x="152400" y="838200"/>
            <a:ext cx="8763000" cy="5867400"/>
          </a:xfrm>
        </p:spPr>
        <p:txBody>
          <a:bodyPr>
            <a:normAutofit fontScale="85000" lnSpcReduction="20000"/>
          </a:bodyPr>
          <a:lstStyle/>
          <a:p>
            <a:pPr algn="just"/>
            <a:r>
              <a:rPr lang="en-US" dirty="0" smtClean="0"/>
              <a:t>Substantial violation of the code like paying less than the amount due to any employee under the provisions of this Code- Employer</a:t>
            </a:r>
          </a:p>
          <a:p>
            <a:pPr algn="just">
              <a:buFont typeface="Wingdings" pitchFamily="2" charset="2"/>
              <a:buChar char="Ø"/>
            </a:pPr>
            <a:r>
              <a:rPr lang="en-US" dirty="0" smtClean="0"/>
              <a:t>Punishable with fine up to Rs </a:t>
            </a:r>
            <a:r>
              <a:rPr lang="en-US" dirty="0" smtClean="0">
                <a:solidFill>
                  <a:srgbClr val="FF0000"/>
                </a:solidFill>
              </a:rPr>
              <a:t>50,000</a:t>
            </a:r>
            <a:r>
              <a:rPr lang="en-US" dirty="0" smtClean="0"/>
              <a:t>;  </a:t>
            </a:r>
          </a:p>
          <a:p>
            <a:pPr algn="just">
              <a:buFont typeface="Wingdings" pitchFamily="2" charset="2"/>
              <a:buChar char="Ø"/>
            </a:pPr>
            <a:r>
              <a:rPr lang="en-US" dirty="0" smtClean="0"/>
              <a:t>Repeated offence within five years punishable with imprisonment for a term up to 3 months or with fine up to Rs</a:t>
            </a:r>
            <a:r>
              <a:rPr lang="en-US" dirty="0" smtClean="0">
                <a:solidFill>
                  <a:srgbClr val="FF0000"/>
                </a:solidFill>
              </a:rPr>
              <a:t> one </a:t>
            </a:r>
            <a:r>
              <a:rPr lang="en-US" dirty="0" err="1" smtClean="0">
                <a:solidFill>
                  <a:srgbClr val="FF0000"/>
                </a:solidFill>
              </a:rPr>
              <a:t>lakh</a:t>
            </a:r>
            <a:r>
              <a:rPr lang="en-US" dirty="0" smtClean="0">
                <a:solidFill>
                  <a:srgbClr val="FF0000"/>
                </a:solidFill>
              </a:rPr>
              <a:t>;</a:t>
            </a:r>
          </a:p>
          <a:p>
            <a:pPr algn="just">
              <a:buFont typeface="Wingdings" pitchFamily="2" charset="2"/>
              <a:buChar char="Ø"/>
            </a:pPr>
            <a:r>
              <a:rPr lang="en-US" dirty="0" smtClean="0"/>
              <a:t>Contravenes any provision, rules, order made punishable with fine up to Rs </a:t>
            </a:r>
            <a:r>
              <a:rPr lang="en-US" dirty="0" smtClean="0">
                <a:solidFill>
                  <a:srgbClr val="FF0000"/>
                </a:solidFill>
              </a:rPr>
              <a:t>20,000</a:t>
            </a:r>
            <a:r>
              <a:rPr lang="en-US" dirty="0" smtClean="0"/>
              <a:t>;</a:t>
            </a:r>
          </a:p>
          <a:p>
            <a:pPr algn="just">
              <a:buFont typeface="Wingdings" pitchFamily="2" charset="2"/>
              <a:buChar char="Ø"/>
            </a:pPr>
            <a:r>
              <a:rPr lang="en-US" dirty="0" smtClean="0"/>
              <a:t>Repeated offence within five years punishable with imprisonment for a term up to one month or fine up to Rs </a:t>
            </a:r>
            <a:r>
              <a:rPr lang="en-US" dirty="0" smtClean="0">
                <a:solidFill>
                  <a:srgbClr val="FF0000"/>
                </a:solidFill>
              </a:rPr>
              <a:t>40,000 </a:t>
            </a:r>
            <a:r>
              <a:rPr lang="en-US" dirty="0" smtClean="0"/>
              <a:t>or with both;</a:t>
            </a:r>
          </a:p>
          <a:p>
            <a:pPr algn="just"/>
            <a:r>
              <a:rPr lang="en-US" dirty="0" smtClean="0"/>
              <a:t>For Procedural violation of the provisions of the code</a:t>
            </a:r>
          </a:p>
          <a:p>
            <a:pPr algn="just">
              <a:buFont typeface="Wingdings" pitchFamily="2" charset="2"/>
              <a:buChar char="Ø"/>
            </a:pPr>
            <a:r>
              <a:rPr lang="en-US" dirty="0" smtClean="0"/>
              <a:t>For Non-maintenance or improper records, punishable with fine up to Rs </a:t>
            </a:r>
            <a:r>
              <a:rPr lang="en-US" dirty="0" smtClean="0">
                <a:solidFill>
                  <a:srgbClr val="FF0000"/>
                </a:solidFill>
              </a:rPr>
              <a:t>10,000</a:t>
            </a:r>
          </a:p>
          <a:p>
            <a:pPr>
              <a:buFont typeface="Wingdings" pitchFamily="2" charset="2"/>
              <a:buChar char="Ø"/>
            </a:pPr>
            <a:endParaRPr lang="en-US" dirty="0"/>
          </a:p>
        </p:txBody>
      </p:sp>
      <p:sp>
        <p:nvSpPr>
          <p:cNvPr id="4" name="Date Placeholder 3"/>
          <p:cNvSpPr>
            <a:spLocks noGrp="1"/>
          </p:cNvSpPr>
          <p:nvPr>
            <p:ph type="dt" sz="half" idx="10"/>
          </p:nvPr>
        </p:nvSpPr>
        <p:spPr/>
        <p:txBody>
          <a:bodyPr/>
          <a:lstStyle/>
          <a:p>
            <a:fld id="{10FF1E80-E50A-40B3-B494-9B96BE0777B7}" type="datetime1">
              <a:rPr lang="en-US" smtClean="0"/>
              <a:pPr/>
              <a:t>9/17/2019</a:t>
            </a:fld>
            <a:endParaRPr lang="en-US"/>
          </a:p>
        </p:txBody>
      </p:sp>
      <p:sp>
        <p:nvSpPr>
          <p:cNvPr id="5" name="Slide Number Placeholder 4"/>
          <p:cNvSpPr>
            <a:spLocks noGrp="1"/>
          </p:cNvSpPr>
          <p:nvPr>
            <p:ph type="sldNum" sz="quarter" idx="12"/>
          </p:nvPr>
        </p:nvSpPr>
        <p:spPr/>
        <p:txBody>
          <a:bodyPr/>
          <a:lstStyle/>
          <a:p>
            <a:fld id="{FC21F401-6B2F-49A7-BC92-683218DFFBAF}" type="slidenum">
              <a:rPr lang="en-US" smtClean="0"/>
              <a:pPr/>
              <a:t>27</a:t>
            </a:fld>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991600" cy="914400"/>
          </a:xfrm>
        </p:spPr>
        <p:txBody>
          <a:bodyPr>
            <a:normAutofit fontScale="90000"/>
          </a:bodyPr>
          <a:lstStyle/>
          <a:p>
            <a:r>
              <a:rPr lang="en-US" dirty="0" smtClean="0"/>
              <a:t>Compounding of Offence under the Code</a:t>
            </a:r>
            <a:endParaRPr lang="en-US" dirty="0"/>
          </a:p>
        </p:txBody>
      </p:sp>
      <p:sp>
        <p:nvSpPr>
          <p:cNvPr id="3" name="Content Placeholder 2"/>
          <p:cNvSpPr>
            <a:spLocks noGrp="1"/>
          </p:cNvSpPr>
          <p:nvPr>
            <p:ph idx="1"/>
          </p:nvPr>
        </p:nvSpPr>
        <p:spPr>
          <a:xfrm>
            <a:off x="457200" y="838200"/>
            <a:ext cx="8229600" cy="5287963"/>
          </a:xfrm>
        </p:spPr>
        <p:txBody>
          <a:bodyPr/>
          <a:lstStyle/>
          <a:p>
            <a:pPr algn="just"/>
            <a:r>
              <a:rPr lang="en-US" dirty="0" smtClean="0"/>
              <a:t>An offence not being </a:t>
            </a:r>
            <a:r>
              <a:rPr lang="en-US" dirty="0" smtClean="0">
                <a:solidFill>
                  <a:srgbClr val="FF0000"/>
                </a:solidFill>
              </a:rPr>
              <a:t>an substantial offence</a:t>
            </a:r>
            <a:r>
              <a:rPr lang="en-US" dirty="0" smtClean="0"/>
              <a:t>- the code provides for compounding of offence</a:t>
            </a:r>
          </a:p>
          <a:p>
            <a:pPr algn="just"/>
            <a:r>
              <a:rPr lang="en-US" dirty="0" smtClean="0"/>
              <a:t>Gazetted Officer so appointed will have powers to levy a sum  fifty percent of maximum fine provided for such offence</a:t>
            </a:r>
          </a:p>
          <a:p>
            <a:pPr algn="just"/>
            <a:r>
              <a:rPr lang="en-US" dirty="0" smtClean="0"/>
              <a:t>No prosecution can be proceeded if an offence is been compounded and any pending procedure before any court, intimation has to be given by the Gazetted officer and the employer may be </a:t>
            </a:r>
            <a:r>
              <a:rPr lang="en-US" dirty="0" smtClean="0">
                <a:solidFill>
                  <a:srgbClr val="FF0000"/>
                </a:solidFill>
              </a:rPr>
              <a:t>discharged</a:t>
            </a:r>
            <a:r>
              <a:rPr lang="en-US" dirty="0" smtClean="0"/>
              <a:t> </a:t>
            </a:r>
            <a:endParaRPr lang="en-US" dirty="0"/>
          </a:p>
        </p:txBody>
      </p:sp>
      <p:sp>
        <p:nvSpPr>
          <p:cNvPr id="4" name="Date Placeholder 3"/>
          <p:cNvSpPr>
            <a:spLocks noGrp="1"/>
          </p:cNvSpPr>
          <p:nvPr>
            <p:ph type="dt" sz="half" idx="10"/>
          </p:nvPr>
        </p:nvSpPr>
        <p:spPr/>
        <p:txBody>
          <a:bodyPr/>
          <a:lstStyle/>
          <a:p>
            <a:fld id="{576E7B26-9B43-46E1-B85B-5494345FFE37}" type="datetime1">
              <a:rPr lang="en-US" smtClean="0"/>
              <a:pPr/>
              <a:t>9/17/2019</a:t>
            </a:fld>
            <a:endParaRPr lang="en-US"/>
          </a:p>
        </p:txBody>
      </p:sp>
      <p:sp>
        <p:nvSpPr>
          <p:cNvPr id="5" name="Slide Number Placeholder 4"/>
          <p:cNvSpPr>
            <a:spLocks noGrp="1"/>
          </p:cNvSpPr>
          <p:nvPr>
            <p:ph type="sldNum" sz="quarter" idx="12"/>
          </p:nvPr>
        </p:nvSpPr>
        <p:spPr/>
        <p:txBody>
          <a:bodyPr/>
          <a:lstStyle/>
          <a:p>
            <a:fld id="{FC21F401-6B2F-49A7-BC92-683218DFFBAF}" type="slidenum">
              <a:rPr lang="en-US" smtClean="0"/>
              <a:pPr/>
              <a:t>28</a:t>
            </a:fld>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normAutofit fontScale="90000"/>
          </a:bodyPr>
          <a:lstStyle/>
          <a:p>
            <a:r>
              <a:rPr lang="en-US" dirty="0" smtClean="0"/>
              <a:t>Burden of Proof</a:t>
            </a:r>
            <a:endParaRPr lang="en-US" dirty="0"/>
          </a:p>
        </p:txBody>
      </p:sp>
      <p:sp>
        <p:nvSpPr>
          <p:cNvPr id="3" name="Content Placeholder 2"/>
          <p:cNvSpPr>
            <a:spLocks noGrp="1"/>
          </p:cNvSpPr>
          <p:nvPr>
            <p:ph idx="1"/>
          </p:nvPr>
        </p:nvSpPr>
        <p:spPr>
          <a:xfrm>
            <a:off x="457200" y="762000"/>
            <a:ext cx="8229600" cy="5715000"/>
          </a:xfrm>
        </p:spPr>
        <p:txBody>
          <a:bodyPr>
            <a:normAutofit/>
          </a:bodyPr>
          <a:lstStyle/>
          <a:p>
            <a:pPr algn="just"/>
            <a:r>
              <a:rPr lang="en-US" dirty="0" smtClean="0"/>
              <a:t>When a claim is made before any authority against the employer for:</a:t>
            </a:r>
          </a:p>
          <a:p>
            <a:pPr algn="just">
              <a:buFont typeface="Wingdings" pitchFamily="2" charset="2"/>
              <a:buChar char="Ø"/>
            </a:pPr>
            <a:r>
              <a:rPr lang="en-US" dirty="0" smtClean="0"/>
              <a:t>Non-payment of equal remuneration </a:t>
            </a:r>
          </a:p>
          <a:p>
            <a:pPr algn="just">
              <a:buFont typeface="Wingdings" pitchFamily="2" charset="2"/>
              <a:buChar char="Ø"/>
            </a:pPr>
            <a:r>
              <a:rPr lang="en-US" dirty="0" smtClean="0"/>
              <a:t>Non-payment of bonus</a:t>
            </a:r>
          </a:p>
          <a:p>
            <a:pPr algn="just">
              <a:buFont typeface="Wingdings" pitchFamily="2" charset="2"/>
              <a:buChar char="Ø"/>
            </a:pPr>
            <a:r>
              <a:rPr lang="en-US" dirty="0" smtClean="0"/>
              <a:t>Less payment of wages</a:t>
            </a:r>
          </a:p>
          <a:p>
            <a:pPr algn="just">
              <a:buFont typeface="Wingdings" pitchFamily="2" charset="2"/>
              <a:buChar char="Ø"/>
            </a:pPr>
            <a:r>
              <a:rPr lang="en-US" dirty="0" smtClean="0"/>
              <a:t>Less payment of bonus</a:t>
            </a:r>
          </a:p>
          <a:p>
            <a:pPr algn="just">
              <a:buFont typeface="Wingdings" pitchFamily="2" charset="2"/>
              <a:buChar char="Ø"/>
            </a:pPr>
            <a:r>
              <a:rPr lang="en-US" dirty="0" smtClean="0"/>
              <a:t>Making un-authorized deductions from the wages of an employee</a:t>
            </a:r>
          </a:p>
          <a:p>
            <a:pPr algn="just"/>
            <a:r>
              <a:rPr lang="en-US" dirty="0" smtClean="0">
                <a:solidFill>
                  <a:srgbClr val="FF0000"/>
                </a:solidFill>
              </a:rPr>
              <a:t>Then the burden of prove that the said dues have been paid shall be on the Employer.</a:t>
            </a:r>
          </a:p>
          <a:p>
            <a:pPr>
              <a:buFont typeface="Wingdings" pitchFamily="2" charset="2"/>
              <a:buChar char="Ø"/>
            </a:pPr>
            <a:endParaRPr lang="en-US" dirty="0"/>
          </a:p>
        </p:txBody>
      </p:sp>
      <p:sp>
        <p:nvSpPr>
          <p:cNvPr id="4" name="Date Placeholder 3"/>
          <p:cNvSpPr>
            <a:spLocks noGrp="1"/>
          </p:cNvSpPr>
          <p:nvPr>
            <p:ph type="dt" sz="half" idx="10"/>
          </p:nvPr>
        </p:nvSpPr>
        <p:spPr/>
        <p:txBody>
          <a:bodyPr/>
          <a:lstStyle/>
          <a:p>
            <a:fld id="{EFD25FF0-DB4F-44C6-865F-8AE2911E8529}" type="datetime1">
              <a:rPr lang="en-US" smtClean="0"/>
              <a:pPr/>
              <a:t>9/17/2019</a:t>
            </a:fld>
            <a:endParaRPr lang="en-US"/>
          </a:p>
        </p:txBody>
      </p:sp>
      <p:sp>
        <p:nvSpPr>
          <p:cNvPr id="5" name="Slide Number Placeholder 4"/>
          <p:cNvSpPr>
            <a:spLocks noGrp="1"/>
          </p:cNvSpPr>
          <p:nvPr>
            <p:ph type="sldNum" sz="quarter" idx="12"/>
          </p:nvPr>
        </p:nvSpPr>
        <p:spPr/>
        <p:txBody>
          <a:bodyPr/>
          <a:lstStyle/>
          <a:p>
            <a:fld id="{FC21F401-6B2F-49A7-BC92-683218DFFBAF}" type="slidenum">
              <a:rPr lang="en-US" smtClean="0"/>
              <a:pPr/>
              <a:t>29</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90600"/>
          </a:xfrm>
        </p:spPr>
        <p:txBody>
          <a:bodyPr>
            <a:normAutofit fontScale="90000"/>
          </a:bodyPr>
          <a:lstStyle/>
          <a:p>
            <a:r>
              <a:rPr lang="en-US" dirty="0" smtClean="0"/>
              <a:t>The Code on Wages, 2019</a:t>
            </a:r>
            <a:br>
              <a:rPr lang="en-US" dirty="0" smtClean="0"/>
            </a:br>
            <a:r>
              <a:rPr lang="en-US" dirty="0" smtClean="0"/>
              <a:t>Arrangement of Clauses</a:t>
            </a:r>
            <a:endParaRPr lang="en-US" dirty="0"/>
          </a:p>
        </p:txBody>
      </p:sp>
      <p:graphicFrame>
        <p:nvGraphicFramePr>
          <p:cNvPr id="6" name="Content Placeholder 5"/>
          <p:cNvGraphicFramePr>
            <a:graphicFrameLocks noGrp="1"/>
          </p:cNvGraphicFramePr>
          <p:nvPr>
            <p:ph idx="1"/>
          </p:nvPr>
        </p:nvGraphicFramePr>
        <p:xfrm>
          <a:off x="457200" y="1219201"/>
          <a:ext cx="8229600" cy="5291385"/>
        </p:xfrm>
        <a:graphic>
          <a:graphicData uri="http://schemas.openxmlformats.org/drawingml/2006/table">
            <a:tbl>
              <a:tblPr firstRow="1" bandRow="1">
                <a:tableStyleId>{5C22544A-7EE6-4342-B048-85BDC9FD1C3A}</a:tableStyleId>
              </a:tblPr>
              <a:tblGrid>
                <a:gridCol w="1828800"/>
                <a:gridCol w="6400800"/>
              </a:tblGrid>
              <a:tr h="363810">
                <a:tc>
                  <a:txBody>
                    <a:bodyPr/>
                    <a:lstStyle/>
                    <a:p>
                      <a:pPr algn="ctr"/>
                      <a:r>
                        <a:rPr lang="en-US" b="1" dirty="0" smtClean="0"/>
                        <a:t>CHAPTER I</a:t>
                      </a:r>
                      <a:endParaRPr lang="en-US" b="1" dirty="0"/>
                    </a:p>
                  </a:txBody>
                  <a:tcPr/>
                </a:tc>
                <a:tc>
                  <a:txBody>
                    <a:bodyPr/>
                    <a:lstStyle/>
                    <a:p>
                      <a:r>
                        <a:rPr lang="en-US" dirty="0" smtClean="0"/>
                        <a:t>PRELIMINARY</a:t>
                      </a:r>
                      <a:endParaRPr lang="en-US" dirty="0"/>
                    </a:p>
                  </a:txBody>
                  <a:tcPr/>
                </a:tc>
              </a:tr>
              <a:tr h="363810">
                <a:tc>
                  <a:txBody>
                    <a:bodyPr/>
                    <a:lstStyle/>
                    <a:p>
                      <a:pPr algn="ctr"/>
                      <a:r>
                        <a:rPr lang="en-US" b="1" dirty="0" smtClean="0"/>
                        <a:t>CLAUSES 1</a:t>
                      </a:r>
                      <a:endParaRPr lang="en-US" b="1" dirty="0"/>
                    </a:p>
                  </a:txBody>
                  <a:tcPr/>
                </a:tc>
                <a:tc>
                  <a:txBody>
                    <a:bodyPr/>
                    <a:lstStyle/>
                    <a:p>
                      <a:r>
                        <a:rPr lang="en-US" b="1" dirty="0" smtClean="0"/>
                        <a:t>Short</a:t>
                      </a:r>
                      <a:r>
                        <a:rPr lang="en-US" b="1" baseline="0" dirty="0" smtClean="0"/>
                        <a:t> title, extent and commencement</a:t>
                      </a:r>
                      <a:endParaRPr lang="en-US" b="1" dirty="0"/>
                    </a:p>
                  </a:txBody>
                  <a:tcPr/>
                </a:tc>
              </a:tr>
              <a:tr h="363810">
                <a:tc>
                  <a:txBody>
                    <a:bodyPr/>
                    <a:lstStyle/>
                    <a:p>
                      <a:pPr algn="ctr"/>
                      <a:r>
                        <a:rPr lang="en-US" b="1" dirty="0" smtClean="0"/>
                        <a:t>2</a:t>
                      </a:r>
                      <a:endParaRPr lang="en-US" b="1" dirty="0"/>
                    </a:p>
                  </a:txBody>
                  <a:tcPr/>
                </a:tc>
                <a:tc>
                  <a:txBody>
                    <a:bodyPr/>
                    <a:lstStyle/>
                    <a:p>
                      <a:r>
                        <a:rPr lang="en-US" dirty="0" smtClean="0"/>
                        <a:t>Definitions</a:t>
                      </a:r>
                      <a:endParaRPr lang="en-US" dirty="0"/>
                    </a:p>
                  </a:txBody>
                  <a:tcPr/>
                </a:tc>
              </a:tr>
              <a:tr h="627945">
                <a:tc>
                  <a:txBody>
                    <a:bodyPr/>
                    <a:lstStyle/>
                    <a:p>
                      <a:pPr algn="ctr"/>
                      <a:r>
                        <a:rPr lang="en-US" b="1" dirty="0" smtClean="0"/>
                        <a:t>3</a:t>
                      </a:r>
                      <a:endParaRPr lang="en-US" b="1" dirty="0"/>
                    </a:p>
                  </a:txBody>
                  <a:tcPr/>
                </a:tc>
                <a:tc>
                  <a:txBody>
                    <a:bodyPr/>
                    <a:lstStyle/>
                    <a:p>
                      <a:r>
                        <a:rPr lang="en-US" dirty="0" smtClean="0"/>
                        <a:t>Prohibition</a:t>
                      </a:r>
                      <a:r>
                        <a:rPr lang="en-US" baseline="0" dirty="0" smtClean="0"/>
                        <a:t> of discrimination on ground of gender</a:t>
                      </a:r>
                      <a:endParaRPr lang="en-US" dirty="0"/>
                    </a:p>
                  </a:txBody>
                  <a:tcPr/>
                </a:tc>
              </a:tr>
              <a:tr h="627945">
                <a:tc>
                  <a:txBody>
                    <a:bodyPr/>
                    <a:lstStyle/>
                    <a:p>
                      <a:pPr algn="ctr"/>
                      <a:r>
                        <a:rPr lang="en-US" b="1" dirty="0" smtClean="0"/>
                        <a:t>4</a:t>
                      </a:r>
                      <a:endParaRPr lang="en-US" b="1" dirty="0"/>
                    </a:p>
                  </a:txBody>
                  <a:tcPr/>
                </a:tc>
                <a:tc>
                  <a:txBody>
                    <a:bodyPr/>
                    <a:lstStyle/>
                    <a:p>
                      <a:r>
                        <a:rPr lang="en-US" dirty="0" smtClean="0"/>
                        <a:t>Decision as to disputes with regard to same or</a:t>
                      </a:r>
                      <a:r>
                        <a:rPr lang="en-US" baseline="0" dirty="0" smtClean="0"/>
                        <a:t> similar nature of work</a:t>
                      </a:r>
                      <a:endParaRPr lang="en-US" dirty="0"/>
                    </a:p>
                  </a:txBody>
                  <a:tcPr/>
                </a:tc>
              </a:tr>
              <a:tr h="363810">
                <a:tc>
                  <a:txBody>
                    <a:bodyPr/>
                    <a:lstStyle/>
                    <a:p>
                      <a:pPr algn="ctr"/>
                      <a:endParaRPr lang="en-US" b="1" dirty="0"/>
                    </a:p>
                  </a:txBody>
                  <a:tcPr/>
                </a:tc>
                <a:tc>
                  <a:txBody>
                    <a:bodyPr/>
                    <a:lstStyle/>
                    <a:p>
                      <a:endParaRPr lang="en-US" dirty="0"/>
                    </a:p>
                  </a:txBody>
                  <a:tcPr/>
                </a:tc>
              </a:tr>
              <a:tr h="363810">
                <a:tc>
                  <a:txBody>
                    <a:bodyPr/>
                    <a:lstStyle/>
                    <a:p>
                      <a:pPr algn="ctr"/>
                      <a:r>
                        <a:rPr lang="en-US" b="1" dirty="0" smtClean="0"/>
                        <a:t>CHAPTER</a:t>
                      </a:r>
                      <a:r>
                        <a:rPr lang="en-US" b="1" baseline="0" dirty="0" smtClean="0"/>
                        <a:t> II</a:t>
                      </a:r>
                      <a:endParaRPr lang="en-US" b="1" dirty="0"/>
                    </a:p>
                  </a:txBody>
                  <a:tcPr/>
                </a:tc>
                <a:tc>
                  <a:txBody>
                    <a:bodyPr/>
                    <a:lstStyle/>
                    <a:p>
                      <a:r>
                        <a:rPr lang="en-US" b="1" dirty="0" smtClean="0"/>
                        <a:t>MINIMUM</a:t>
                      </a:r>
                      <a:r>
                        <a:rPr lang="en-US" b="1" baseline="0" dirty="0" smtClean="0"/>
                        <a:t> WAGES</a:t>
                      </a:r>
                      <a:endParaRPr lang="en-US" b="1" dirty="0"/>
                    </a:p>
                  </a:txBody>
                  <a:tcPr/>
                </a:tc>
              </a:tr>
              <a:tr h="363810">
                <a:tc>
                  <a:txBody>
                    <a:bodyPr/>
                    <a:lstStyle/>
                    <a:p>
                      <a:pPr algn="ctr"/>
                      <a:r>
                        <a:rPr lang="en-US" b="1" dirty="0" smtClean="0"/>
                        <a:t>5</a:t>
                      </a:r>
                      <a:endParaRPr lang="en-US" b="1" dirty="0"/>
                    </a:p>
                  </a:txBody>
                  <a:tcPr/>
                </a:tc>
                <a:tc>
                  <a:txBody>
                    <a:bodyPr/>
                    <a:lstStyle/>
                    <a:p>
                      <a:r>
                        <a:rPr lang="en-US" dirty="0" smtClean="0"/>
                        <a:t>Payment of minimum rate of wages</a:t>
                      </a:r>
                      <a:endParaRPr lang="en-US" dirty="0"/>
                    </a:p>
                  </a:txBody>
                  <a:tcPr/>
                </a:tc>
              </a:tr>
              <a:tr h="363810">
                <a:tc>
                  <a:txBody>
                    <a:bodyPr/>
                    <a:lstStyle/>
                    <a:p>
                      <a:pPr algn="ctr"/>
                      <a:r>
                        <a:rPr lang="en-US" b="1" dirty="0" smtClean="0"/>
                        <a:t>6</a:t>
                      </a:r>
                      <a:endParaRPr lang="en-US" b="1" dirty="0"/>
                    </a:p>
                  </a:txBody>
                  <a:tcPr/>
                </a:tc>
                <a:tc>
                  <a:txBody>
                    <a:bodyPr/>
                    <a:lstStyle/>
                    <a:p>
                      <a:r>
                        <a:rPr lang="en-US" dirty="0" smtClean="0"/>
                        <a:t>Fixation of minimum wages</a:t>
                      </a:r>
                      <a:endParaRPr lang="en-US" dirty="0"/>
                    </a:p>
                  </a:txBody>
                  <a:tcPr/>
                </a:tc>
              </a:tr>
              <a:tr h="363810">
                <a:tc>
                  <a:txBody>
                    <a:bodyPr/>
                    <a:lstStyle/>
                    <a:p>
                      <a:pPr algn="ctr"/>
                      <a:r>
                        <a:rPr lang="en-US" b="1" dirty="0" smtClean="0"/>
                        <a:t>7</a:t>
                      </a:r>
                      <a:endParaRPr lang="en-US" b="1" dirty="0"/>
                    </a:p>
                  </a:txBody>
                  <a:tcPr/>
                </a:tc>
                <a:tc>
                  <a:txBody>
                    <a:bodyPr/>
                    <a:lstStyle/>
                    <a:p>
                      <a:r>
                        <a:rPr lang="en-US" dirty="0" smtClean="0"/>
                        <a:t>Components</a:t>
                      </a:r>
                      <a:r>
                        <a:rPr lang="en-US" baseline="0" dirty="0" smtClean="0"/>
                        <a:t> of minimum wages</a:t>
                      </a:r>
                      <a:endParaRPr lang="en-US" dirty="0"/>
                    </a:p>
                  </a:txBody>
                  <a:tcPr/>
                </a:tc>
              </a:tr>
              <a:tr h="363810">
                <a:tc>
                  <a:txBody>
                    <a:bodyPr/>
                    <a:lstStyle/>
                    <a:p>
                      <a:pPr algn="ctr"/>
                      <a:r>
                        <a:rPr lang="en-US" b="1" dirty="0" smtClean="0"/>
                        <a:t>8</a:t>
                      </a:r>
                      <a:endParaRPr lang="en-US" b="1" dirty="0"/>
                    </a:p>
                  </a:txBody>
                  <a:tcPr/>
                </a:tc>
                <a:tc>
                  <a:txBody>
                    <a:bodyPr/>
                    <a:lstStyle/>
                    <a:p>
                      <a:r>
                        <a:rPr lang="en-US" dirty="0" smtClean="0"/>
                        <a:t>Procedure for fixing</a:t>
                      </a:r>
                      <a:r>
                        <a:rPr lang="en-US" baseline="0" dirty="0" smtClean="0"/>
                        <a:t> and revising minimum wages</a:t>
                      </a:r>
                      <a:endParaRPr lang="en-US" dirty="0"/>
                    </a:p>
                  </a:txBody>
                  <a:tcPr/>
                </a:tc>
              </a:tr>
              <a:tr h="363810">
                <a:tc>
                  <a:txBody>
                    <a:bodyPr/>
                    <a:lstStyle/>
                    <a:p>
                      <a:pPr algn="ctr"/>
                      <a:r>
                        <a:rPr lang="en-US" b="1" dirty="0" smtClean="0"/>
                        <a:t>9</a:t>
                      </a:r>
                      <a:endParaRPr lang="en-US" b="1" dirty="0"/>
                    </a:p>
                  </a:txBody>
                  <a:tcPr/>
                </a:tc>
                <a:tc>
                  <a:txBody>
                    <a:bodyPr/>
                    <a:lstStyle/>
                    <a:p>
                      <a:r>
                        <a:rPr lang="en-US" dirty="0" smtClean="0"/>
                        <a:t>Power of Central</a:t>
                      </a:r>
                      <a:r>
                        <a:rPr lang="en-US" baseline="0" dirty="0" smtClean="0"/>
                        <a:t> Government to fix floor wage</a:t>
                      </a:r>
                      <a:endParaRPr lang="en-US" dirty="0"/>
                    </a:p>
                  </a:txBody>
                  <a:tcPr/>
                </a:tc>
              </a:tr>
              <a:tr h="363810">
                <a:tc>
                  <a:txBody>
                    <a:bodyPr/>
                    <a:lstStyle/>
                    <a:p>
                      <a:pPr algn="ctr"/>
                      <a:endParaRPr lang="en-US" b="1" dirty="0"/>
                    </a:p>
                  </a:txBody>
                  <a:tcPr/>
                </a:tc>
                <a:tc>
                  <a:txBody>
                    <a:bodyPr/>
                    <a:lstStyle/>
                    <a:p>
                      <a:endParaRPr lang="en-US" dirty="0"/>
                    </a:p>
                  </a:txBody>
                  <a:tcPr/>
                </a:tc>
              </a:tr>
            </a:tbl>
          </a:graphicData>
        </a:graphic>
      </p:graphicFrame>
      <p:sp>
        <p:nvSpPr>
          <p:cNvPr id="4" name="Date Placeholder 3"/>
          <p:cNvSpPr>
            <a:spLocks noGrp="1"/>
          </p:cNvSpPr>
          <p:nvPr>
            <p:ph type="dt" sz="half" idx="10"/>
          </p:nvPr>
        </p:nvSpPr>
        <p:spPr/>
        <p:txBody>
          <a:bodyPr/>
          <a:lstStyle/>
          <a:p>
            <a:fld id="{310A9B0C-C2BA-4CB6-88EF-4E56BB8DEB06}" type="datetime1">
              <a:rPr lang="en-US" smtClean="0"/>
              <a:pPr/>
              <a:t>9/17/2019</a:t>
            </a:fld>
            <a:endParaRPr lang="en-US" dirty="0"/>
          </a:p>
        </p:txBody>
      </p:sp>
      <p:sp>
        <p:nvSpPr>
          <p:cNvPr id="5" name="Slide Number Placeholder 4"/>
          <p:cNvSpPr>
            <a:spLocks noGrp="1"/>
          </p:cNvSpPr>
          <p:nvPr>
            <p:ph type="sldNum" sz="quarter" idx="12"/>
          </p:nvPr>
        </p:nvSpPr>
        <p:spPr/>
        <p:txBody>
          <a:bodyPr/>
          <a:lstStyle/>
          <a:p>
            <a:fld id="{FC21F401-6B2F-49A7-BC92-683218DFFBAF}" type="slidenum">
              <a:rPr lang="en-US" smtClean="0"/>
              <a:pPr/>
              <a:t>3</a:t>
            </a:fld>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838200"/>
          </a:xfrm>
        </p:spPr>
        <p:txBody>
          <a:bodyPr>
            <a:normAutofit/>
          </a:bodyPr>
          <a:lstStyle/>
          <a:p>
            <a:r>
              <a:rPr lang="en-US" dirty="0" smtClean="0"/>
              <a:t>Exemption of employer from liability </a:t>
            </a:r>
            <a:endParaRPr lang="en-US" dirty="0"/>
          </a:p>
        </p:txBody>
      </p:sp>
      <p:sp>
        <p:nvSpPr>
          <p:cNvPr id="3" name="Content Placeholder 2"/>
          <p:cNvSpPr>
            <a:spLocks noGrp="1"/>
          </p:cNvSpPr>
          <p:nvPr>
            <p:ph idx="1"/>
          </p:nvPr>
        </p:nvSpPr>
        <p:spPr>
          <a:xfrm>
            <a:off x="152400" y="990600"/>
            <a:ext cx="8763000" cy="5638800"/>
          </a:xfrm>
        </p:spPr>
        <p:txBody>
          <a:bodyPr>
            <a:normAutofit fontScale="85000" lnSpcReduction="20000"/>
          </a:bodyPr>
          <a:lstStyle/>
          <a:p>
            <a:pPr algn="just"/>
            <a:r>
              <a:rPr lang="en-US" dirty="0" smtClean="0"/>
              <a:t>When an employer is charged with an offence under this Code:</a:t>
            </a:r>
          </a:p>
          <a:p>
            <a:pPr algn="just"/>
            <a:r>
              <a:rPr lang="en-US" dirty="0" smtClean="0"/>
              <a:t>He is entitled under this code to make a complaint before the court against any other person whom he charges to be the actual offender.</a:t>
            </a:r>
          </a:p>
          <a:p>
            <a:pPr algn="just"/>
            <a:r>
              <a:rPr lang="en-US" dirty="0" smtClean="0"/>
              <a:t>Employer then has to prove to the satisfaction of the court that-</a:t>
            </a:r>
          </a:p>
          <a:p>
            <a:pPr algn="just">
              <a:buFont typeface="Wingdings" pitchFamily="2" charset="2"/>
              <a:buChar char="Ø"/>
            </a:pPr>
            <a:r>
              <a:rPr lang="en-US" dirty="0" smtClean="0"/>
              <a:t>Due diligence was used by him to execute the code</a:t>
            </a:r>
          </a:p>
          <a:p>
            <a:pPr algn="just">
              <a:buFont typeface="Wingdings" pitchFamily="2" charset="2"/>
              <a:buChar char="Ø"/>
            </a:pPr>
            <a:r>
              <a:rPr lang="en-US" dirty="0" smtClean="0"/>
              <a:t>The other person committed the offence without his knowledge, consent or connivance</a:t>
            </a:r>
          </a:p>
          <a:p>
            <a:pPr algn="just">
              <a:buFont typeface="Wingdings" pitchFamily="2" charset="2"/>
              <a:buChar char="Ø"/>
            </a:pPr>
            <a:r>
              <a:rPr lang="en-US" dirty="0" smtClean="0"/>
              <a:t>However, employer will be examined on oath, examination of evidence and witnesses and cross-examination procedures shall be followed</a:t>
            </a:r>
          </a:p>
          <a:p>
            <a:pPr algn="just">
              <a:buFont typeface="Wingdings" pitchFamily="2" charset="2"/>
              <a:buChar char="Ø"/>
            </a:pPr>
            <a:r>
              <a:rPr lang="en-US" dirty="0" smtClean="0"/>
              <a:t>Thereafter, the employer shall be </a:t>
            </a:r>
            <a:r>
              <a:rPr lang="en-US" dirty="0" smtClean="0">
                <a:solidFill>
                  <a:srgbClr val="FF0000"/>
                </a:solidFill>
              </a:rPr>
              <a:t>discharged</a:t>
            </a:r>
            <a:r>
              <a:rPr lang="en-US" dirty="0" smtClean="0"/>
              <a:t> from any liability under this code.</a:t>
            </a:r>
            <a:endParaRPr lang="en-US" dirty="0"/>
          </a:p>
        </p:txBody>
      </p:sp>
      <p:sp>
        <p:nvSpPr>
          <p:cNvPr id="4" name="Date Placeholder 3"/>
          <p:cNvSpPr>
            <a:spLocks noGrp="1"/>
          </p:cNvSpPr>
          <p:nvPr>
            <p:ph type="dt" sz="half" idx="10"/>
          </p:nvPr>
        </p:nvSpPr>
        <p:spPr/>
        <p:txBody>
          <a:bodyPr/>
          <a:lstStyle/>
          <a:p>
            <a:fld id="{ED12ADD6-C706-4355-86EC-364E7DC591AD}" type="datetime1">
              <a:rPr lang="en-US" smtClean="0"/>
              <a:pPr/>
              <a:t>9/17/2019</a:t>
            </a:fld>
            <a:endParaRPr lang="en-US"/>
          </a:p>
        </p:txBody>
      </p:sp>
      <p:sp>
        <p:nvSpPr>
          <p:cNvPr id="5" name="Slide Number Placeholder 4"/>
          <p:cNvSpPr>
            <a:spLocks noGrp="1"/>
          </p:cNvSpPr>
          <p:nvPr>
            <p:ph type="sldNum" sz="quarter" idx="12"/>
          </p:nvPr>
        </p:nvSpPr>
        <p:spPr/>
        <p:txBody>
          <a:bodyPr/>
          <a:lstStyle/>
          <a:p>
            <a:fld id="{FC21F401-6B2F-49A7-BC92-683218DFFBAF}" type="slidenum">
              <a:rPr lang="en-US" smtClean="0"/>
              <a:pPr/>
              <a:t>30</a:t>
            </a:fld>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33400"/>
          </a:xfrm>
        </p:spPr>
        <p:txBody>
          <a:bodyPr>
            <a:normAutofit fontScale="90000"/>
          </a:bodyPr>
          <a:lstStyle/>
          <a:p>
            <a:r>
              <a:rPr lang="en-US" dirty="0" smtClean="0"/>
              <a:t>Miscellaneous</a:t>
            </a:r>
            <a:endParaRPr lang="en-US" dirty="0"/>
          </a:p>
        </p:txBody>
      </p:sp>
      <p:sp>
        <p:nvSpPr>
          <p:cNvPr id="3" name="Content Placeholder 2"/>
          <p:cNvSpPr>
            <a:spLocks noGrp="1"/>
          </p:cNvSpPr>
          <p:nvPr>
            <p:ph idx="1"/>
          </p:nvPr>
        </p:nvSpPr>
        <p:spPr>
          <a:xfrm>
            <a:off x="152400" y="838200"/>
            <a:ext cx="8839200" cy="5791200"/>
          </a:xfrm>
        </p:spPr>
        <p:txBody>
          <a:bodyPr>
            <a:normAutofit fontScale="77500" lnSpcReduction="20000"/>
          </a:bodyPr>
          <a:lstStyle/>
          <a:p>
            <a:pPr algn="just"/>
            <a:r>
              <a:rPr lang="en-US" dirty="0" smtClean="0"/>
              <a:t>Fixation of MW to be kept </a:t>
            </a:r>
            <a:r>
              <a:rPr lang="en-US" dirty="0" smtClean="0">
                <a:solidFill>
                  <a:srgbClr val="FF0000"/>
                </a:solidFill>
              </a:rPr>
              <a:t>at the minimum </a:t>
            </a:r>
            <a:r>
              <a:rPr lang="en-US" dirty="0" smtClean="0"/>
              <a:t>by appropriate Government</a:t>
            </a:r>
          </a:p>
          <a:p>
            <a:pPr algn="just"/>
            <a:r>
              <a:rPr lang="en-US" dirty="0" smtClean="0"/>
              <a:t>Disqualification for Bonus- Conviction for </a:t>
            </a:r>
            <a:r>
              <a:rPr lang="en-US" dirty="0" smtClean="0">
                <a:solidFill>
                  <a:srgbClr val="FF0000"/>
                </a:solidFill>
              </a:rPr>
              <a:t>Sexual Harassment</a:t>
            </a:r>
          </a:p>
          <a:p>
            <a:pPr algn="just"/>
            <a:r>
              <a:rPr lang="en-US" dirty="0" smtClean="0"/>
              <a:t>Chapter on Bonus applicable to establishments employing </a:t>
            </a:r>
            <a:r>
              <a:rPr lang="en-US" dirty="0" smtClean="0">
                <a:solidFill>
                  <a:srgbClr val="FF0000"/>
                </a:solidFill>
              </a:rPr>
              <a:t>20 </a:t>
            </a:r>
            <a:r>
              <a:rPr lang="en-US" dirty="0" smtClean="0"/>
              <a:t>or more persons</a:t>
            </a:r>
          </a:p>
          <a:p>
            <a:pPr algn="just"/>
            <a:r>
              <a:rPr lang="en-US" dirty="0" smtClean="0"/>
              <a:t>CAB/SAB to advise on providing increasing employment opportunities for women</a:t>
            </a:r>
          </a:p>
          <a:p>
            <a:pPr algn="just"/>
            <a:r>
              <a:rPr lang="en-US" dirty="0" smtClean="0"/>
              <a:t>Discretionary powers of the authorities is maintained to levy compensation up to</a:t>
            </a:r>
            <a:r>
              <a:rPr lang="en-US" dirty="0" smtClean="0">
                <a:solidFill>
                  <a:srgbClr val="FF0000"/>
                </a:solidFill>
              </a:rPr>
              <a:t>10</a:t>
            </a:r>
            <a:r>
              <a:rPr lang="en-US" dirty="0" smtClean="0"/>
              <a:t> times  in addition to the claims determined.</a:t>
            </a:r>
          </a:p>
          <a:p>
            <a:pPr algn="just"/>
            <a:r>
              <a:rPr lang="en-US" dirty="0" smtClean="0"/>
              <a:t>Claims can be filed by the concerned employee ;TU; ICF within three years time period.</a:t>
            </a:r>
          </a:p>
          <a:p>
            <a:pPr algn="just"/>
            <a:r>
              <a:rPr lang="en-US" dirty="0" smtClean="0"/>
              <a:t>Disputes pertaining Bonus is considered an ID</a:t>
            </a:r>
          </a:p>
          <a:p>
            <a:pPr algn="just"/>
            <a:r>
              <a:rPr lang="en-US" dirty="0" smtClean="0">
                <a:solidFill>
                  <a:srgbClr val="FF0000"/>
                </a:solidFill>
              </a:rPr>
              <a:t>S.51(5) ICF to advice employers and workers relating to compliance with the provisions of this Act</a:t>
            </a:r>
          </a:p>
          <a:p>
            <a:pPr algn="just"/>
            <a:r>
              <a:rPr lang="en-US" dirty="0" smtClean="0">
                <a:solidFill>
                  <a:srgbClr val="FF0000"/>
                </a:solidFill>
              </a:rPr>
              <a:t>Inspections and regulatory powers is regulated under the code.</a:t>
            </a:r>
            <a:endParaRPr lang="en-US" dirty="0">
              <a:solidFill>
                <a:srgbClr val="FF0000"/>
              </a:solidFill>
            </a:endParaRPr>
          </a:p>
        </p:txBody>
      </p:sp>
      <p:sp>
        <p:nvSpPr>
          <p:cNvPr id="4" name="Date Placeholder 3"/>
          <p:cNvSpPr>
            <a:spLocks noGrp="1"/>
          </p:cNvSpPr>
          <p:nvPr>
            <p:ph type="dt" sz="half" idx="10"/>
          </p:nvPr>
        </p:nvSpPr>
        <p:spPr/>
        <p:txBody>
          <a:bodyPr/>
          <a:lstStyle/>
          <a:p>
            <a:fld id="{310A9B0C-C2BA-4CB6-88EF-4E56BB8DEB06}" type="datetime1">
              <a:rPr lang="en-US" smtClean="0"/>
              <a:pPr/>
              <a:t>9/17/2019</a:t>
            </a:fld>
            <a:endParaRPr lang="en-US"/>
          </a:p>
        </p:txBody>
      </p:sp>
      <p:sp>
        <p:nvSpPr>
          <p:cNvPr id="5" name="Slide Number Placeholder 4"/>
          <p:cNvSpPr>
            <a:spLocks noGrp="1"/>
          </p:cNvSpPr>
          <p:nvPr>
            <p:ph type="sldNum" sz="quarter" idx="12"/>
          </p:nvPr>
        </p:nvSpPr>
        <p:spPr/>
        <p:txBody>
          <a:bodyPr/>
          <a:lstStyle/>
          <a:p>
            <a:fld id="{FC21F401-6B2F-49A7-BC92-683218DFFBAF}" type="slidenum">
              <a:rPr lang="en-US" smtClean="0"/>
              <a:pPr/>
              <a:t>31</a:t>
            </a:fld>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44762"/>
          </a:xfrm>
        </p:spPr>
        <p:txBody>
          <a:bodyPr>
            <a:normAutofit fontScale="90000"/>
          </a:bodyPr>
          <a:lstStyle/>
          <a:p>
            <a:r>
              <a:rPr lang="en-US" dirty="0" smtClean="0"/>
              <a:t>THANKS</a:t>
            </a:r>
            <a:br>
              <a:rPr lang="en-US" dirty="0" smtClean="0"/>
            </a:br>
            <a:r>
              <a:rPr lang="en-US" dirty="0" smtClean="0"/>
              <a:t>Q&amp;A </a:t>
            </a:r>
            <a:br>
              <a:rPr lang="en-US" dirty="0" smtClean="0"/>
            </a:br>
            <a:r>
              <a:rPr lang="en-US" dirty="0" smtClean="0"/>
              <a:t/>
            </a:r>
            <a:br>
              <a:rPr lang="en-US" dirty="0" smtClean="0"/>
            </a:br>
            <a:endParaRPr lang="en-US" dirty="0"/>
          </a:p>
        </p:txBody>
      </p:sp>
      <p:sp>
        <p:nvSpPr>
          <p:cNvPr id="3" name="Content Placeholder 2"/>
          <p:cNvSpPr>
            <a:spLocks noGrp="1"/>
          </p:cNvSpPr>
          <p:nvPr>
            <p:ph idx="1"/>
          </p:nvPr>
        </p:nvSpPr>
        <p:spPr>
          <a:xfrm>
            <a:off x="457200" y="3276600"/>
            <a:ext cx="8229600" cy="2849563"/>
          </a:xfrm>
        </p:spPr>
        <p:txBody>
          <a:bodyPr>
            <a:normAutofit/>
          </a:bodyPr>
          <a:lstStyle/>
          <a:p>
            <a:pPr algn="ctr"/>
            <a:r>
              <a:rPr lang="en-US" sz="2000" dirty="0" smtClean="0"/>
              <a:t>Dr. G. MANJUNATH, KLS, </a:t>
            </a:r>
            <a:r>
              <a:rPr lang="en-US" sz="2000" dirty="0" err="1" smtClean="0"/>
              <a:t>Phd</a:t>
            </a:r>
            <a:endParaRPr lang="en-US" sz="2000" dirty="0" smtClean="0"/>
          </a:p>
          <a:p>
            <a:pPr algn="ctr"/>
            <a:r>
              <a:rPr lang="en-US" sz="2000" dirty="0" smtClean="0"/>
              <a:t>Welfare commissioner</a:t>
            </a:r>
          </a:p>
          <a:p>
            <a:pPr algn="ctr"/>
            <a:r>
              <a:rPr lang="en-US" sz="2000" dirty="0" smtClean="0"/>
              <a:t>Government of Karnataka</a:t>
            </a:r>
          </a:p>
          <a:p>
            <a:pPr algn="ctr"/>
            <a:r>
              <a:rPr lang="en-US" sz="2000" dirty="0" smtClean="0"/>
              <a:t>Email: </a:t>
            </a:r>
            <a:r>
              <a:rPr lang="en-US" sz="2000" dirty="0" smtClean="0">
                <a:hlinkClick r:id="rId2"/>
              </a:rPr>
              <a:t>manju_alc@yahoo.co.in</a:t>
            </a:r>
            <a:endParaRPr lang="en-US" sz="2000" dirty="0" smtClean="0"/>
          </a:p>
          <a:p>
            <a:pPr algn="ctr"/>
            <a:r>
              <a:rPr lang="en-US" sz="2000" dirty="0" smtClean="0"/>
              <a:t>Cell: 9341735662</a:t>
            </a:r>
            <a:endParaRPr lang="en-US" sz="2000" dirty="0"/>
          </a:p>
        </p:txBody>
      </p:sp>
      <p:sp>
        <p:nvSpPr>
          <p:cNvPr id="4" name="Date Placeholder 3"/>
          <p:cNvSpPr>
            <a:spLocks noGrp="1"/>
          </p:cNvSpPr>
          <p:nvPr>
            <p:ph type="dt" sz="half" idx="10"/>
          </p:nvPr>
        </p:nvSpPr>
        <p:spPr/>
        <p:txBody>
          <a:bodyPr/>
          <a:lstStyle/>
          <a:p>
            <a:fld id="{310A9B0C-C2BA-4CB6-88EF-4E56BB8DEB06}" type="datetime1">
              <a:rPr lang="en-US" smtClean="0"/>
              <a:pPr/>
              <a:t>9/17/2019</a:t>
            </a:fld>
            <a:endParaRPr lang="en-US"/>
          </a:p>
        </p:txBody>
      </p:sp>
      <p:sp>
        <p:nvSpPr>
          <p:cNvPr id="5" name="Slide Number Placeholder 4"/>
          <p:cNvSpPr>
            <a:spLocks noGrp="1"/>
          </p:cNvSpPr>
          <p:nvPr>
            <p:ph type="sldNum" sz="quarter" idx="12"/>
          </p:nvPr>
        </p:nvSpPr>
        <p:spPr/>
        <p:txBody>
          <a:bodyPr/>
          <a:lstStyle/>
          <a:p>
            <a:fld id="{FC21F401-6B2F-49A7-BC92-683218DFFBAF}" type="slidenum">
              <a:rPr lang="en-US" smtClean="0"/>
              <a:pPr/>
              <a:t>32</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normAutofit fontScale="90000"/>
          </a:bodyPr>
          <a:lstStyle/>
          <a:p>
            <a:r>
              <a:rPr lang="en-US" dirty="0" smtClean="0"/>
              <a:t>Arrangement of Clauses</a:t>
            </a:r>
            <a:endParaRPr lang="en-US" dirty="0"/>
          </a:p>
        </p:txBody>
      </p:sp>
      <p:graphicFrame>
        <p:nvGraphicFramePr>
          <p:cNvPr id="7" name="Content Placeholder 6"/>
          <p:cNvGraphicFramePr>
            <a:graphicFrameLocks noGrp="1"/>
          </p:cNvGraphicFramePr>
          <p:nvPr>
            <p:ph idx="1"/>
          </p:nvPr>
        </p:nvGraphicFramePr>
        <p:xfrm>
          <a:off x="457200" y="838200"/>
          <a:ext cx="8229600" cy="5191760"/>
        </p:xfrm>
        <a:graphic>
          <a:graphicData uri="http://schemas.openxmlformats.org/drawingml/2006/table">
            <a:tbl>
              <a:tblPr firstRow="1" bandRow="1">
                <a:tableStyleId>{5C22544A-7EE6-4342-B048-85BDC9FD1C3A}</a:tableStyleId>
              </a:tblPr>
              <a:tblGrid>
                <a:gridCol w="1905000"/>
                <a:gridCol w="6324600"/>
              </a:tblGrid>
              <a:tr h="370840">
                <a:tc>
                  <a:txBody>
                    <a:bodyPr/>
                    <a:lstStyle/>
                    <a:p>
                      <a:pPr algn="ctr"/>
                      <a:r>
                        <a:rPr lang="en-US" b="1" dirty="0" smtClean="0"/>
                        <a:t>10</a:t>
                      </a:r>
                      <a:endParaRPr lang="en-US" b="1" dirty="0"/>
                    </a:p>
                  </a:txBody>
                  <a:tcPr/>
                </a:tc>
                <a:tc>
                  <a:txBody>
                    <a:bodyPr/>
                    <a:lstStyle/>
                    <a:p>
                      <a:r>
                        <a:rPr lang="en-US" dirty="0" smtClean="0"/>
                        <a:t>Wages</a:t>
                      </a:r>
                      <a:r>
                        <a:rPr lang="en-US" baseline="0" dirty="0" smtClean="0"/>
                        <a:t> of employee who works for less than normal working day</a:t>
                      </a:r>
                      <a:endParaRPr lang="en-US" dirty="0"/>
                    </a:p>
                  </a:txBody>
                  <a:tcPr/>
                </a:tc>
              </a:tr>
              <a:tr h="370840">
                <a:tc>
                  <a:txBody>
                    <a:bodyPr/>
                    <a:lstStyle/>
                    <a:p>
                      <a:pPr algn="ctr"/>
                      <a:r>
                        <a:rPr lang="en-US" b="1" dirty="0" smtClean="0"/>
                        <a:t>11</a:t>
                      </a:r>
                      <a:endParaRPr lang="en-US" b="1" dirty="0"/>
                    </a:p>
                  </a:txBody>
                  <a:tcPr/>
                </a:tc>
                <a:tc>
                  <a:txBody>
                    <a:bodyPr/>
                    <a:lstStyle/>
                    <a:p>
                      <a:r>
                        <a:rPr lang="en-US" dirty="0" smtClean="0"/>
                        <a:t>Wages for two or more classes</a:t>
                      </a:r>
                      <a:r>
                        <a:rPr lang="en-US" baseline="0" dirty="0" smtClean="0"/>
                        <a:t> of work</a:t>
                      </a:r>
                      <a:endParaRPr lang="en-US" dirty="0"/>
                    </a:p>
                  </a:txBody>
                  <a:tcPr/>
                </a:tc>
              </a:tr>
              <a:tr h="370840">
                <a:tc>
                  <a:txBody>
                    <a:bodyPr/>
                    <a:lstStyle/>
                    <a:p>
                      <a:pPr algn="ctr"/>
                      <a:r>
                        <a:rPr lang="en-US" b="1" dirty="0" smtClean="0"/>
                        <a:t>12</a:t>
                      </a:r>
                      <a:endParaRPr lang="en-US" b="1" dirty="0"/>
                    </a:p>
                  </a:txBody>
                  <a:tcPr/>
                </a:tc>
                <a:tc>
                  <a:txBody>
                    <a:bodyPr/>
                    <a:lstStyle/>
                    <a:p>
                      <a:r>
                        <a:rPr lang="en-US" dirty="0" smtClean="0"/>
                        <a:t>Minimum time rate wages for piece work</a:t>
                      </a:r>
                      <a:endParaRPr lang="en-US" dirty="0"/>
                    </a:p>
                  </a:txBody>
                  <a:tcPr/>
                </a:tc>
              </a:tr>
              <a:tr h="370840">
                <a:tc>
                  <a:txBody>
                    <a:bodyPr/>
                    <a:lstStyle/>
                    <a:p>
                      <a:pPr algn="ctr"/>
                      <a:r>
                        <a:rPr lang="en-US" b="1" dirty="0" smtClean="0"/>
                        <a:t>13</a:t>
                      </a:r>
                      <a:endParaRPr lang="en-US" b="1" dirty="0"/>
                    </a:p>
                  </a:txBody>
                  <a:tcPr/>
                </a:tc>
                <a:tc>
                  <a:txBody>
                    <a:bodyPr/>
                    <a:lstStyle/>
                    <a:p>
                      <a:r>
                        <a:rPr lang="en-US" dirty="0" smtClean="0"/>
                        <a:t>Fixing hours of work for normal working day</a:t>
                      </a:r>
                      <a:endParaRPr lang="en-US" dirty="0"/>
                    </a:p>
                  </a:txBody>
                  <a:tcPr/>
                </a:tc>
              </a:tr>
              <a:tr h="370840">
                <a:tc>
                  <a:txBody>
                    <a:bodyPr/>
                    <a:lstStyle/>
                    <a:p>
                      <a:pPr algn="ctr"/>
                      <a:r>
                        <a:rPr lang="en-US" b="1" dirty="0" smtClean="0"/>
                        <a:t>14</a:t>
                      </a:r>
                      <a:endParaRPr lang="en-US" b="1" dirty="0"/>
                    </a:p>
                  </a:txBody>
                  <a:tcPr/>
                </a:tc>
                <a:tc>
                  <a:txBody>
                    <a:bodyPr/>
                    <a:lstStyle/>
                    <a:p>
                      <a:r>
                        <a:rPr lang="en-US" dirty="0" smtClean="0"/>
                        <a:t>Wages</a:t>
                      </a:r>
                      <a:r>
                        <a:rPr lang="en-US" baseline="0" dirty="0" smtClean="0"/>
                        <a:t> for overtime work</a:t>
                      </a:r>
                      <a:endParaRPr lang="en-US" dirty="0"/>
                    </a:p>
                  </a:txBody>
                  <a:tcPr/>
                </a:tc>
              </a:tr>
              <a:tr h="370840">
                <a:tc>
                  <a:txBody>
                    <a:bodyPr/>
                    <a:lstStyle/>
                    <a:p>
                      <a:pPr algn="ctr"/>
                      <a:endParaRPr lang="en-US" b="1" dirty="0"/>
                    </a:p>
                  </a:txBody>
                  <a:tcPr/>
                </a:tc>
                <a:tc>
                  <a:txBody>
                    <a:bodyPr/>
                    <a:lstStyle/>
                    <a:p>
                      <a:endParaRPr lang="en-US" dirty="0"/>
                    </a:p>
                  </a:txBody>
                  <a:tcPr/>
                </a:tc>
              </a:tr>
              <a:tr h="370840">
                <a:tc>
                  <a:txBody>
                    <a:bodyPr/>
                    <a:lstStyle/>
                    <a:p>
                      <a:pPr algn="ctr"/>
                      <a:r>
                        <a:rPr lang="en-US" b="1" dirty="0" smtClean="0"/>
                        <a:t>CHAPTER</a:t>
                      </a:r>
                      <a:r>
                        <a:rPr lang="en-US" b="1" baseline="0" dirty="0" smtClean="0"/>
                        <a:t> III</a:t>
                      </a:r>
                      <a:endParaRPr lang="en-US" b="1" dirty="0"/>
                    </a:p>
                  </a:txBody>
                  <a:tcPr/>
                </a:tc>
                <a:tc>
                  <a:txBody>
                    <a:bodyPr/>
                    <a:lstStyle/>
                    <a:p>
                      <a:r>
                        <a:rPr lang="en-US" b="1" dirty="0" smtClean="0"/>
                        <a:t>PAYMENT OF WAGES</a:t>
                      </a:r>
                      <a:endParaRPr lang="en-US" b="1" dirty="0"/>
                    </a:p>
                  </a:txBody>
                  <a:tcPr/>
                </a:tc>
              </a:tr>
              <a:tr h="370840">
                <a:tc>
                  <a:txBody>
                    <a:bodyPr/>
                    <a:lstStyle/>
                    <a:p>
                      <a:pPr algn="ctr"/>
                      <a:r>
                        <a:rPr lang="en-US" b="1" dirty="0" smtClean="0"/>
                        <a:t>15</a:t>
                      </a:r>
                      <a:endParaRPr lang="en-US" b="1" dirty="0"/>
                    </a:p>
                  </a:txBody>
                  <a:tcPr/>
                </a:tc>
                <a:tc>
                  <a:txBody>
                    <a:bodyPr/>
                    <a:lstStyle/>
                    <a:p>
                      <a:r>
                        <a:rPr lang="en-US" dirty="0" smtClean="0"/>
                        <a:t>Mode of payment of Wages</a:t>
                      </a:r>
                    </a:p>
                  </a:txBody>
                  <a:tcPr/>
                </a:tc>
              </a:tr>
              <a:tr h="370840">
                <a:tc>
                  <a:txBody>
                    <a:bodyPr/>
                    <a:lstStyle/>
                    <a:p>
                      <a:pPr algn="ctr"/>
                      <a:r>
                        <a:rPr lang="en-US" b="1" dirty="0" smtClean="0"/>
                        <a:t>16</a:t>
                      </a:r>
                      <a:endParaRPr lang="en-US" b="1" dirty="0"/>
                    </a:p>
                  </a:txBody>
                  <a:tcPr/>
                </a:tc>
                <a:tc>
                  <a:txBody>
                    <a:bodyPr/>
                    <a:lstStyle/>
                    <a:p>
                      <a:r>
                        <a:rPr lang="en-US" dirty="0" smtClean="0"/>
                        <a:t>Fixation of wage period</a:t>
                      </a:r>
                    </a:p>
                  </a:txBody>
                  <a:tcPr/>
                </a:tc>
              </a:tr>
              <a:tr h="370840">
                <a:tc>
                  <a:txBody>
                    <a:bodyPr/>
                    <a:lstStyle/>
                    <a:p>
                      <a:pPr algn="ctr"/>
                      <a:r>
                        <a:rPr lang="en-US" b="1" dirty="0" smtClean="0"/>
                        <a:t>17</a:t>
                      </a:r>
                      <a:endParaRPr lang="en-US" b="1" dirty="0"/>
                    </a:p>
                  </a:txBody>
                  <a:tcPr/>
                </a:tc>
                <a:tc>
                  <a:txBody>
                    <a:bodyPr/>
                    <a:lstStyle/>
                    <a:p>
                      <a:r>
                        <a:rPr lang="en-US" dirty="0" smtClean="0"/>
                        <a:t>Time limit for payment of wages</a:t>
                      </a:r>
                    </a:p>
                  </a:txBody>
                  <a:tcPr/>
                </a:tc>
              </a:tr>
              <a:tr h="370840">
                <a:tc>
                  <a:txBody>
                    <a:bodyPr/>
                    <a:lstStyle/>
                    <a:p>
                      <a:pPr algn="ctr"/>
                      <a:r>
                        <a:rPr lang="en-US" b="1" dirty="0" smtClean="0"/>
                        <a:t>18</a:t>
                      </a:r>
                      <a:endParaRPr lang="en-US" b="1" dirty="0"/>
                    </a:p>
                  </a:txBody>
                  <a:tcPr/>
                </a:tc>
                <a:tc>
                  <a:txBody>
                    <a:bodyPr/>
                    <a:lstStyle/>
                    <a:p>
                      <a:r>
                        <a:rPr lang="en-US" dirty="0" smtClean="0"/>
                        <a:t>Deductions which may be made</a:t>
                      </a:r>
                      <a:r>
                        <a:rPr lang="en-US" baseline="0" dirty="0" smtClean="0"/>
                        <a:t> from wages</a:t>
                      </a:r>
                      <a:endParaRPr lang="en-US" dirty="0" smtClean="0"/>
                    </a:p>
                  </a:txBody>
                  <a:tcPr/>
                </a:tc>
              </a:tr>
              <a:tr h="370840">
                <a:tc>
                  <a:txBody>
                    <a:bodyPr/>
                    <a:lstStyle/>
                    <a:p>
                      <a:pPr algn="ctr"/>
                      <a:r>
                        <a:rPr lang="en-US" b="1" dirty="0" smtClean="0"/>
                        <a:t>19</a:t>
                      </a:r>
                      <a:endParaRPr lang="en-US" b="1" dirty="0"/>
                    </a:p>
                  </a:txBody>
                  <a:tcPr/>
                </a:tc>
                <a:tc>
                  <a:txBody>
                    <a:bodyPr/>
                    <a:lstStyle/>
                    <a:p>
                      <a:r>
                        <a:rPr lang="en-US" dirty="0" smtClean="0"/>
                        <a:t>Fines</a:t>
                      </a:r>
                    </a:p>
                  </a:txBody>
                  <a:tcPr/>
                </a:tc>
              </a:tr>
              <a:tr h="370840">
                <a:tc>
                  <a:txBody>
                    <a:bodyPr/>
                    <a:lstStyle/>
                    <a:p>
                      <a:pPr algn="ctr"/>
                      <a:r>
                        <a:rPr lang="en-US" b="1" dirty="0" smtClean="0"/>
                        <a:t>20</a:t>
                      </a:r>
                      <a:endParaRPr lang="en-US" b="1" dirty="0"/>
                    </a:p>
                  </a:txBody>
                  <a:tcPr/>
                </a:tc>
                <a:tc>
                  <a:txBody>
                    <a:bodyPr/>
                    <a:lstStyle/>
                    <a:p>
                      <a:r>
                        <a:rPr lang="en-US" dirty="0" smtClean="0"/>
                        <a:t>Deductions for</a:t>
                      </a:r>
                      <a:r>
                        <a:rPr lang="en-US" baseline="0" dirty="0" smtClean="0"/>
                        <a:t> absence from duty</a:t>
                      </a:r>
                      <a:endParaRPr lang="en-US" dirty="0" smtClean="0"/>
                    </a:p>
                  </a:txBody>
                  <a:tcPr/>
                </a:tc>
              </a:tr>
              <a:tr h="370840">
                <a:tc>
                  <a:txBody>
                    <a:bodyPr/>
                    <a:lstStyle/>
                    <a:p>
                      <a:pPr algn="ctr"/>
                      <a:r>
                        <a:rPr lang="en-US" b="1" dirty="0" smtClean="0"/>
                        <a:t>21</a:t>
                      </a:r>
                      <a:endParaRPr lang="en-US" b="1" dirty="0"/>
                    </a:p>
                  </a:txBody>
                  <a:tcPr/>
                </a:tc>
                <a:tc>
                  <a:txBody>
                    <a:bodyPr/>
                    <a:lstStyle/>
                    <a:p>
                      <a:r>
                        <a:rPr lang="en-US" dirty="0" smtClean="0"/>
                        <a:t>Deduction for damage or loss</a:t>
                      </a:r>
                    </a:p>
                  </a:txBody>
                  <a:tcPr/>
                </a:tc>
              </a:tr>
            </a:tbl>
          </a:graphicData>
        </a:graphic>
      </p:graphicFrame>
      <p:sp>
        <p:nvSpPr>
          <p:cNvPr id="4" name="Date Placeholder 3"/>
          <p:cNvSpPr>
            <a:spLocks noGrp="1"/>
          </p:cNvSpPr>
          <p:nvPr>
            <p:ph type="dt" sz="half" idx="10"/>
          </p:nvPr>
        </p:nvSpPr>
        <p:spPr/>
        <p:txBody>
          <a:bodyPr/>
          <a:lstStyle/>
          <a:p>
            <a:fld id="{310A9B0C-C2BA-4CB6-88EF-4E56BB8DEB06}" type="datetime1">
              <a:rPr lang="en-US" smtClean="0"/>
              <a:pPr/>
              <a:t>9/17/2019</a:t>
            </a:fld>
            <a:endParaRPr lang="en-US" dirty="0"/>
          </a:p>
        </p:txBody>
      </p:sp>
      <p:sp>
        <p:nvSpPr>
          <p:cNvPr id="5" name="Slide Number Placeholder 4"/>
          <p:cNvSpPr>
            <a:spLocks noGrp="1"/>
          </p:cNvSpPr>
          <p:nvPr>
            <p:ph type="sldNum" sz="quarter" idx="12"/>
          </p:nvPr>
        </p:nvSpPr>
        <p:spPr/>
        <p:txBody>
          <a:bodyPr/>
          <a:lstStyle/>
          <a:p>
            <a:fld id="{FC21F401-6B2F-49A7-BC92-683218DFFBAF}" type="slidenum">
              <a:rPr lang="en-US" smtClean="0"/>
              <a:pPr/>
              <a:t>4</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dirty="0" smtClean="0"/>
              <a:t>Arrangement of Clauses</a:t>
            </a:r>
            <a:endParaRPr lang="en-US" dirty="0"/>
          </a:p>
        </p:txBody>
      </p:sp>
      <p:graphicFrame>
        <p:nvGraphicFramePr>
          <p:cNvPr id="6" name="Content Placeholder 5"/>
          <p:cNvGraphicFramePr>
            <a:graphicFrameLocks noGrp="1"/>
          </p:cNvGraphicFramePr>
          <p:nvPr>
            <p:ph idx="1"/>
          </p:nvPr>
        </p:nvGraphicFramePr>
        <p:xfrm>
          <a:off x="457200" y="838200"/>
          <a:ext cx="8229600" cy="4820920"/>
        </p:xfrm>
        <a:graphic>
          <a:graphicData uri="http://schemas.openxmlformats.org/drawingml/2006/table">
            <a:tbl>
              <a:tblPr firstRow="1" bandRow="1">
                <a:tableStyleId>{5C22544A-7EE6-4342-B048-85BDC9FD1C3A}</a:tableStyleId>
              </a:tblPr>
              <a:tblGrid>
                <a:gridCol w="1600200"/>
                <a:gridCol w="6629400"/>
              </a:tblGrid>
              <a:tr h="370840">
                <a:tc>
                  <a:txBody>
                    <a:bodyPr/>
                    <a:lstStyle/>
                    <a:p>
                      <a:pPr algn="ctr"/>
                      <a:r>
                        <a:rPr lang="en-US" b="1" dirty="0" smtClean="0"/>
                        <a:t>22</a:t>
                      </a:r>
                      <a:endParaRPr lang="en-US" b="1" dirty="0"/>
                    </a:p>
                  </a:txBody>
                  <a:tcPr/>
                </a:tc>
                <a:tc>
                  <a:txBody>
                    <a:bodyPr/>
                    <a:lstStyle/>
                    <a:p>
                      <a:r>
                        <a:rPr lang="en-US" dirty="0" smtClean="0"/>
                        <a:t>Deductions</a:t>
                      </a:r>
                      <a:r>
                        <a:rPr lang="en-US" baseline="0" dirty="0" smtClean="0"/>
                        <a:t> for services rendered</a:t>
                      </a:r>
                      <a:endParaRPr lang="en-US" dirty="0"/>
                    </a:p>
                  </a:txBody>
                  <a:tcPr/>
                </a:tc>
              </a:tr>
              <a:tr h="370840">
                <a:tc>
                  <a:txBody>
                    <a:bodyPr/>
                    <a:lstStyle/>
                    <a:p>
                      <a:pPr algn="ctr"/>
                      <a:r>
                        <a:rPr lang="en-US" b="1" dirty="0" smtClean="0"/>
                        <a:t>23</a:t>
                      </a:r>
                      <a:endParaRPr lang="en-US" b="1" dirty="0"/>
                    </a:p>
                  </a:txBody>
                  <a:tcPr/>
                </a:tc>
                <a:tc>
                  <a:txBody>
                    <a:bodyPr/>
                    <a:lstStyle/>
                    <a:p>
                      <a:r>
                        <a:rPr lang="en-US" dirty="0" smtClean="0"/>
                        <a:t>Deductions for recovery of advances</a:t>
                      </a:r>
                      <a:endParaRPr lang="en-US" dirty="0"/>
                    </a:p>
                  </a:txBody>
                  <a:tcPr/>
                </a:tc>
              </a:tr>
              <a:tr h="370840">
                <a:tc>
                  <a:txBody>
                    <a:bodyPr/>
                    <a:lstStyle/>
                    <a:p>
                      <a:pPr algn="ctr"/>
                      <a:r>
                        <a:rPr lang="en-US" b="1" dirty="0" smtClean="0"/>
                        <a:t>24</a:t>
                      </a:r>
                      <a:endParaRPr lang="en-US" b="1" dirty="0"/>
                    </a:p>
                  </a:txBody>
                  <a:tcPr/>
                </a:tc>
                <a:tc>
                  <a:txBody>
                    <a:bodyPr/>
                    <a:lstStyle/>
                    <a:p>
                      <a:r>
                        <a:rPr lang="en-US" dirty="0" smtClean="0"/>
                        <a:t>Deductions for recovery of loans</a:t>
                      </a:r>
                      <a:endParaRPr lang="en-US" dirty="0"/>
                    </a:p>
                  </a:txBody>
                  <a:tcPr/>
                </a:tc>
              </a:tr>
              <a:tr h="370840">
                <a:tc>
                  <a:txBody>
                    <a:bodyPr/>
                    <a:lstStyle/>
                    <a:p>
                      <a:pPr algn="ctr"/>
                      <a:r>
                        <a:rPr lang="en-US" b="1" dirty="0" smtClean="0"/>
                        <a:t>25</a:t>
                      </a:r>
                      <a:endParaRPr lang="en-US" b="1" dirty="0"/>
                    </a:p>
                  </a:txBody>
                  <a:tcPr/>
                </a:tc>
                <a:tc>
                  <a:txBody>
                    <a:bodyPr/>
                    <a:lstStyle/>
                    <a:p>
                      <a:r>
                        <a:rPr lang="en-US" dirty="0" smtClean="0"/>
                        <a:t>Chapter not to apply to</a:t>
                      </a:r>
                      <a:r>
                        <a:rPr lang="en-US" baseline="0" dirty="0" smtClean="0"/>
                        <a:t> Government establishments</a:t>
                      </a:r>
                      <a:endParaRPr lang="en-US" dirty="0"/>
                    </a:p>
                  </a:txBody>
                  <a:tcPr/>
                </a:tc>
              </a:tr>
              <a:tr h="370840">
                <a:tc>
                  <a:txBody>
                    <a:bodyPr/>
                    <a:lstStyle/>
                    <a:p>
                      <a:pPr algn="ctr"/>
                      <a:endParaRPr lang="en-US" b="1" dirty="0"/>
                    </a:p>
                  </a:txBody>
                  <a:tcPr/>
                </a:tc>
                <a:tc>
                  <a:txBody>
                    <a:bodyPr/>
                    <a:lstStyle/>
                    <a:p>
                      <a:endParaRPr lang="en-US" dirty="0"/>
                    </a:p>
                  </a:txBody>
                  <a:tcPr/>
                </a:tc>
              </a:tr>
              <a:tr h="370840">
                <a:tc>
                  <a:txBody>
                    <a:bodyPr/>
                    <a:lstStyle/>
                    <a:p>
                      <a:pPr algn="ctr"/>
                      <a:r>
                        <a:rPr lang="en-US" b="1" dirty="0" smtClean="0"/>
                        <a:t>CHAPTER IV</a:t>
                      </a:r>
                      <a:endParaRPr lang="en-US" b="1" dirty="0"/>
                    </a:p>
                  </a:txBody>
                  <a:tcPr/>
                </a:tc>
                <a:tc>
                  <a:txBody>
                    <a:bodyPr/>
                    <a:lstStyle/>
                    <a:p>
                      <a:r>
                        <a:rPr lang="en-US" b="1" dirty="0" smtClean="0"/>
                        <a:t>PAYMENT OF BONUS</a:t>
                      </a:r>
                      <a:endParaRPr lang="en-US" b="1" dirty="0"/>
                    </a:p>
                  </a:txBody>
                  <a:tcPr/>
                </a:tc>
              </a:tr>
              <a:tr h="370840">
                <a:tc>
                  <a:txBody>
                    <a:bodyPr/>
                    <a:lstStyle/>
                    <a:p>
                      <a:pPr algn="ctr"/>
                      <a:r>
                        <a:rPr lang="en-US" b="1" dirty="0" smtClean="0"/>
                        <a:t>26</a:t>
                      </a:r>
                      <a:endParaRPr lang="en-US" b="1" dirty="0"/>
                    </a:p>
                  </a:txBody>
                  <a:tcPr/>
                </a:tc>
                <a:tc>
                  <a:txBody>
                    <a:bodyPr/>
                    <a:lstStyle/>
                    <a:p>
                      <a:r>
                        <a:rPr lang="en-US" dirty="0" smtClean="0"/>
                        <a:t>Eligibility for bonus, etc</a:t>
                      </a:r>
                      <a:endParaRPr lang="en-US" dirty="0"/>
                    </a:p>
                  </a:txBody>
                  <a:tcPr/>
                </a:tc>
              </a:tr>
              <a:tr h="370840">
                <a:tc>
                  <a:txBody>
                    <a:bodyPr/>
                    <a:lstStyle/>
                    <a:p>
                      <a:pPr algn="ctr"/>
                      <a:r>
                        <a:rPr lang="en-US" b="1" dirty="0" smtClean="0"/>
                        <a:t>27</a:t>
                      </a:r>
                      <a:endParaRPr lang="en-US" b="1" dirty="0"/>
                    </a:p>
                  </a:txBody>
                  <a:tcPr/>
                </a:tc>
                <a:tc>
                  <a:txBody>
                    <a:bodyPr/>
                    <a:lstStyle/>
                    <a:p>
                      <a:r>
                        <a:rPr lang="en-US" dirty="0" smtClean="0"/>
                        <a:t>Proportionate reduction in bonus in certain cases</a:t>
                      </a:r>
                      <a:endParaRPr lang="en-US" dirty="0"/>
                    </a:p>
                  </a:txBody>
                  <a:tcPr/>
                </a:tc>
              </a:tr>
              <a:tr h="370840">
                <a:tc>
                  <a:txBody>
                    <a:bodyPr/>
                    <a:lstStyle/>
                    <a:p>
                      <a:pPr algn="ctr"/>
                      <a:r>
                        <a:rPr lang="en-US" b="1" dirty="0" smtClean="0"/>
                        <a:t>28</a:t>
                      </a:r>
                      <a:endParaRPr lang="en-US" b="1" dirty="0"/>
                    </a:p>
                  </a:txBody>
                  <a:tcPr/>
                </a:tc>
                <a:tc>
                  <a:txBody>
                    <a:bodyPr/>
                    <a:lstStyle/>
                    <a:p>
                      <a:r>
                        <a:rPr lang="en-US" dirty="0" smtClean="0"/>
                        <a:t>Computation of number of working</a:t>
                      </a:r>
                      <a:r>
                        <a:rPr lang="en-US" baseline="0" dirty="0" smtClean="0"/>
                        <a:t> </a:t>
                      </a:r>
                      <a:r>
                        <a:rPr lang="en-US" dirty="0" smtClean="0"/>
                        <a:t>days</a:t>
                      </a:r>
                      <a:endParaRPr lang="en-US" dirty="0"/>
                    </a:p>
                  </a:txBody>
                  <a:tcPr/>
                </a:tc>
              </a:tr>
              <a:tr h="370840">
                <a:tc>
                  <a:txBody>
                    <a:bodyPr/>
                    <a:lstStyle/>
                    <a:p>
                      <a:pPr algn="ctr"/>
                      <a:r>
                        <a:rPr lang="en-US" b="1" dirty="0" smtClean="0"/>
                        <a:t>29</a:t>
                      </a:r>
                      <a:endParaRPr lang="en-US" b="1" dirty="0"/>
                    </a:p>
                  </a:txBody>
                  <a:tcPr/>
                </a:tc>
                <a:tc>
                  <a:txBody>
                    <a:bodyPr/>
                    <a:lstStyle/>
                    <a:p>
                      <a:r>
                        <a:rPr lang="en-US" dirty="0" smtClean="0"/>
                        <a:t>Disqualification for bonus</a:t>
                      </a:r>
                      <a:endParaRPr lang="en-US" dirty="0"/>
                    </a:p>
                  </a:txBody>
                  <a:tcPr/>
                </a:tc>
              </a:tr>
              <a:tr h="370840">
                <a:tc>
                  <a:txBody>
                    <a:bodyPr/>
                    <a:lstStyle/>
                    <a:p>
                      <a:pPr algn="ctr"/>
                      <a:r>
                        <a:rPr lang="en-US" b="1" dirty="0" smtClean="0"/>
                        <a:t>30</a:t>
                      </a:r>
                      <a:endParaRPr lang="en-US" b="1" dirty="0"/>
                    </a:p>
                  </a:txBody>
                  <a:tcPr/>
                </a:tc>
                <a:tc>
                  <a:txBody>
                    <a:bodyPr/>
                    <a:lstStyle/>
                    <a:p>
                      <a:r>
                        <a:rPr lang="en-US" dirty="0" smtClean="0"/>
                        <a:t>Establishments to include departments, undertaking, and braches</a:t>
                      </a:r>
                      <a:endParaRPr lang="en-US" dirty="0"/>
                    </a:p>
                  </a:txBody>
                  <a:tcPr/>
                </a:tc>
              </a:tr>
              <a:tr h="370840">
                <a:tc>
                  <a:txBody>
                    <a:bodyPr/>
                    <a:lstStyle/>
                    <a:p>
                      <a:pPr algn="ctr"/>
                      <a:r>
                        <a:rPr lang="en-US" b="1" dirty="0" smtClean="0"/>
                        <a:t>31</a:t>
                      </a:r>
                      <a:endParaRPr lang="en-US" b="1" dirty="0"/>
                    </a:p>
                  </a:txBody>
                  <a:tcPr/>
                </a:tc>
                <a:tc>
                  <a:txBody>
                    <a:bodyPr/>
                    <a:lstStyle/>
                    <a:p>
                      <a:r>
                        <a:rPr lang="en-US" dirty="0" smtClean="0"/>
                        <a:t>Payment</a:t>
                      </a:r>
                      <a:r>
                        <a:rPr lang="en-US" baseline="0" dirty="0" smtClean="0"/>
                        <a:t> of bonus out of allocable surplus</a:t>
                      </a:r>
                      <a:endParaRPr lang="en-US" dirty="0"/>
                    </a:p>
                  </a:txBody>
                  <a:tcPr/>
                </a:tc>
              </a:tr>
              <a:tr h="370840">
                <a:tc>
                  <a:txBody>
                    <a:bodyPr/>
                    <a:lstStyle/>
                    <a:p>
                      <a:pPr algn="ctr"/>
                      <a:r>
                        <a:rPr lang="en-US" b="1" dirty="0" smtClean="0"/>
                        <a:t>32</a:t>
                      </a:r>
                      <a:endParaRPr lang="en-US" b="1" dirty="0"/>
                    </a:p>
                  </a:txBody>
                  <a:tcPr/>
                </a:tc>
                <a:tc>
                  <a:txBody>
                    <a:bodyPr/>
                    <a:lstStyle/>
                    <a:p>
                      <a:r>
                        <a:rPr lang="en-US" dirty="0" smtClean="0"/>
                        <a:t>Computation of gross profits</a:t>
                      </a:r>
                      <a:endParaRPr lang="en-US" dirty="0"/>
                    </a:p>
                  </a:txBody>
                  <a:tcPr/>
                </a:tc>
              </a:tr>
            </a:tbl>
          </a:graphicData>
        </a:graphic>
      </p:graphicFrame>
      <p:sp>
        <p:nvSpPr>
          <p:cNvPr id="4" name="Date Placeholder 3"/>
          <p:cNvSpPr>
            <a:spLocks noGrp="1"/>
          </p:cNvSpPr>
          <p:nvPr>
            <p:ph type="dt" sz="half" idx="10"/>
          </p:nvPr>
        </p:nvSpPr>
        <p:spPr/>
        <p:txBody>
          <a:bodyPr/>
          <a:lstStyle/>
          <a:p>
            <a:fld id="{310A9B0C-C2BA-4CB6-88EF-4E56BB8DEB06}" type="datetime1">
              <a:rPr lang="en-US" smtClean="0"/>
              <a:pPr/>
              <a:t>9/17/2019</a:t>
            </a:fld>
            <a:endParaRPr lang="en-US" dirty="0"/>
          </a:p>
        </p:txBody>
      </p:sp>
      <p:sp>
        <p:nvSpPr>
          <p:cNvPr id="5" name="Slide Number Placeholder 4"/>
          <p:cNvSpPr>
            <a:spLocks noGrp="1"/>
          </p:cNvSpPr>
          <p:nvPr>
            <p:ph type="sldNum" sz="quarter" idx="12"/>
          </p:nvPr>
        </p:nvSpPr>
        <p:spPr/>
        <p:txBody>
          <a:bodyPr/>
          <a:lstStyle/>
          <a:p>
            <a:fld id="{FC21F401-6B2F-49A7-BC92-683218DFFBAF}" type="slidenum">
              <a:rPr lang="en-US" smtClean="0"/>
              <a:pPr/>
              <a:t>5</a:t>
            </a:fld>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09600"/>
          </a:xfrm>
        </p:spPr>
        <p:txBody>
          <a:bodyPr>
            <a:normAutofit fontScale="90000"/>
          </a:bodyPr>
          <a:lstStyle/>
          <a:p>
            <a:r>
              <a:rPr lang="en-US" dirty="0" smtClean="0"/>
              <a:t>Arrangement of Clauses</a:t>
            </a:r>
            <a:endParaRPr lang="en-US" dirty="0"/>
          </a:p>
        </p:txBody>
      </p:sp>
      <p:graphicFrame>
        <p:nvGraphicFramePr>
          <p:cNvPr id="6" name="Content Placeholder 5"/>
          <p:cNvGraphicFramePr>
            <a:graphicFrameLocks noGrp="1"/>
          </p:cNvGraphicFramePr>
          <p:nvPr>
            <p:ph idx="1"/>
          </p:nvPr>
        </p:nvGraphicFramePr>
        <p:xfrm>
          <a:off x="457200" y="1219202"/>
          <a:ext cx="8229600" cy="5029196"/>
        </p:xfrm>
        <a:graphic>
          <a:graphicData uri="http://schemas.openxmlformats.org/drawingml/2006/table">
            <a:tbl>
              <a:tblPr firstRow="1" bandRow="1">
                <a:tableStyleId>{5C22544A-7EE6-4342-B048-85BDC9FD1C3A}</a:tableStyleId>
              </a:tblPr>
              <a:tblGrid>
                <a:gridCol w="1600200"/>
                <a:gridCol w="6629400"/>
              </a:tblGrid>
              <a:tr h="437321">
                <a:tc>
                  <a:txBody>
                    <a:bodyPr/>
                    <a:lstStyle/>
                    <a:p>
                      <a:pPr algn="ctr"/>
                      <a:r>
                        <a:rPr lang="en-US" b="1" dirty="0" smtClean="0"/>
                        <a:t>33</a:t>
                      </a:r>
                      <a:endParaRPr lang="en-US" b="1" dirty="0"/>
                    </a:p>
                  </a:txBody>
                  <a:tcPr/>
                </a:tc>
                <a:tc>
                  <a:txBody>
                    <a:bodyPr/>
                    <a:lstStyle/>
                    <a:p>
                      <a:r>
                        <a:rPr lang="en-US" dirty="0" smtClean="0"/>
                        <a:t>Computation of available surplus</a:t>
                      </a:r>
                      <a:endParaRPr lang="en-US" dirty="0"/>
                    </a:p>
                  </a:txBody>
                  <a:tcPr/>
                </a:tc>
              </a:tr>
              <a:tr h="437321">
                <a:tc>
                  <a:txBody>
                    <a:bodyPr/>
                    <a:lstStyle/>
                    <a:p>
                      <a:pPr algn="ctr"/>
                      <a:r>
                        <a:rPr lang="en-US" b="1" dirty="0" smtClean="0"/>
                        <a:t>34 </a:t>
                      </a:r>
                      <a:endParaRPr lang="en-US" b="1" dirty="0"/>
                    </a:p>
                  </a:txBody>
                  <a:tcPr/>
                </a:tc>
                <a:tc>
                  <a:txBody>
                    <a:bodyPr/>
                    <a:lstStyle/>
                    <a:p>
                      <a:r>
                        <a:rPr lang="en-US" dirty="0" smtClean="0"/>
                        <a:t>Sums deductible from gross profits</a:t>
                      </a:r>
                      <a:endParaRPr lang="en-US" dirty="0"/>
                    </a:p>
                  </a:txBody>
                  <a:tcPr/>
                </a:tc>
              </a:tr>
              <a:tr h="437321">
                <a:tc>
                  <a:txBody>
                    <a:bodyPr/>
                    <a:lstStyle/>
                    <a:p>
                      <a:pPr algn="ctr"/>
                      <a:r>
                        <a:rPr lang="en-US" b="1" dirty="0" smtClean="0"/>
                        <a:t>35</a:t>
                      </a:r>
                      <a:endParaRPr lang="en-US" b="1" dirty="0"/>
                    </a:p>
                  </a:txBody>
                  <a:tcPr/>
                </a:tc>
                <a:tc>
                  <a:txBody>
                    <a:bodyPr/>
                    <a:lstStyle/>
                    <a:p>
                      <a:r>
                        <a:rPr lang="en-US" dirty="0" smtClean="0"/>
                        <a:t>Calculation</a:t>
                      </a:r>
                      <a:r>
                        <a:rPr lang="en-US" baseline="0" dirty="0" smtClean="0"/>
                        <a:t> of direct tax payable by the employer</a:t>
                      </a:r>
                      <a:endParaRPr lang="en-US" dirty="0"/>
                    </a:p>
                  </a:txBody>
                  <a:tcPr/>
                </a:tc>
              </a:tr>
              <a:tr h="437321">
                <a:tc>
                  <a:txBody>
                    <a:bodyPr/>
                    <a:lstStyle/>
                    <a:p>
                      <a:pPr algn="ctr"/>
                      <a:r>
                        <a:rPr lang="en-US" b="1" dirty="0" smtClean="0"/>
                        <a:t>36</a:t>
                      </a:r>
                      <a:endParaRPr lang="en-US" b="1" dirty="0"/>
                    </a:p>
                  </a:txBody>
                  <a:tcPr/>
                </a:tc>
                <a:tc>
                  <a:txBody>
                    <a:bodyPr/>
                    <a:lstStyle/>
                    <a:p>
                      <a:r>
                        <a:rPr lang="en-US" dirty="0" smtClean="0"/>
                        <a:t>Set on and set off of allocable surplus</a:t>
                      </a:r>
                      <a:endParaRPr lang="en-US" dirty="0"/>
                    </a:p>
                  </a:txBody>
                  <a:tcPr/>
                </a:tc>
              </a:tr>
              <a:tr h="765314">
                <a:tc>
                  <a:txBody>
                    <a:bodyPr/>
                    <a:lstStyle/>
                    <a:p>
                      <a:pPr algn="ctr"/>
                      <a:r>
                        <a:rPr lang="en-US" b="1" dirty="0" smtClean="0"/>
                        <a:t>37</a:t>
                      </a:r>
                      <a:endParaRPr lang="en-US" b="1" dirty="0"/>
                    </a:p>
                  </a:txBody>
                  <a:tcPr/>
                </a:tc>
                <a:tc>
                  <a:txBody>
                    <a:bodyPr/>
                    <a:lstStyle/>
                    <a:p>
                      <a:r>
                        <a:rPr lang="en-US" dirty="0" smtClean="0"/>
                        <a:t>Adjustment of customary or interim bonus against bonus payable under this Code</a:t>
                      </a:r>
                      <a:endParaRPr lang="en-US" dirty="0"/>
                    </a:p>
                  </a:txBody>
                  <a:tcPr/>
                </a:tc>
              </a:tr>
              <a:tr h="437321">
                <a:tc>
                  <a:txBody>
                    <a:bodyPr/>
                    <a:lstStyle/>
                    <a:p>
                      <a:pPr algn="ctr"/>
                      <a:r>
                        <a:rPr lang="en-US" b="1" dirty="0" smtClean="0"/>
                        <a:t>38</a:t>
                      </a:r>
                      <a:endParaRPr lang="en-US" b="1" dirty="0"/>
                    </a:p>
                  </a:txBody>
                  <a:tcPr/>
                </a:tc>
                <a:tc>
                  <a:txBody>
                    <a:bodyPr/>
                    <a:lstStyle/>
                    <a:p>
                      <a:r>
                        <a:rPr lang="en-US" dirty="0" smtClean="0"/>
                        <a:t>Deduction of certain amounts from bonus</a:t>
                      </a:r>
                      <a:r>
                        <a:rPr lang="en-US" baseline="0" dirty="0" smtClean="0"/>
                        <a:t> payable</a:t>
                      </a:r>
                      <a:endParaRPr lang="en-US" dirty="0"/>
                    </a:p>
                  </a:txBody>
                  <a:tcPr/>
                </a:tc>
              </a:tr>
              <a:tr h="437321">
                <a:tc>
                  <a:txBody>
                    <a:bodyPr/>
                    <a:lstStyle/>
                    <a:p>
                      <a:pPr algn="ctr"/>
                      <a:r>
                        <a:rPr lang="en-US" b="1" dirty="0" smtClean="0"/>
                        <a:t>39</a:t>
                      </a:r>
                      <a:endParaRPr lang="en-US" b="1" dirty="0"/>
                    </a:p>
                  </a:txBody>
                  <a:tcPr/>
                </a:tc>
                <a:tc>
                  <a:txBody>
                    <a:bodyPr/>
                    <a:lstStyle/>
                    <a:p>
                      <a:r>
                        <a:rPr lang="en-US" dirty="0" smtClean="0"/>
                        <a:t>Time</a:t>
                      </a:r>
                      <a:r>
                        <a:rPr lang="en-US" baseline="0" dirty="0" smtClean="0"/>
                        <a:t> limit for payment of bonus</a:t>
                      </a:r>
                      <a:endParaRPr lang="en-US" dirty="0"/>
                    </a:p>
                  </a:txBody>
                  <a:tcPr/>
                </a:tc>
              </a:tr>
              <a:tr h="765314">
                <a:tc>
                  <a:txBody>
                    <a:bodyPr/>
                    <a:lstStyle/>
                    <a:p>
                      <a:pPr algn="ctr"/>
                      <a:r>
                        <a:rPr lang="en-US" b="1" dirty="0" smtClean="0"/>
                        <a:t>40</a:t>
                      </a:r>
                      <a:endParaRPr lang="en-US" b="1" dirty="0"/>
                    </a:p>
                  </a:txBody>
                  <a:tcPr/>
                </a:tc>
                <a:tc>
                  <a:txBody>
                    <a:bodyPr/>
                    <a:lstStyle/>
                    <a:p>
                      <a:r>
                        <a:rPr lang="en-US" dirty="0" smtClean="0"/>
                        <a:t>Application of this Chapter to establishments in public sector</a:t>
                      </a:r>
                      <a:r>
                        <a:rPr lang="en-US" baseline="0" dirty="0" smtClean="0"/>
                        <a:t> in certain cases</a:t>
                      </a:r>
                      <a:endParaRPr lang="en-US" dirty="0"/>
                    </a:p>
                  </a:txBody>
                  <a:tcPr/>
                </a:tc>
              </a:tr>
              <a:tr h="437321">
                <a:tc>
                  <a:txBody>
                    <a:bodyPr/>
                    <a:lstStyle/>
                    <a:p>
                      <a:pPr algn="ctr"/>
                      <a:r>
                        <a:rPr lang="en-US" b="1" dirty="0" smtClean="0"/>
                        <a:t>41</a:t>
                      </a:r>
                      <a:endParaRPr lang="en-US" b="1" dirty="0"/>
                    </a:p>
                  </a:txBody>
                  <a:tcPr/>
                </a:tc>
                <a:tc>
                  <a:txBody>
                    <a:bodyPr/>
                    <a:lstStyle/>
                    <a:p>
                      <a:r>
                        <a:rPr lang="en-US" dirty="0" smtClean="0"/>
                        <a:t>Non-applicability of this Chapter</a:t>
                      </a:r>
                      <a:endParaRPr lang="en-US" dirty="0"/>
                    </a:p>
                  </a:txBody>
                  <a:tcPr/>
                </a:tc>
              </a:tr>
              <a:tr h="437321">
                <a:tc>
                  <a:txBody>
                    <a:bodyPr/>
                    <a:lstStyle/>
                    <a:p>
                      <a:pPr algn="ctr"/>
                      <a:endParaRPr lang="en-US" b="1" dirty="0"/>
                    </a:p>
                  </a:txBody>
                  <a:tcPr/>
                </a:tc>
                <a:tc>
                  <a:txBody>
                    <a:bodyPr/>
                    <a:lstStyle/>
                    <a:p>
                      <a:endParaRPr lang="en-US" dirty="0"/>
                    </a:p>
                  </a:txBody>
                  <a:tcPr/>
                </a:tc>
              </a:tr>
            </a:tbl>
          </a:graphicData>
        </a:graphic>
      </p:graphicFrame>
      <p:sp>
        <p:nvSpPr>
          <p:cNvPr id="4" name="Date Placeholder 3"/>
          <p:cNvSpPr>
            <a:spLocks noGrp="1"/>
          </p:cNvSpPr>
          <p:nvPr>
            <p:ph type="dt" sz="half" idx="10"/>
          </p:nvPr>
        </p:nvSpPr>
        <p:spPr/>
        <p:txBody>
          <a:bodyPr/>
          <a:lstStyle/>
          <a:p>
            <a:fld id="{310A9B0C-C2BA-4CB6-88EF-4E56BB8DEB06}" type="datetime1">
              <a:rPr lang="en-US" smtClean="0"/>
              <a:pPr/>
              <a:t>9/17/2019</a:t>
            </a:fld>
            <a:endParaRPr lang="en-US" dirty="0"/>
          </a:p>
        </p:txBody>
      </p:sp>
      <p:sp>
        <p:nvSpPr>
          <p:cNvPr id="5" name="Slide Number Placeholder 4"/>
          <p:cNvSpPr>
            <a:spLocks noGrp="1"/>
          </p:cNvSpPr>
          <p:nvPr>
            <p:ph type="sldNum" sz="quarter" idx="12"/>
          </p:nvPr>
        </p:nvSpPr>
        <p:spPr/>
        <p:txBody>
          <a:bodyPr/>
          <a:lstStyle/>
          <a:p>
            <a:fld id="{FC21F401-6B2F-49A7-BC92-683218DFFBAF}" type="slidenum">
              <a:rPr lang="en-US" smtClean="0"/>
              <a:pPr/>
              <a:t>6</a:t>
            </a:fld>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smtClean="0"/>
              <a:t>Arrangement of Clauses</a:t>
            </a:r>
            <a:endParaRPr lang="en-US" dirty="0"/>
          </a:p>
        </p:txBody>
      </p:sp>
      <p:graphicFrame>
        <p:nvGraphicFramePr>
          <p:cNvPr id="6" name="Content Placeholder 5"/>
          <p:cNvGraphicFramePr>
            <a:graphicFrameLocks noGrp="1"/>
          </p:cNvGraphicFramePr>
          <p:nvPr>
            <p:ph idx="1"/>
          </p:nvPr>
        </p:nvGraphicFramePr>
        <p:xfrm>
          <a:off x="457200" y="990600"/>
          <a:ext cx="8229600" cy="4988560"/>
        </p:xfrm>
        <a:graphic>
          <a:graphicData uri="http://schemas.openxmlformats.org/drawingml/2006/table">
            <a:tbl>
              <a:tblPr firstRow="1" bandRow="1">
                <a:tableStyleId>{5C22544A-7EE6-4342-B048-85BDC9FD1C3A}</a:tableStyleId>
              </a:tblPr>
              <a:tblGrid>
                <a:gridCol w="1752600"/>
                <a:gridCol w="6477000"/>
              </a:tblGrid>
              <a:tr h="370840">
                <a:tc>
                  <a:txBody>
                    <a:bodyPr/>
                    <a:lstStyle/>
                    <a:p>
                      <a:pPr algn="ctr"/>
                      <a:r>
                        <a:rPr lang="en-US" b="1" dirty="0" smtClean="0"/>
                        <a:t>CHAPTER V</a:t>
                      </a:r>
                      <a:endParaRPr lang="en-US" b="1" dirty="0"/>
                    </a:p>
                  </a:txBody>
                  <a:tcPr/>
                </a:tc>
                <a:tc>
                  <a:txBody>
                    <a:bodyPr/>
                    <a:lstStyle/>
                    <a:p>
                      <a:r>
                        <a:rPr lang="en-US" b="1" dirty="0" smtClean="0"/>
                        <a:t>ADVISORY BOARD</a:t>
                      </a:r>
                      <a:endParaRPr lang="en-US" b="1" dirty="0"/>
                    </a:p>
                  </a:txBody>
                  <a:tcPr/>
                </a:tc>
              </a:tr>
              <a:tr h="370840">
                <a:tc>
                  <a:txBody>
                    <a:bodyPr/>
                    <a:lstStyle/>
                    <a:p>
                      <a:pPr algn="ctr"/>
                      <a:r>
                        <a:rPr lang="en-US" b="1" dirty="0" smtClean="0"/>
                        <a:t>42</a:t>
                      </a:r>
                      <a:endParaRPr lang="en-US" b="1" dirty="0"/>
                    </a:p>
                  </a:txBody>
                  <a:tcPr/>
                </a:tc>
                <a:tc>
                  <a:txBody>
                    <a:bodyPr/>
                    <a:lstStyle/>
                    <a:p>
                      <a:r>
                        <a:rPr lang="en-US" dirty="0" smtClean="0"/>
                        <a:t>Central Advisory Board and State Advisory Board</a:t>
                      </a:r>
                      <a:endParaRPr lang="en-US" dirty="0"/>
                    </a:p>
                  </a:txBody>
                  <a:tcPr/>
                </a:tc>
              </a:tr>
              <a:tr h="370840">
                <a:tc>
                  <a:txBody>
                    <a:bodyPr/>
                    <a:lstStyle/>
                    <a:p>
                      <a:pPr algn="ctr"/>
                      <a:endParaRPr lang="en-US" b="1" dirty="0"/>
                    </a:p>
                  </a:txBody>
                  <a:tcPr/>
                </a:tc>
                <a:tc>
                  <a:txBody>
                    <a:bodyPr/>
                    <a:lstStyle/>
                    <a:p>
                      <a:endParaRPr lang="en-US" dirty="0"/>
                    </a:p>
                  </a:txBody>
                  <a:tcPr/>
                </a:tc>
              </a:tr>
              <a:tr h="370840">
                <a:tc>
                  <a:txBody>
                    <a:bodyPr/>
                    <a:lstStyle/>
                    <a:p>
                      <a:pPr algn="ctr"/>
                      <a:r>
                        <a:rPr lang="en-US" b="1" dirty="0" smtClean="0"/>
                        <a:t>CHAPTER VI</a:t>
                      </a:r>
                      <a:endParaRPr lang="en-US" b="1" dirty="0"/>
                    </a:p>
                  </a:txBody>
                  <a:tcPr/>
                </a:tc>
                <a:tc>
                  <a:txBody>
                    <a:bodyPr/>
                    <a:lstStyle/>
                    <a:p>
                      <a:r>
                        <a:rPr lang="en-US" b="1" dirty="0" smtClean="0"/>
                        <a:t>Payment of Dues, Claims and Audit</a:t>
                      </a:r>
                      <a:endParaRPr lang="en-US" b="1" dirty="0"/>
                    </a:p>
                  </a:txBody>
                  <a:tcPr/>
                </a:tc>
              </a:tr>
              <a:tr h="370840">
                <a:tc>
                  <a:txBody>
                    <a:bodyPr/>
                    <a:lstStyle/>
                    <a:p>
                      <a:pPr algn="ctr"/>
                      <a:r>
                        <a:rPr lang="en-US" b="1" dirty="0" smtClean="0"/>
                        <a:t>43</a:t>
                      </a:r>
                      <a:endParaRPr lang="en-US" b="1" dirty="0"/>
                    </a:p>
                  </a:txBody>
                  <a:tcPr/>
                </a:tc>
                <a:tc>
                  <a:txBody>
                    <a:bodyPr/>
                    <a:lstStyle/>
                    <a:p>
                      <a:r>
                        <a:rPr lang="en-US" dirty="0" smtClean="0"/>
                        <a:t>Responsibility for</a:t>
                      </a:r>
                      <a:r>
                        <a:rPr lang="en-US" baseline="0" dirty="0" smtClean="0"/>
                        <a:t> payment of various dues</a:t>
                      </a:r>
                      <a:endParaRPr lang="en-US" dirty="0"/>
                    </a:p>
                  </a:txBody>
                  <a:tcPr/>
                </a:tc>
              </a:tr>
              <a:tr h="370840">
                <a:tc>
                  <a:txBody>
                    <a:bodyPr/>
                    <a:lstStyle/>
                    <a:p>
                      <a:pPr algn="ctr"/>
                      <a:r>
                        <a:rPr lang="en-US" b="1" dirty="0" smtClean="0"/>
                        <a:t>44</a:t>
                      </a:r>
                      <a:endParaRPr lang="en-US" b="1" dirty="0"/>
                    </a:p>
                  </a:txBody>
                  <a:tcPr/>
                </a:tc>
                <a:tc>
                  <a:txBody>
                    <a:bodyPr/>
                    <a:lstStyle/>
                    <a:p>
                      <a:r>
                        <a:rPr lang="en-US" dirty="0" smtClean="0"/>
                        <a:t>Payment of various undisbursed dues in case of death of employee</a:t>
                      </a:r>
                      <a:endParaRPr lang="en-US" dirty="0"/>
                    </a:p>
                  </a:txBody>
                  <a:tcPr/>
                </a:tc>
              </a:tr>
              <a:tr h="370840">
                <a:tc>
                  <a:txBody>
                    <a:bodyPr/>
                    <a:lstStyle/>
                    <a:p>
                      <a:pPr algn="ctr"/>
                      <a:r>
                        <a:rPr lang="en-US" b="1" dirty="0" smtClean="0"/>
                        <a:t>45</a:t>
                      </a:r>
                      <a:endParaRPr lang="en-US" b="1" dirty="0"/>
                    </a:p>
                  </a:txBody>
                  <a:tcPr/>
                </a:tc>
                <a:tc>
                  <a:txBody>
                    <a:bodyPr/>
                    <a:lstStyle/>
                    <a:p>
                      <a:r>
                        <a:rPr lang="en-US" dirty="0" smtClean="0"/>
                        <a:t>Claims under Code and procedure</a:t>
                      </a:r>
                      <a:r>
                        <a:rPr lang="en-US" baseline="0" dirty="0" smtClean="0"/>
                        <a:t> thereof</a:t>
                      </a:r>
                      <a:endParaRPr lang="en-US" dirty="0"/>
                    </a:p>
                  </a:txBody>
                  <a:tcPr/>
                </a:tc>
              </a:tr>
              <a:tr h="370840">
                <a:tc>
                  <a:txBody>
                    <a:bodyPr/>
                    <a:lstStyle/>
                    <a:p>
                      <a:pPr algn="ctr"/>
                      <a:r>
                        <a:rPr lang="en-US" b="1" dirty="0" smtClean="0"/>
                        <a:t>46</a:t>
                      </a:r>
                      <a:endParaRPr lang="en-US" b="1" dirty="0"/>
                    </a:p>
                  </a:txBody>
                  <a:tcPr/>
                </a:tc>
                <a:tc>
                  <a:txBody>
                    <a:bodyPr/>
                    <a:lstStyle/>
                    <a:p>
                      <a:r>
                        <a:rPr lang="en-US" dirty="0" smtClean="0"/>
                        <a:t>Reference of disputes under this Code</a:t>
                      </a:r>
                      <a:endParaRPr lang="en-US" dirty="0"/>
                    </a:p>
                  </a:txBody>
                  <a:tcPr/>
                </a:tc>
              </a:tr>
              <a:tr h="370840">
                <a:tc>
                  <a:txBody>
                    <a:bodyPr/>
                    <a:lstStyle/>
                    <a:p>
                      <a:pPr algn="ctr"/>
                      <a:r>
                        <a:rPr lang="en-US" b="1" dirty="0" smtClean="0"/>
                        <a:t>47</a:t>
                      </a:r>
                      <a:endParaRPr lang="en-US" b="1" dirty="0"/>
                    </a:p>
                  </a:txBody>
                  <a:tcPr/>
                </a:tc>
                <a:tc>
                  <a:txBody>
                    <a:bodyPr/>
                    <a:lstStyle/>
                    <a:p>
                      <a:r>
                        <a:rPr lang="en-US" dirty="0" smtClean="0"/>
                        <a:t>Presumption about accuracy of balance sheet and profit</a:t>
                      </a:r>
                      <a:r>
                        <a:rPr lang="en-US" baseline="0" dirty="0" smtClean="0"/>
                        <a:t> and loss account of corporations and companies</a:t>
                      </a:r>
                      <a:endParaRPr lang="en-US" dirty="0"/>
                    </a:p>
                  </a:txBody>
                  <a:tcPr/>
                </a:tc>
              </a:tr>
              <a:tr h="370840">
                <a:tc>
                  <a:txBody>
                    <a:bodyPr/>
                    <a:lstStyle/>
                    <a:p>
                      <a:pPr algn="ctr"/>
                      <a:r>
                        <a:rPr lang="en-US" b="1" dirty="0" smtClean="0"/>
                        <a:t>48</a:t>
                      </a:r>
                      <a:endParaRPr lang="en-US" b="1" dirty="0"/>
                    </a:p>
                  </a:txBody>
                  <a:tcPr/>
                </a:tc>
                <a:tc>
                  <a:txBody>
                    <a:bodyPr/>
                    <a:lstStyle/>
                    <a:p>
                      <a:r>
                        <a:rPr lang="en-US" dirty="0" smtClean="0"/>
                        <a:t>Audit of accounts of employers, not being corporations or companies.</a:t>
                      </a:r>
                      <a:endParaRPr lang="en-US" dirty="0"/>
                    </a:p>
                  </a:txBody>
                  <a:tcPr/>
                </a:tc>
              </a:tr>
              <a:tr h="370840">
                <a:tc>
                  <a:txBody>
                    <a:bodyPr/>
                    <a:lstStyle/>
                    <a:p>
                      <a:pPr algn="ctr"/>
                      <a:r>
                        <a:rPr lang="en-US" b="1" dirty="0" smtClean="0"/>
                        <a:t>49</a:t>
                      </a:r>
                      <a:endParaRPr lang="en-US" b="1" dirty="0"/>
                    </a:p>
                  </a:txBody>
                  <a:tcPr/>
                </a:tc>
                <a:tc>
                  <a:txBody>
                    <a:bodyPr/>
                    <a:lstStyle/>
                    <a:p>
                      <a:r>
                        <a:rPr lang="en-US" dirty="0" smtClean="0"/>
                        <a:t>Appeal</a:t>
                      </a:r>
                      <a:endParaRPr lang="en-US" dirty="0"/>
                    </a:p>
                  </a:txBody>
                  <a:tcPr/>
                </a:tc>
              </a:tr>
              <a:tr h="370840">
                <a:tc>
                  <a:txBody>
                    <a:bodyPr/>
                    <a:lstStyle/>
                    <a:p>
                      <a:pPr algn="ctr"/>
                      <a:r>
                        <a:rPr lang="en-US" b="1" dirty="0" smtClean="0"/>
                        <a:t>50</a:t>
                      </a:r>
                      <a:endParaRPr lang="en-US" b="1" dirty="0"/>
                    </a:p>
                  </a:txBody>
                  <a:tcPr/>
                </a:tc>
                <a:tc>
                  <a:txBody>
                    <a:bodyPr/>
                    <a:lstStyle/>
                    <a:p>
                      <a:r>
                        <a:rPr lang="en-US" dirty="0" smtClean="0"/>
                        <a:t>Records, returns and notices.</a:t>
                      </a:r>
                      <a:endParaRPr lang="en-US" dirty="0"/>
                    </a:p>
                  </a:txBody>
                  <a:tcPr/>
                </a:tc>
              </a:tr>
            </a:tbl>
          </a:graphicData>
        </a:graphic>
      </p:graphicFrame>
      <p:sp>
        <p:nvSpPr>
          <p:cNvPr id="4" name="Date Placeholder 3"/>
          <p:cNvSpPr>
            <a:spLocks noGrp="1"/>
          </p:cNvSpPr>
          <p:nvPr>
            <p:ph type="dt" sz="half" idx="10"/>
          </p:nvPr>
        </p:nvSpPr>
        <p:spPr/>
        <p:txBody>
          <a:bodyPr/>
          <a:lstStyle/>
          <a:p>
            <a:fld id="{310A9B0C-C2BA-4CB6-88EF-4E56BB8DEB06}" type="datetime1">
              <a:rPr lang="en-US" smtClean="0"/>
              <a:pPr/>
              <a:t>9/17/2019</a:t>
            </a:fld>
            <a:endParaRPr lang="en-US" dirty="0"/>
          </a:p>
        </p:txBody>
      </p:sp>
      <p:sp>
        <p:nvSpPr>
          <p:cNvPr id="5" name="Slide Number Placeholder 4"/>
          <p:cNvSpPr>
            <a:spLocks noGrp="1"/>
          </p:cNvSpPr>
          <p:nvPr>
            <p:ph type="sldNum" sz="quarter" idx="12"/>
          </p:nvPr>
        </p:nvSpPr>
        <p:spPr/>
        <p:txBody>
          <a:bodyPr/>
          <a:lstStyle/>
          <a:p>
            <a:fld id="{FC21F401-6B2F-49A7-BC92-683218DFFBAF}" type="slidenum">
              <a:rPr lang="en-US" smtClean="0"/>
              <a:pPr/>
              <a:t>7</a:t>
            </a:fld>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lstStyle/>
          <a:p>
            <a:r>
              <a:rPr lang="en-US" dirty="0" smtClean="0"/>
              <a:t>Arrangement of Clauses</a:t>
            </a:r>
            <a:endParaRPr lang="en-US" dirty="0"/>
          </a:p>
        </p:txBody>
      </p:sp>
      <p:graphicFrame>
        <p:nvGraphicFramePr>
          <p:cNvPr id="6" name="Content Placeholder 5"/>
          <p:cNvGraphicFramePr>
            <a:graphicFrameLocks noGrp="1"/>
          </p:cNvGraphicFramePr>
          <p:nvPr>
            <p:ph idx="1"/>
          </p:nvPr>
        </p:nvGraphicFramePr>
        <p:xfrm>
          <a:off x="457200" y="1676397"/>
          <a:ext cx="8229600" cy="4343407"/>
        </p:xfrm>
        <a:graphic>
          <a:graphicData uri="http://schemas.openxmlformats.org/drawingml/2006/table">
            <a:tbl>
              <a:tblPr firstRow="1" bandRow="1">
                <a:tableStyleId>{5C22544A-7EE6-4342-B048-85BDC9FD1C3A}</a:tableStyleId>
              </a:tblPr>
              <a:tblGrid>
                <a:gridCol w="2057400"/>
                <a:gridCol w="6172200"/>
              </a:tblGrid>
              <a:tr h="404038">
                <a:tc>
                  <a:txBody>
                    <a:bodyPr/>
                    <a:lstStyle/>
                    <a:p>
                      <a:pPr algn="ctr"/>
                      <a:r>
                        <a:rPr lang="en-US" b="1" dirty="0" smtClean="0"/>
                        <a:t>CHAPTER VII</a:t>
                      </a:r>
                      <a:endParaRPr lang="en-US" b="1" dirty="0"/>
                    </a:p>
                  </a:txBody>
                  <a:tcPr/>
                </a:tc>
                <a:tc>
                  <a:txBody>
                    <a:bodyPr/>
                    <a:lstStyle/>
                    <a:p>
                      <a:r>
                        <a:rPr lang="en-US" dirty="0" smtClean="0"/>
                        <a:t>INSPECTOR-CUM-FACILITATOR</a:t>
                      </a:r>
                      <a:endParaRPr lang="en-US" dirty="0"/>
                    </a:p>
                  </a:txBody>
                  <a:tcPr/>
                </a:tc>
              </a:tr>
              <a:tr h="404038">
                <a:tc>
                  <a:txBody>
                    <a:bodyPr/>
                    <a:lstStyle/>
                    <a:p>
                      <a:pPr algn="ctr"/>
                      <a:r>
                        <a:rPr lang="en-US" b="1" dirty="0" smtClean="0"/>
                        <a:t>51</a:t>
                      </a:r>
                      <a:endParaRPr lang="en-US" b="1" dirty="0"/>
                    </a:p>
                  </a:txBody>
                  <a:tcPr/>
                </a:tc>
                <a:tc>
                  <a:txBody>
                    <a:bodyPr/>
                    <a:lstStyle/>
                    <a:p>
                      <a:r>
                        <a:rPr lang="en-US" dirty="0" smtClean="0"/>
                        <a:t>Appointment</a:t>
                      </a:r>
                      <a:r>
                        <a:rPr lang="en-US" baseline="0" dirty="0" smtClean="0"/>
                        <a:t> of I-CUM-F</a:t>
                      </a:r>
                      <a:endParaRPr lang="en-US" dirty="0"/>
                    </a:p>
                  </a:txBody>
                  <a:tcPr/>
                </a:tc>
              </a:tr>
              <a:tr h="404038">
                <a:tc>
                  <a:txBody>
                    <a:bodyPr/>
                    <a:lstStyle/>
                    <a:p>
                      <a:pPr algn="ctr"/>
                      <a:endParaRPr lang="en-US" b="1" dirty="0"/>
                    </a:p>
                  </a:txBody>
                  <a:tcPr/>
                </a:tc>
                <a:tc>
                  <a:txBody>
                    <a:bodyPr/>
                    <a:lstStyle/>
                    <a:p>
                      <a:endParaRPr lang="en-US" dirty="0"/>
                    </a:p>
                  </a:txBody>
                  <a:tcPr/>
                </a:tc>
              </a:tr>
              <a:tr h="404038">
                <a:tc>
                  <a:txBody>
                    <a:bodyPr/>
                    <a:lstStyle/>
                    <a:p>
                      <a:pPr algn="ctr"/>
                      <a:r>
                        <a:rPr lang="en-US" b="1" dirty="0" smtClean="0"/>
                        <a:t>CHAPTER VIII</a:t>
                      </a:r>
                      <a:endParaRPr lang="en-US" b="1" dirty="0"/>
                    </a:p>
                  </a:txBody>
                  <a:tcPr/>
                </a:tc>
                <a:tc>
                  <a:txBody>
                    <a:bodyPr/>
                    <a:lstStyle/>
                    <a:p>
                      <a:r>
                        <a:rPr lang="en-US" b="1" dirty="0" smtClean="0"/>
                        <a:t>OFFENCES AND PENALTIES</a:t>
                      </a:r>
                      <a:endParaRPr lang="en-US" b="1" dirty="0"/>
                    </a:p>
                  </a:txBody>
                  <a:tcPr/>
                </a:tc>
              </a:tr>
              <a:tr h="404038">
                <a:tc>
                  <a:txBody>
                    <a:bodyPr/>
                    <a:lstStyle/>
                    <a:p>
                      <a:pPr algn="ctr"/>
                      <a:r>
                        <a:rPr lang="en-US" b="1" dirty="0" smtClean="0"/>
                        <a:t>52</a:t>
                      </a:r>
                      <a:endParaRPr lang="en-US" b="1" dirty="0"/>
                    </a:p>
                  </a:txBody>
                  <a:tcPr/>
                </a:tc>
                <a:tc>
                  <a:txBody>
                    <a:bodyPr/>
                    <a:lstStyle/>
                    <a:p>
                      <a:r>
                        <a:rPr lang="en-US" dirty="0" smtClean="0"/>
                        <a:t>Cognizance of offences</a:t>
                      </a:r>
                      <a:endParaRPr lang="en-US" dirty="0"/>
                    </a:p>
                  </a:txBody>
                  <a:tcPr/>
                </a:tc>
              </a:tr>
              <a:tr h="707065">
                <a:tc>
                  <a:txBody>
                    <a:bodyPr/>
                    <a:lstStyle/>
                    <a:p>
                      <a:pPr algn="ctr"/>
                      <a:r>
                        <a:rPr lang="en-US" b="1" dirty="0" smtClean="0"/>
                        <a:t>53</a:t>
                      </a:r>
                      <a:endParaRPr lang="en-US" b="1" dirty="0"/>
                    </a:p>
                  </a:txBody>
                  <a:tcPr/>
                </a:tc>
                <a:tc>
                  <a:txBody>
                    <a:bodyPr/>
                    <a:lstStyle/>
                    <a:p>
                      <a:r>
                        <a:rPr lang="en-US" dirty="0" smtClean="0"/>
                        <a:t>Power of </a:t>
                      </a:r>
                      <a:r>
                        <a:rPr lang="en-US" dirty="0" err="1" smtClean="0"/>
                        <a:t>officeers</a:t>
                      </a:r>
                      <a:r>
                        <a:rPr lang="en-US" dirty="0" smtClean="0"/>
                        <a:t>  of appropriate Government to impose penalty in</a:t>
                      </a:r>
                      <a:r>
                        <a:rPr lang="en-US" baseline="0" dirty="0" smtClean="0"/>
                        <a:t> certain cases</a:t>
                      </a:r>
                      <a:endParaRPr lang="en-US" dirty="0"/>
                    </a:p>
                  </a:txBody>
                  <a:tcPr/>
                </a:tc>
              </a:tr>
              <a:tr h="404038">
                <a:tc>
                  <a:txBody>
                    <a:bodyPr/>
                    <a:lstStyle/>
                    <a:p>
                      <a:pPr algn="ctr"/>
                      <a:r>
                        <a:rPr lang="en-US" b="1" dirty="0" smtClean="0"/>
                        <a:t>54</a:t>
                      </a:r>
                      <a:endParaRPr lang="en-US" b="1" dirty="0"/>
                    </a:p>
                  </a:txBody>
                  <a:tcPr/>
                </a:tc>
                <a:tc>
                  <a:txBody>
                    <a:bodyPr/>
                    <a:lstStyle/>
                    <a:p>
                      <a:r>
                        <a:rPr lang="en-US" dirty="0" smtClean="0"/>
                        <a:t>Penalties for offences</a:t>
                      </a:r>
                      <a:endParaRPr lang="en-US" dirty="0"/>
                    </a:p>
                  </a:txBody>
                  <a:tcPr/>
                </a:tc>
              </a:tr>
              <a:tr h="404038">
                <a:tc>
                  <a:txBody>
                    <a:bodyPr/>
                    <a:lstStyle/>
                    <a:p>
                      <a:pPr algn="ctr"/>
                      <a:r>
                        <a:rPr lang="en-US" b="1" dirty="0" smtClean="0"/>
                        <a:t>55</a:t>
                      </a:r>
                      <a:endParaRPr lang="en-US" b="1" dirty="0"/>
                    </a:p>
                  </a:txBody>
                  <a:tcPr/>
                </a:tc>
                <a:tc>
                  <a:txBody>
                    <a:bodyPr/>
                    <a:lstStyle/>
                    <a:p>
                      <a:r>
                        <a:rPr lang="en-US" dirty="0" smtClean="0"/>
                        <a:t>Offences by companies</a:t>
                      </a:r>
                      <a:endParaRPr lang="en-US" dirty="0"/>
                    </a:p>
                  </a:txBody>
                  <a:tcPr/>
                </a:tc>
              </a:tr>
              <a:tr h="404038">
                <a:tc>
                  <a:txBody>
                    <a:bodyPr/>
                    <a:lstStyle/>
                    <a:p>
                      <a:pPr algn="ctr"/>
                      <a:r>
                        <a:rPr lang="en-US" b="1" dirty="0" smtClean="0"/>
                        <a:t>56</a:t>
                      </a:r>
                      <a:endParaRPr lang="en-US" b="1" dirty="0"/>
                    </a:p>
                  </a:txBody>
                  <a:tcPr/>
                </a:tc>
                <a:tc>
                  <a:txBody>
                    <a:bodyPr/>
                    <a:lstStyle/>
                    <a:p>
                      <a:r>
                        <a:rPr lang="en-US" dirty="0" smtClean="0"/>
                        <a:t>Composition of offences</a:t>
                      </a:r>
                      <a:endParaRPr lang="en-US" dirty="0"/>
                    </a:p>
                  </a:txBody>
                  <a:tcPr/>
                </a:tc>
              </a:tr>
              <a:tr h="404038">
                <a:tc>
                  <a:txBody>
                    <a:bodyPr/>
                    <a:lstStyle/>
                    <a:p>
                      <a:pPr algn="ctr"/>
                      <a:endParaRPr lang="en-US" b="1" dirty="0"/>
                    </a:p>
                  </a:txBody>
                  <a:tcPr/>
                </a:tc>
                <a:tc>
                  <a:txBody>
                    <a:bodyPr/>
                    <a:lstStyle/>
                    <a:p>
                      <a:endParaRPr lang="en-US" dirty="0"/>
                    </a:p>
                  </a:txBody>
                  <a:tcPr/>
                </a:tc>
              </a:tr>
            </a:tbl>
          </a:graphicData>
        </a:graphic>
      </p:graphicFrame>
      <p:sp>
        <p:nvSpPr>
          <p:cNvPr id="4" name="Date Placeholder 3"/>
          <p:cNvSpPr>
            <a:spLocks noGrp="1"/>
          </p:cNvSpPr>
          <p:nvPr>
            <p:ph type="dt" sz="half" idx="10"/>
          </p:nvPr>
        </p:nvSpPr>
        <p:spPr/>
        <p:txBody>
          <a:bodyPr/>
          <a:lstStyle/>
          <a:p>
            <a:fld id="{310A9B0C-C2BA-4CB6-88EF-4E56BB8DEB06}" type="datetime1">
              <a:rPr lang="en-US" smtClean="0"/>
              <a:pPr/>
              <a:t>9/17/2019</a:t>
            </a:fld>
            <a:endParaRPr lang="en-US"/>
          </a:p>
        </p:txBody>
      </p:sp>
      <p:sp>
        <p:nvSpPr>
          <p:cNvPr id="5" name="Slide Number Placeholder 4"/>
          <p:cNvSpPr>
            <a:spLocks noGrp="1"/>
          </p:cNvSpPr>
          <p:nvPr>
            <p:ph type="sldNum" sz="quarter" idx="12"/>
          </p:nvPr>
        </p:nvSpPr>
        <p:spPr/>
        <p:txBody>
          <a:bodyPr/>
          <a:lstStyle/>
          <a:p>
            <a:fld id="{FC21F401-6B2F-49A7-BC92-683218DFFBAF}" type="slidenum">
              <a:rPr lang="en-US" smtClean="0"/>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t>Arrangement of Clauses</a:t>
            </a:r>
            <a:endParaRPr lang="en-US" dirty="0"/>
          </a:p>
        </p:txBody>
      </p:sp>
      <p:graphicFrame>
        <p:nvGraphicFramePr>
          <p:cNvPr id="6" name="Content Placeholder 5"/>
          <p:cNvGraphicFramePr>
            <a:graphicFrameLocks noGrp="1"/>
          </p:cNvGraphicFramePr>
          <p:nvPr>
            <p:ph idx="1"/>
          </p:nvPr>
        </p:nvGraphicFramePr>
        <p:xfrm>
          <a:off x="457200" y="1066800"/>
          <a:ext cx="8229600" cy="5461000"/>
        </p:xfrm>
        <a:graphic>
          <a:graphicData uri="http://schemas.openxmlformats.org/drawingml/2006/table">
            <a:tbl>
              <a:tblPr firstRow="1" bandRow="1">
                <a:tableStyleId>{5C22544A-7EE6-4342-B048-85BDC9FD1C3A}</a:tableStyleId>
              </a:tblPr>
              <a:tblGrid>
                <a:gridCol w="1828800"/>
                <a:gridCol w="6400800"/>
              </a:tblGrid>
              <a:tr h="370840">
                <a:tc>
                  <a:txBody>
                    <a:bodyPr/>
                    <a:lstStyle/>
                    <a:p>
                      <a:pPr algn="ctr"/>
                      <a:r>
                        <a:rPr lang="en-US" b="1" dirty="0" smtClean="0"/>
                        <a:t>CHAPTER IX</a:t>
                      </a:r>
                      <a:endParaRPr lang="en-US" b="1" dirty="0"/>
                    </a:p>
                  </a:txBody>
                  <a:tcPr/>
                </a:tc>
                <a:tc>
                  <a:txBody>
                    <a:bodyPr/>
                    <a:lstStyle/>
                    <a:p>
                      <a:r>
                        <a:rPr lang="en-US" dirty="0" smtClean="0"/>
                        <a:t>MISCELLANEOUS</a:t>
                      </a:r>
                      <a:endParaRPr lang="en-US" dirty="0"/>
                    </a:p>
                  </a:txBody>
                  <a:tcPr/>
                </a:tc>
              </a:tr>
              <a:tr h="370840">
                <a:tc>
                  <a:txBody>
                    <a:bodyPr/>
                    <a:lstStyle/>
                    <a:p>
                      <a:pPr algn="ctr"/>
                      <a:r>
                        <a:rPr lang="en-US" b="1" dirty="0" smtClean="0"/>
                        <a:t>57</a:t>
                      </a:r>
                      <a:endParaRPr lang="en-US" b="1" dirty="0"/>
                    </a:p>
                  </a:txBody>
                  <a:tcPr/>
                </a:tc>
                <a:tc>
                  <a:txBody>
                    <a:bodyPr/>
                    <a:lstStyle/>
                    <a:p>
                      <a:r>
                        <a:rPr lang="en-US" dirty="0" smtClean="0"/>
                        <a:t>Bar of suits</a:t>
                      </a:r>
                      <a:endParaRPr lang="en-US" dirty="0"/>
                    </a:p>
                  </a:txBody>
                  <a:tcPr/>
                </a:tc>
              </a:tr>
              <a:tr h="370840">
                <a:tc>
                  <a:txBody>
                    <a:bodyPr/>
                    <a:lstStyle/>
                    <a:p>
                      <a:pPr algn="ctr"/>
                      <a:r>
                        <a:rPr lang="en-US" b="1" dirty="0" smtClean="0"/>
                        <a:t>58</a:t>
                      </a:r>
                      <a:endParaRPr lang="en-US" b="1" dirty="0"/>
                    </a:p>
                  </a:txBody>
                  <a:tcPr/>
                </a:tc>
                <a:tc>
                  <a:txBody>
                    <a:bodyPr/>
                    <a:lstStyle/>
                    <a:p>
                      <a:r>
                        <a:rPr lang="en-US" dirty="0" smtClean="0"/>
                        <a:t>Protection of action taken in good faith</a:t>
                      </a:r>
                      <a:endParaRPr lang="en-US" dirty="0"/>
                    </a:p>
                  </a:txBody>
                  <a:tcPr/>
                </a:tc>
              </a:tr>
              <a:tr h="370840">
                <a:tc>
                  <a:txBody>
                    <a:bodyPr/>
                    <a:lstStyle/>
                    <a:p>
                      <a:pPr algn="ctr"/>
                      <a:r>
                        <a:rPr lang="en-US" b="1" dirty="0" smtClean="0"/>
                        <a:t>59</a:t>
                      </a:r>
                      <a:endParaRPr lang="en-US" b="1" dirty="0"/>
                    </a:p>
                  </a:txBody>
                  <a:tcPr/>
                </a:tc>
                <a:tc>
                  <a:txBody>
                    <a:bodyPr/>
                    <a:lstStyle/>
                    <a:p>
                      <a:r>
                        <a:rPr lang="en-US" dirty="0" smtClean="0"/>
                        <a:t>Burden of proof</a:t>
                      </a:r>
                      <a:endParaRPr lang="en-US" dirty="0"/>
                    </a:p>
                  </a:txBody>
                  <a:tcPr/>
                </a:tc>
              </a:tr>
              <a:tr h="370840">
                <a:tc>
                  <a:txBody>
                    <a:bodyPr/>
                    <a:lstStyle/>
                    <a:p>
                      <a:pPr algn="ctr"/>
                      <a:r>
                        <a:rPr lang="en-US" b="1" dirty="0" smtClean="0"/>
                        <a:t>60</a:t>
                      </a:r>
                      <a:endParaRPr lang="en-US" b="1" dirty="0"/>
                    </a:p>
                  </a:txBody>
                  <a:tcPr/>
                </a:tc>
                <a:tc>
                  <a:txBody>
                    <a:bodyPr/>
                    <a:lstStyle/>
                    <a:p>
                      <a:r>
                        <a:rPr lang="en-US" dirty="0" smtClean="0"/>
                        <a:t>Contracting out</a:t>
                      </a:r>
                      <a:endParaRPr lang="en-US" dirty="0"/>
                    </a:p>
                  </a:txBody>
                  <a:tcPr/>
                </a:tc>
              </a:tr>
              <a:tr h="370840">
                <a:tc>
                  <a:txBody>
                    <a:bodyPr/>
                    <a:lstStyle/>
                    <a:p>
                      <a:pPr algn="ctr"/>
                      <a:r>
                        <a:rPr lang="en-US" b="1" dirty="0" smtClean="0"/>
                        <a:t>61</a:t>
                      </a:r>
                      <a:endParaRPr lang="en-US" b="1" dirty="0"/>
                    </a:p>
                  </a:txBody>
                  <a:tcPr/>
                </a:tc>
                <a:tc>
                  <a:txBody>
                    <a:bodyPr/>
                    <a:lstStyle/>
                    <a:p>
                      <a:r>
                        <a:rPr lang="en-US" dirty="0" smtClean="0"/>
                        <a:t>Effect of laws, agreements, etc, inconsistent with this Code</a:t>
                      </a:r>
                      <a:endParaRPr lang="en-US" dirty="0"/>
                    </a:p>
                  </a:txBody>
                  <a:tcPr/>
                </a:tc>
              </a:tr>
              <a:tr h="370840">
                <a:tc>
                  <a:txBody>
                    <a:bodyPr/>
                    <a:lstStyle/>
                    <a:p>
                      <a:pPr algn="ctr"/>
                      <a:r>
                        <a:rPr lang="en-US" b="1" dirty="0" smtClean="0"/>
                        <a:t>62</a:t>
                      </a:r>
                      <a:endParaRPr lang="en-US" b="1" dirty="0"/>
                    </a:p>
                  </a:txBody>
                  <a:tcPr/>
                </a:tc>
                <a:tc>
                  <a:txBody>
                    <a:bodyPr/>
                    <a:lstStyle/>
                    <a:p>
                      <a:r>
                        <a:rPr lang="en-US" dirty="0" smtClean="0"/>
                        <a:t>Delegation</a:t>
                      </a:r>
                      <a:r>
                        <a:rPr lang="en-US" baseline="0" dirty="0" smtClean="0"/>
                        <a:t> of powers</a:t>
                      </a:r>
                      <a:endParaRPr lang="en-US" dirty="0"/>
                    </a:p>
                  </a:txBody>
                  <a:tcPr/>
                </a:tc>
              </a:tr>
              <a:tr h="370840">
                <a:tc>
                  <a:txBody>
                    <a:bodyPr/>
                    <a:lstStyle/>
                    <a:p>
                      <a:pPr algn="ctr"/>
                      <a:r>
                        <a:rPr lang="en-US" b="1" dirty="0" smtClean="0"/>
                        <a:t>63</a:t>
                      </a:r>
                      <a:endParaRPr lang="en-US" b="1" dirty="0"/>
                    </a:p>
                  </a:txBody>
                  <a:tcPr/>
                </a:tc>
                <a:tc>
                  <a:txBody>
                    <a:bodyPr/>
                    <a:lstStyle/>
                    <a:p>
                      <a:r>
                        <a:rPr lang="en-US" dirty="0" smtClean="0"/>
                        <a:t>Exemption of employer from liability in certain cases</a:t>
                      </a:r>
                      <a:endParaRPr lang="en-US" dirty="0"/>
                    </a:p>
                  </a:txBody>
                  <a:tcPr/>
                </a:tc>
              </a:tr>
              <a:tr h="370840">
                <a:tc>
                  <a:txBody>
                    <a:bodyPr/>
                    <a:lstStyle/>
                    <a:p>
                      <a:pPr algn="ctr"/>
                      <a:r>
                        <a:rPr lang="en-US" b="1" dirty="0" smtClean="0"/>
                        <a:t>64</a:t>
                      </a:r>
                      <a:endParaRPr lang="en-US" b="1" dirty="0"/>
                    </a:p>
                  </a:txBody>
                  <a:tcPr/>
                </a:tc>
                <a:tc>
                  <a:txBody>
                    <a:bodyPr/>
                    <a:lstStyle/>
                    <a:p>
                      <a:r>
                        <a:rPr lang="en-US" dirty="0" smtClean="0"/>
                        <a:t>Protection against attachment of assets of employer with Government</a:t>
                      </a:r>
                      <a:endParaRPr lang="en-US" dirty="0"/>
                    </a:p>
                  </a:txBody>
                  <a:tcPr/>
                </a:tc>
              </a:tr>
              <a:tr h="370840">
                <a:tc>
                  <a:txBody>
                    <a:bodyPr/>
                    <a:lstStyle/>
                    <a:p>
                      <a:pPr algn="ctr"/>
                      <a:r>
                        <a:rPr lang="en-US" b="1" dirty="0" smtClean="0"/>
                        <a:t>65</a:t>
                      </a:r>
                      <a:endParaRPr lang="en-US" b="1" dirty="0"/>
                    </a:p>
                  </a:txBody>
                  <a:tcPr/>
                </a:tc>
                <a:tc>
                  <a:txBody>
                    <a:bodyPr/>
                    <a:lstStyle/>
                    <a:p>
                      <a:r>
                        <a:rPr lang="en-US" dirty="0" smtClean="0"/>
                        <a:t>Power of central Government to give directions</a:t>
                      </a:r>
                      <a:endParaRPr lang="en-US" dirty="0"/>
                    </a:p>
                  </a:txBody>
                  <a:tcPr/>
                </a:tc>
              </a:tr>
              <a:tr h="370840">
                <a:tc>
                  <a:txBody>
                    <a:bodyPr/>
                    <a:lstStyle/>
                    <a:p>
                      <a:pPr algn="ctr"/>
                      <a:r>
                        <a:rPr lang="en-US" b="1" dirty="0" smtClean="0"/>
                        <a:t>66 </a:t>
                      </a:r>
                      <a:endParaRPr lang="en-US" b="1" dirty="0"/>
                    </a:p>
                  </a:txBody>
                  <a:tcPr/>
                </a:tc>
                <a:tc>
                  <a:txBody>
                    <a:bodyPr/>
                    <a:lstStyle/>
                    <a:p>
                      <a:r>
                        <a:rPr lang="en-US" dirty="0" smtClean="0"/>
                        <a:t>Saving</a:t>
                      </a:r>
                      <a:endParaRPr lang="en-US" dirty="0"/>
                    </a:p>
                  </a:txBody>
                  <a:tcPr/>
                </a:tc>
              </a:tr>
              <a:tr h="370840">
                <a:tc>
                  <a:txBody>
                    <a:bodyPr/>
                    <a:lstStyle/>
                    <a:p>
                      <a:pPr algn="ctr"/>
                      <a:r>
                        <a:rPr lang="en-US" b="1" dirty="0" smtClean="0"/>
                        <a:t>67</a:t>
                      </a:r>
                      <a:endParaRPr lang="en-US" b="1" dirty="0"/>
                    </a:p>
                  </a:txBody>
                  <a:tcPr/>
                </a:tc>
                <a:tc>
                  <a:txBody>
                    <a:bodyPr/>
                    <a:lstStyle/>
                    <a:p>
                      <a:r>
                        <a:rPr lang="en-US" dirty="0" smtClean="0"/>
                        <a:t>Power of appropriate Government to make rules</a:t>
                      </a:r>
                      <a:endParaRPr lang="en-US" dirty="0"/>
                    </a:p>
                  </a:txBody>
                  <a:tcPr/>
                </a:tc>
              </a:tr>
              <a:tr h="370840">
                <a:tc>
                  <a:txBody>
                    <a:bodyPr/>
                    <a:lstStyle/>
                    <a:p>
                      <a:pPr algn="ctr"/>
                      <a:r>
                        <a:rPr lang="en-US" b="1" dirty="0" smtClean="0"/>
                        <a:t>68</a:t>
                      </a:r>
                      <a:endParaRPr lang="en-US" b="1" dirty="0"/>
                    </a:p>
                  </a:txBody>
                  <a:tcPr/>
                </a:tc>
                <a:tc>
                  <a:txBody>
                    <a:bodyPr/>
                    <a:lstStyle/>
                    <a:p>
                      <a:r>
                        <a:rPr lang="en-US" dirty="0" smtClean="0"/>
                        <a:t>Power to remove difficulties</a:t>
                      </a:r>
                      <a:endParaRPr lang="en-US" dirty="0"/>
                    </a:p>
                  </a:txBody>
                  <a:tcPr/>
                </a:tc>
              </a:tr>
              <a:tr h="370840">
                <a:tc>
                  <a:txBody>
                    <a:bodyPr/>
                    <a:lstStyle/>
                    <a:p>
                      <a:pPr algn="ctr"/>
                      <a:r>
                        <a:rPr lang="en-US" b="1" dirty="0" smtClean="0"/>
                        <a:t>69</a:t>
                      </a:r>
                      <a:endParaRPr lang="en-US" b="1" dirty="0"/>
                    </a:p>
                  </a:txBody>
                  <a:tcPr/>
                </a:tc>
                <a:tc>
                  <a:txBody>
                    <a:bodyPr/>
                    <a:lstStyle/>
                    <a:p>
                      <a:r>
                        <a:rPr lang="en-US" dirty="0" smtClean="0"/>
                        <a:t>Repeal and savings</a:t>
                      </a:r>
                      <a:endParaRPr lang="en-US" dirty="0"/>
                    </a:p>
                  </a:txBody>
                  <a:tcPr/>
                </a:tc>
              </a:tr>
            </a:tbl>
          </a:graphicData>
        </a:graphic>
      </p:graphicFrame>
      <p:sp>
        <p:nvSpPr>
          <p:cNvPr id="4" name="Date Placeholder 3"/>
          <p:cNvSpPr>
            <a:spLocks noGrp="1"/>
          </p:cNvSpPr>
          <p:nvPr>
            <p:ph type="dt" sz="half" idx="10"/>
          </p:nvPr>
        </p:nvSpPr>
        <p:spPr/>
        <p:txBody>
          <a:bodyPr/>
          <a:lstStyle/>
          <a:p>
            <a:fld id="{310A9B0C-C2BA-4CB6-88EF-4E56BB8DEB06}" type="datetime1">
              <a:rPr lang="en-US" smtClean="0"/>
              <a:pPr/>
              <a:t>9/17/2019</a:t>
            </a:fld>
            <a:endParaRPr lang="en-US"/>
          </a:p>
        </p:txBody>
      </p:sp>
      <p:sp>
        <p:nvSpPr>
          <p:cNvPr id="5" name="Slide Number Placeholder 4"/>
          <p:cNvSpPr>
            <a:spLocks noGrp="1"/>
          </p:cNvSpPr>
          <p:nvPr>
            <p:ph type="sldNum" sz="quarter" idx="12"/>
          </p:nvPr>
        </p:nvSpPr>
        <p:spPr/>
        <p:txBody>
          <a:bodyPr/>
          <a:lstStyle/>
          <a:p>
            <a:fld id="{FC21F401-6B2F-49A7-BC92-683218DFFBAF}" type="slidenum">
              <a:rPr lang="en-US" smtClean="0"/>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323</TotalTime>
  <Words>2881</Words>
  <Application>Microsoft Office PowerPoint</Application>
  <PresentationFormat>On-screen Show (4:3)</PresentationFormat>
  <Paragraphs>400</Paragraphs>
  <Slides>32</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32</vt:i4>
      </vt:variant>
    </vt:vector>
  </HeadingPairs>
  <TitlesOfParts>
    <vt:vector size="34" baseType="lpstr">
      <vt:lpstr>Office Theme</vt:lpstr>
      <vt:lpstr>Microsoft Office Word Document</vt:lpstr>
      <vt:lpstr>Riding the wave of new labour reforms 17th September  2019 SSAI, Bengaluru</vt:lpstr>
      <vt:lpstr>The code on wages, 2019- impact analysis</vt:lpstr>
      <vt:lpstr>The Code on Wages, 2019 Arrangement of Clauses</vt:lpstr>
      <vt:lpstr>Arrangement of Clauses</vt:lpstr>
      <vt:lpstr>Arrangement of Clauses</vt:lpstr>
      <vt:lpstr>Arrangement of Clauses</vt:lpstr>
      <vt:lpstr>Arrangement of Clauses</vt:lpstr>
      <vt:lpstr>Arrangement of Clauses</vt:lpstr>
      <vt:lpstr>Arrangement of Clauses</vt:lpstr>
      <vt:lpstr>Code on Wages vs. Repealed Enactments</vt:lpstr>
      <vt:lpstr>Who is an ‘Employer’?</vt:lpstr>
      <vt:lpstr>Who is a ‘contract labour’</vt:lpstr>
      <vt:lpstr>Who is an ‘employee’?</vt:lpstr>
      <vt:lpstr>‘wages’</vt:lpstr>
      <vt:lpstr>Slide 15</vt:lpstr>
      <vt:lpstr>Slide 16</vt:lpstr>
      <vt:lpstr>‘worker’</vt:lpstr>
      <vt:lpstr>Slide 18</vt:lpstr>
      <vt:lpstr>Slide 19</vt:lpstr>
      <vt:lpstr>Substantial compliance under the Code</vt:lpstr>
      <vt:lpstr>Substantial compliance under the Code</vt:lpstr>
      <vt:lpstr>Substantial compliance under the Code</vt:lpstr>
      <vt:lpstr>Substantial compliance under the Code</vt:lpstr>
      <vt:lpstr>Compliance of the order passed by authorities under the Code</vt:lpstr>
      <vt:lpstr>Procedural compliance</vt:lpstr>
      <vt:lpstr>Provisions of Indian Penal Code, 1860 </vt:lpstr>
      <vt:lpstr>Penalties for offences under the Code</vt:lpstr>
      <vt:lpstr>Compounding of Offence under the Code</vt:lpstr>
      <vt:lpstr>Burden of Proof</vt:lpstr>
      <vt:lpstr>Exemption of employer from liability </vt:lpstr>
      <vt:lpstr>Miscellaneous</vt:lpstr>
      <vt:lpstr>THANKS Q&amp;A   </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IMPACT OF PROPOSED LABOUR CODES ON EMPLOYERS &amp; COMPLAICE STRUCTURE</dc:title>
  <dc:creator>WC</dc:creator>
  <cp:lastModifiedBy>WC</cp:lastModifiedBy>
  <cp:revision>67</cp:revision>
  <dcterms:created xsi:type="dcterms:W3CDTF">2019-08-21T14:17:59Z</dcterms:created>
  <dcterms:modified xsi:type="dcterms:W3CDTF">2019-09-17T02:18:15Z</dcterms:modified>
</cp:coreProperties>
</file>