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handoutMasterIdLst>
    <p:handoutMasterId r:id="rId101"/>
  </p:handoutMasterIdLst>
  <p:sldIdLst>
    <p:sldId id="256" r:id="rId2"/>
    <p:sldId id="328" r:id="rId3"/>
    <p:sldId id="358" r:id="rId4"/>
    <p:sldId id="257" r:id="rId5"/>
    <p:sldId id="260" r:id="rId6"/>
    <p:sldId id="261" r:id="rId7"/>
    <p:sldId id="262" r:id="rId8"/>
    <p:sldId id="263" r:id="rId9"/>
    <p:sldId id="264" r:id="rId10"/>
    <p:sldId id="265" r:id="rId11"/>
    <p:sldId id="266" r:id="rId12"/>
    <p:sldId id="267" r:id="rId13"/>
    <p:sldId id="332"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329" r:id="rId27"/>
    <p:sldId id="281" r:id="rId28"/>
    <p:sldId id="282" r:id="rId29"/>
    <p:sldId id="283" r:id="rId30"/>
    <p:sldId id="284" r:id="rId31"/>
    <p:sldId id="285" r:id="rId32"/>
    <p:sldId id="286" r:id="rId33"/>
    <p:sldId id="287" r:id="rId34"/>
    <p:sldId id="333" r:id="rId35"/>
    <p:sldId id="334" r:id="rId36"/>
    <p:sldId id="335" r:id="rId37"/>
    <p:sldId id="336" r:id="rId38"/>
    <p:sldId id="337" r:id="rId39"/>
    <p:sldId id="338" r:id="rId40"/>
    <p:sldId id="339" r:id="rId41"/>
    <p:sldId id="330"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41" r:id="rId64"/>
    <p:sldId id="342" r:id="rId65"/>
    <p:sldId id="343" r:id="rId66"/>
    <p:sldId id="344" r:id="rId67"/>
    <p:sldId id="345" r:id="rId68"/>
    <p:sldId id="346" r:id="rId69"/>
    <p:sldId id="347" r:id="rId70"/>
    <p:sldId id="348" r:id="rId71"/>
    <p:sldId id="349" r:id="rId72"/>
    <p:sldId id="331"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 id="350" r:id="rId89"/>
    <p:sldId id="351" r:id="rId90"/>
    <p:sldId id="352" r:id="rId91"/>
    <p:sldId id="353" r:id="rId92"/>
    <p:sldId id="354" r:id="rId93"/>
    <p:sldId id="355" r:id="rId94"/>
    <p:sldId id="356" r:id="rId95"/>
    <p:sldId id="357" r:id="rId96"/>
    <p:sldId id="360" r:id="rId97"/>
    <p:sldId id="361" r:id="rId98"/>
    <p:sldId id="359"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61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247" autoAdjust="0"/>
  </p:normalViewPr>
  <p:slideViewPr>
    <p:cSldViewPr>
      <p:cViewPr>
        <p:scale>
          <a:sx n="100" d="100"/>
          <a:sy n="100" d="100"/>
        </p:scale>
        <p:origin x="-432" y="35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Lbls>
            <c:dLbl>
              <c:idx val="0"/>
              <c:layout/>
              <c:tx>
                <c:rich>
                  <a:bodyPr/>
                  <a:lstStyle/>
                  <a:p>
                    <a:r>
                      <a:rPr lang="en-US" sz="1200"/>
                      <a:t>Employer , 169</a:t>
                    </a:r>
                  </a:p>
                </c:rich>
              </c:tx>
              <c:showVal val="1"/>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781-4BDC-A763-2FE8257D9840}"/>
                </c:ext>
              </c:extLst>
            </c:dLbl>
            <c:dLbl>
              <c:idx val="1"/>
              <c:layout>
                <c:manualLayout>
                  <c:x val="-2.9133514822446492E-2"/>
                  <c:y val="-0.18932143278342611"/>
                </c:manualLayout>
              </c:layout>
              <c:showVal val="1"/>
              <c:showCatName val="1"/>
            </c:dLbl>
            <c:dLbl>
              <c:idx val="5"/>
              <c:layout>
                <c:manualLayout>
                  <c:x val="2.370855244357227E-2"/>
                  <c:y val="-1.7345081593601305E-2"/>
                </c:manualLayout>
              </c:layout>
              <c:showVal val="1"/>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5BEC-431C-9CB1-8A8769EC6D74}"/>
                </c:ext>
              </c:extLst>
            </c:dLbl>
            <c:spPr>
              <a:noFill/>
              <a:ln>
                <a:noFill/>
              </a:ln>
              <a:effectLst/>
            </c:spPr>
            <c:txPr>
              <a:bodyPr/>
              <a:lstStyle/>
              <a:p>
                <a:pPr>
                  <a:defRPr lang="en-IN"/>
                </a:pPr>
                <a:endParaRPr lang="en-US"/>
              </a:p>
            </c:txPr>
            <c:showVal val="1"/>
            <c:showCatName val="1"/>
            <c:showLeaderLines val="1"/>
            <c:extLst xmlns:c16r2="http://schemas.microsoft.com/office/drawing/2015/06/chart">
              <c:ext xmlns:c15="http://schemas.microsoft.com/office/drawing/2012/chart" uri="{CE6537A1-D6FC-4f65-9D91-7224C49458BB}">
                <c15:layout/>
              </c:ext>
            </c:extLst>
          </c:dLbls>
          <c:cat>
            <c:strRef>
              <c:f>Sheet1!$A$2:$A$7</c:f>
              <c:strCache>
                <c:ptCount val="6"/>
                <c:pt idx="0">
                  <c:v>Employer </c:v>
                </c:pt>
                <c:pt idx="1">
                  <c:v>Employee</c:v>
                </c:pt>
                <c:pt idx="2">
                  <c:v>Worker </c:v>
                </c:pt>
                <c:pt idx="3">
                  <c:v>Central Govt </c:v>
                </c:pt>
                <c:pt idx="4">
                  <c:v>App Govt </c:v>
                </c:pt>
                <c:pt idx="5">
                  <c:v>State Govt </c:v>
                </c:pt>
              </c:strCache>
            </c:strRef>
          </c:cat>
          <c:val>
            <c:numRef>
              <c:f>Sheet1!$B$2:$B$7</c:f>
              <c:numCache>
                <c:formatCode>General</c:formatCode>
                <c:ptCount val="6"/>
                <c:pt idx="0">
                  <c:v>169</c:v>
                </c:pt>
                <c:pt idx="1">
                  <c:v>218</c:v>
                </c:pt>
                <c:pt idx="2">
                  <c:v>18</c:v>
                </c:pt>
                <c:pt idx="3">
                  <c:v>40</c:v>
                </c:pt>
                <c:pt idx="4">
                  <c:v>104</c:v>
                </c:pt>
                <c:pt idx="5">
                  <c:v>24</c:v>
                </c:pt>
              </c:numCache>
            </c:numRef>
          </c:val>
          <c:extLst xmlns:c16r2="http://schemas.microsoft.com/office/drawing/2015/06/chart">
            <c:ext xmlns:c16="http://schemas.microsoft.com/office/drawing/2014/chart" uri="{C3380CC4-5D6E-409C-BE32-E72D297353CC}">
              <c16:uniqueId val="{00000000-602C-A949-965A-A94F895B0557}"/>
            </c:ext>
          </c:extLst>
        </c:ser>
        <c:dLbls>
          <c:showVal val="1"/>
          <c:showCatName val="1"/>
        </c:dLbls>
        <c:firstSliceAng val="0"/>
      </c:pie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view3D>
      <c:rotX val="30"/>
      <c:perspective val="30"/>
    </c:view3D>
    <c:plotArea>
      <c:layout/>
      <c:pie3DChart>
        <c:varyColors val="1"/>
        <c:ser>
          <c:idx val="0"/>
          <c:order val="0"/>
          <c:tx>
            <c:strRef>
              <c:f>Sheet1!$B$1</c:f>
              <c:strCache>
                <c:ptCount val="1"/>
                <c:pt idx="0">
                  <c:v>CODE ON OCCUPATIONAL SAFETY HEALTH</c:v>
                </c:pt>
              </c:strCache>
            </c:strRef>
          </c:tx>
          <c:explosion val="25"/>
          <c:dLbls>
            <c:dLbl>
              <c:idx val="2"/>
              <c:layout>
                <c:manualLayout>
                  <c:x val="-0.14863691112832025"/>
                  <c:y val="-0.25895600221025011"/>
                </c:manualLayout>
              </c:layout>
              <c:showVal val="1"/>
              <c:showCatName val="1"/>
            </c:dLbl>
            <c:spPr>
              <a:noFill/>
              <a:ln>
                <a:noFill/>
              </a:ln>
              <a:effectLst/>
            </c:spPr>
            <c:txPr>
              <a:bodyPr/>
              <a:lstStyle/>
              <a:p>
                <a:pPr>
                  <a:defRPr lang="en-US"/>
                </a:pPr>
                <a:endParaRPr lang="en-US"/>
              </a:p>
            </c:txPr>
            <c:showVal val="1"/>
            <c:showCatName val="1"/>
            <c:extLst xmlns:c16r2="http://schemas.microsoft.com/office/drawing/2015/06/chart">
              <c:ext xmlns:c15="http://schemas.microsoft.com/office/drawing/2012/chart" uri="{CE6537A1-D6FC-4f65-9D91-7224C49458BB}">
                <c15:layout/>
              </c:ext>
            </c:extLst>
          </c:dLbls>
          <c:cat>
            <c:strRef>
              <c:f>Sheet1!$A$2:$A$7</c:f>
              <c:strCache>
                <c:ptCount val="6"/>
                <c:pt idx="0">
                  <c:v>Employer</c:v>
                </c:pt>
                <c:pt idx="1">
                  <c:v>Employee</c:v>
                </c:pt>
                <c:pt idx="2">
                  <c:v>Worker</c:v>
                </c:pt>
                <c:pt idx="3">
                  <c:v>App Govt</c:v>
                </c:pt>
                <c:pt idx="4">
                  <c:v>Central Govt</c:v>
                </c:pt>
                <c:pt idx="5">
                  <c:v>State Govt</c:v>
                </c:pt>
              </c:strCache>
            </c:strRef>
          </c:cat>
          <c:val>
            <c:numRef>
              <c:f>Sheet1!$B$2:$B$7</c:f>
              <c:numCache>
                <c:formatCode>General</c:formatCode>
                <c:ptCount val="6"/>
                <c:pt idx="0">
                  <c:v>141</c:v>
                </c:pt>
                <c:pt idx="1">
                  <c:v>90</c:v>
                </c:pt>
                <c:pt idx="2">
                  <c:v>248</c:v>
                </c:pt>
                <c:pt idx="3">
                  <c:v>142</c:v>
                </c:pt>
                <c:pt idx="4">
                  <c:v>128</c:v>
                </c:pt>
                <c:pt idx="5">
                  <c:v>64</c:v>
                </c:pt>
              </c:numCache>
            </c:numRef>
          </c:val>
          <c:extLst xmlns:c16r2="http://schemas.microsoft.com/office/drawing/2015/06/chart">
            <c:ext xmlns:c16="http://schemas.microsoft.com/office/drawing/2014/chart" uri="{C3380CC4-5D6E-409C-BE32-E72D297353CC}">
              <c16:uniqueId val="{00000000-131D-374F-A193-2FEF23564C39}"/>
            </c:ext>
          </c:extLst>
        </c:ser>
        <c:dLbls>
          <c:showVal val="1"/>
          <c:showCatName val="1"/>
        </c:dLbls>
      </c:pie3DChart>
    </c:plotArea>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view3D>
      <c:rotX val="30"/>
      <c:perspective val="30"/>
    </c:view3D>
    <c:plotArea>
      <c:layout>
        <c:manualLayout>
          <c:layoutTarget val="inner"/>
          <c:xMode val="edge"/>
          <c:yMode val="edge"/>
          <c:x val="0.15803291480456841"/>
          <c:y val="8.5974085985730725E-2"/>
          <c:w val="0.84196708519543151"/>
          <c:h val="0.8233569923477877"/>
        </c:manualLayout>
      </c:layout>
      <c:pie3DChart>
        <c:varyColors val="1"/>
        <c:ser>
          <c:idx val="0"/>
          <c:order val="0"/>
          <c:tx>
            <c:strRef>
              <c:f>Sheet1!$B$1</c:f>
              <c:strCache>
                <c:ptCount val="1"/>
                <c:pt idx="0">
                  <c:v>State </c:v>
                </c:pt>
              </c:strCache>
            </c:strRef>
          </c:tx>
          <c:explosion val="25"/>
          <c:dLbls>
            <c:spPr>
              <a:noFill/>
              <a:ln>
                <a:noFill/>
              </a:ln>
              <a:effectLst/>
            </c:spPr>
            <c:txPr>
              <a:bodyPr/>
              <a:lstStyle/>
              <a:p>
                <a:pPr>
                  <a:defRPr lang="en-US"/>
                </a:pPr>
                <a:endParaRPr lang="en-US"/>
              </a:p>
            </c:txPr>
            <c:showVal val="1"/>
            <c:showCatName val="1"/>
            <c:extLst xmlns:c16r2="http://schemas.microsoft.com/office/drawing/2015/06/chart">
              <c:ext xmlns:c15="http://schemas.microsoft.com/office/drawing/2012/chart" uri="{CE6537A1-D6FC-4f65-9D91-7224C49458BB}">
                <c15:layout/>
              </c:ext>
            </c:extLst>
          </c:dLbls>
          <c:cat>
            <c:strRef>
              <c:f>Sheet1!$A$2:$A$7</c:f>
              <c:strCache>
                <c:ptCount val="6"/>
                <c:pt idx="0">
                  <c:v>Employer</c:v>
                </c:pt>
                <c:pt idx="1">
                  <c:v>Employee</c:v>
                </c:pt>
                <c:pt idx="2">
                  <c:v>Worker</c:v>
                </c:pt>
                <c:pt idx="3">
                  <c:v>App Govt</c:v>
                </c:pt>
                <c:pt idx="4">
                  <c:v>Central Govt</c:v>
                </c:pt>
                <c:pt idx="5">
                  <c:v>State Govt</c:v>
                </c:pt>
              </c:strCache>
            </c:strRef>
          </c:cat>
          <c:val>
            <c:numRef>
              <c:f>Sheet1!$B$2:$B$7</c:f>
              <c:numCache>
                <c:formatCode>General</c:formatCode>
                <c:ptCount val="6"/>
                <c:pt idx="0">
                  <c:v>476</c:v>
                </c:pt>
                <c:pt idx="1">
                  <c:v>610</c:v>
                </c:pt>
                <c:pt idx="2">
                  <c:v>223</c:v>
                </c:pt>
                <c:pt idx="3">
                  <c:v>135</c:v>
                </c:pt>
                <c:pt idx="4">
                  <c:v>347</c:v>
                </c:pt>
                <c:pt idx="5">
                  <c:v>140</c:v>
                </c:pt>
              </c:numCache>
            </c:numRef>
          </c:val>
          <c:extLst xmlns:c16r2="http://schemas.microsoft.com/office/drawing/2015/06/chart">
            <c:ext xmlns:c16="http://schemas.microsoft.com/office/drawing/2014/chart" uri="{C3380CC4-5D6E-409C-BE32-E72D297353CC}">
              <c16:uniqueId val="{00000000-43EA-9F48-B535-49AFF51F14CC}"/>
            </c:ext>
          </c:extLst>
        </c:ser>
        <c:dLbls>
          <c:showVal val="1"/>
          <c:showCatName val="1"/>
        </c:dLbls>
      </c:pie3DChart>
    </c:plotArea>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view3D>
      <c:rotX val="30"/>
      <c:perspective val="30"/>
    </c:view3D>
    <c:plotArea>
      <c:layout/>
      <c:pie3DChart>
        <c:varyColors val="1"/>
        <c:ser>
          <c:idx val="0"/>
          <c:order val="0"/>
          <c:tx>
            <c:strRef>
              <c:f>Sheet1!$B$1</c:f>
              <c:strCache>
                <c:ptCount val="1"/>
                <c:pt idx="0">
                  <c:v>Sales</c:v>
                </c:pt>
              </c:strCache>
            </c:strRef>
          </c:tx>
          <c:explosion val="25"/>
          <c:dLbls>
            <c:dLbl>
              <c:idx val="1"/>
              <c:layout>
                <c:manualLayout>
                  <c:x val="-3.4061367329083891E-3"/>
                  <c:y val="-9.1463889594445832E-2"/>
                </c:manualLayout>
              </c:layout>
              <c:showVal val="1"/>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CF92-4B87-80AC-EE40DD0F0D1E}"/>
                </c:ext>
              </c:extLst>
            </c:dLbl>
            <c:dLbl>
              <c:idx val="4"/>
              <c:layout>
                <c:manualLayout>
                  <c:x val="-1.8027746531683538E-2"/>
                  <c:y val="-8.7985775971551935E-3"/>
                </c:manualLayout>
              </c:layout>
              <c:showVal val="1"/>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F92-4B87-80AC-EE40DD0F0D1E}"/>
                </c:ext>
              </c:extLst>
            </c:dLbl>
            <c:dLbl>
              <c:idx val="5"/>
              <c:layout>
                <c:manualLayout>
                  <c:x val="5.2202953797441984E-2"/>
                  <c:y val="-3.0111590889848446E-2"/>
                </c:manualLayout>
              </c:layout>
              <c:showVal val="1"/>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F92-4B87-80AC-EE40DD0F0D1E}"/>
                </c:ext>
              </c:extLst>
            </c:dLbl>
            <c:spPr>
              <a:noFill/>
              <a:ln>
                <a:noFill/>
              </a:ln>
              <a:effectLst/>
            </c:spPr>
            <c:txPr>
              <a:bodyPr/>
              <a:lstStyle/>
              <a:p>
                <a:pPr>
                  <a:defRPr lang="en-US"/>
                </a:pPr>
                <a:endParaRPr lang="en-US"/>
              </a:p>
            </c:txPr>
            <c:showVal val="1"/>
            <c:showCatName val="1"/>
            <c:extLst xmlns:c16r2="http://schemas.microsoft.com/office/drawing/2015/06/chart">
              <c:ext xmlns:c15="http://schemas.microsoft.com/office/drawing/2012/chart" uri="{CE6537A1-D6FC-4f65-9D91-7224C49458BB}">
                <c15:layout/>
              </c:ext>
            </c:extLst>
          </c:dLbls>
          <c:cat>
            <c:strRef>
              <c:f>Sheet1!$A$2:$A$7</c:f>
              <c:strCache>
                <c:ptCount val="6"/>
                <c:pt idx="0">
                  <c:v>Employer</c:v>
                </c:pt>
                <c:pt idx="1">
                  <c:v>Employee</c:v>
                </c:pt>
                <c:pt idx="2">
                  <c:v>Worker</c:v>
                </c:pt>
                <c:pt idx="3">
                  <c:v>App Govt</c:v>
                </c:pt>
                <c:pt idx="4">
                  <c:v>Central Govt</c:v>
                </c:pt>
                <c:pt idx="5">
                  <c:v>State Govt</c:v>
                </c:pt>
              </c:strCache>
            </c:strRef>
          </c:cat>
          <c:val>
            <c:numRef>
              <c:f>Sheet1!$B$2:$B$7</c:f>
              <c:numCache>
                <c:formatCode>General</c:formatCode>
                <c:ptCount val="6"/>
                <c:pt idx="0">
                  <c:v>230</c:v>
                </c:pt>
                <c:pt idx="1">
                  <c:v>20</c:v>
                </c:pt>
                <c:pt idx="2">
                  <c:v>414</c:v>
                </c:pt>
                <c:pt idx="3">
                  <c:v>160</c:v>
                </c:pt>
                <c:pt idx="4">
                  <c:v>69</c:v>
                </c:pt>
                <c:pt idx="5">
                  <c:v>30</c:v>
                </c:pt>
              </c:numCache>
            </c:numRef>
          </c:val>
          <c:extLst xmlns:c16r2="http://schemas.microsoft.com/office/drawing/2015/06/chart">
            <c:ext xmlns:c16="http://schemas.microsoft.com/office/drawing/2014/chart" uri="{C3380CC4-5D6E-409C-BE32-E72D297353CC}">
              <c16:uniqueId val="{00000000-CCCA-AE4E-B364-64E7682BDAB1}"/>
            </c:ext>
          </c:extLst>
        </c:ser>
        <c:dLbls>
          <c:showVal val="1"/>
          <c:showCatName val="1"/>
        </c:dLbls>
      </c:pie3DChart>
    </c:plotArea>
    <c:plotVisOnly val="1"/>
    <c:dispBlanksAs val="zero"/>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673FC-51E0-473E-AA64-90B04E5CDD4F}" type="datetimeFigureOut">
              <a:rPr lang="en-US" smtClean="0"/>
              <a:pPr/>
              <a:t>1/24/2020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FF3844-03D9-49DC-B5E2-14618A52559F}"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ED8F2-CF5D-4975-AD22-E8D8241B38B3}" type="datetimeFigureOut">
              <a:rPr lang="en-IN" smtClean="0"/>
              <a:pPr/>
              <a:t>24-01-2020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30573-83E3-4563-B040-89CC320A4A67}" type="slidenum">
              <a:rPr lang="en-IN" smtClean="0"/>
              <a:pPr/>
              <a:t>‹#›</a:t>
            </a:fld>
            <a:endParaRPr lang="en-IN"/>
          </a:p>
        </p:txBody>
      </p:sp>
    </p:spTree>
    <p:extLst>
      <p:ext uri="{BB962C8B-B14F-4D97-AF65-F5344CB8AC3E}">
        <p14:creationId xmlns="" xmlns:p14="http://schemas.microsoft.com/office/powerpoint/2010/main" val="5323206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B30573-83E3-4563-B040-89CC320A4A67}" type="slidenum">
              <a:rPr lang="en-IN" smtClean="0"/>
              <a:pPr/>
              <a:t>5</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5F0889-A098-4F8C-999F-6D66991526D4}" type="slidenum">
              <a:rPr lang="en-US" smtClean="0"/>
              <a:pPr/>
              <a:t>63</a:t>
            </a:fld>
            <a:endParaRPr lang="en-US"/>
          </a:p>
        </p:txBody>
      </p:sp>
    </p:spTree>
    <p:extLst>
      <p:ext uri="{BB962C8B-B14F-4D97-AF65-F5344CB8AC3E}">
        <p14:creationId xmlns="" xmlns:p14="http://schemas.microsoft.com/office/powerpoint/2010/main" val="418055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B00C11-26F9-4078-97DB-0894DEB99412}" type="datetime1">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A9EB2-F9AF-41A2-80C1-55E9D87064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4618D-578B-4E9C-9C41-61626C6895B8}" type="datetime1">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A9EB2-F9AF-41A2-80C1-55E9D87064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D47F09-0EB1-4D19-B65B-6B06131B5664}" type="datetime1">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A9EB2-F9AF-41A2-80C1-55E9D87064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84C4B-90A5-47A3-A83D-F1A4EC4A93BC}" type="datetime1">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A9EB2-F9AF-41A2-80C1-55E9D87064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D9757-CC4B-4092-A969-E9B304A39FCF}" type="datetime1">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A9EB2-F9AF-41A2-80C1-55E9D87064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795B57-C5C7-4AD3-ABA6-E49A6A0D72E0}" type="datetime1">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A9EB2-F9AF-41A2-80C1-55E9D87064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96D88C-FE01-4914-8953-CCF9CF4DDCA5}" type="datetime1">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EA9EB2-F9AF-41A2-80C1-55E9D87064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43E450-4C80-4C10-8610-BB569D27E131}" type="datetime1">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EA9EB2-F9AF-41A2-80C1-55E9D87064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8E967-1D9A-4152-8F84-976905701EE7}" type="datetime1">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EA9EB2-F9AF-41A2-80C1-55E9D87064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AFABD-7E11-4702-9ABD-54614FB3492E}" type="datetime1">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A9EB2-F9AF-41A2-80C1-55E9D87064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94BC3-52EA-405F-9B55-8F931C96A261}" type="datetime1">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A9EB2-F9AF-41A2-80C1-55E9D87064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D65F2D2-A5EB-4359-A38B-B077DE5BC745}" type="datetime1">
              <a:rPr lang="en-US" smtClean="0"/>
              <a:t>1/24/2020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A9EB2-F9AF-41A2-80C1-55E9D87064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drmanjunathg.in/" TargetMode="External"/><Relationship Id="rId4" Type="http://schemas.openxmlformats.org/officeDocument/2006/relationships/hyperlink" Target="mailto:manju_alc@yahoo.co.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3429000" y="1123950"/>
            <a:ext cx="5181600" cy="2133600"/>
          </a:xfrm>
        </p:spPr>
        <p:txBody>
          <a:bodyPr>
            <a:normAutofit/>
          </a:bodyPr>
          <a:lstStyle/>
          <a:p>
            <a:pPr algn="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itchFamily="2" charset="-79"/>
                <a:cs typeface="Aharoni" pitchFamily="2" charset="-79"/>
              </a:rPr>
              <a:t>LABOUR CODES</a:t>
            </a:r>
            <a:b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itchFamily="2" charset="-79"/>
                <a:cs typeface="Aharoni" pitchFamily="2" charset="-79"/>
              </a:rPr>
            </a:b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Compliance, Enforcement and Emerging challenges</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Subtitle 2"/>
          <p:cNvSpPr>
            <a:spLocks noGrp="1"/>
          </p:cNvSpPr>
          <p:nvPr>
            <p:ph type="subTitle" idx="1"/>
          </p:nvPr>
        </p:nvSpPr>
        <p:spPr>
          <a:xfrm>
            <a:off x="5715000" y="3638550"/>
            <a:ext cx="3429000" cy="1162050"/>
          </a:xfrm>
        </p:spPr>
        <p:txBody>
          <a:bodyPr>
            <a:normAutofit fontScale="70000" lnSpcReduction="20000"/>
          </a:bodyPr>
          <a:lstStyle/>
          <a:p>
            <a:r>
              <a:rPr lang="en-US" sz="2000" b="1" dirty="0" smtClean="0">
                <a:solidFill>
                  <a:schemeClr val="bg1"/>
                </a:solidFill>
              </a:rPr>
              <a:t>Dr. G. MANJUNATH, KLS, PhD</a:t>
            </a:r>
          </a:p>
          <a:p>
            <a:r>
              <a:rPr lang="en-US" sz="2000" b="1" dirty="0" smtClean="0">
                <a:solidFill>
                  <a:schemeClr val="bg1"/>
                </a:solidFill>
              </a:rPr>
              <a:t>Additional </a:t>
            </a:r>
            <a:r>
              <a:rPr lang="en-US" sz="2000" b="1" dirty="0" err="1" smtClean="0">
                <a:solidFill>
                  <a:schemeClr val="bg1"/>
                </a:solidFill>
              </a:rPr>
              <a:t>Labour</a:t>
            </a:r>
            <a:r>
              <a:rPr lang="en-US" sz="2000" b="1" dirty="0" smtClean="0">
                <a:solidFill>
                  <a:schemeClr val="bg1"/>
                </a:solidFill>
              </a:rPr>
              <a:t> Commissioner</a:t>
            </a:r>
          </a:p>
          <a:p>
            <a:r>
              <a:rPr lang="en-US" sz="2000" b="1" dirty="0" smtClean="0">
                <a:solidFill>
                  <a:schemeClr val="bg1"/>
                </a:solidFill>
              </a:rPr>
              <a:t>Government of Karnataka</a:t>
            </a:r>
          </a:p>
          <a:p>
            <a:r>
              <a:rPr lang="en-US" sz="2000" b="1" dirty="0" smtClean="0">
                <a:solidFill>
                  <a:schemeClr val="bg1"/>
                </a:solidFill>
              </a:rPr>
              <a:t>Email id: manju_alc@yahoo.co.in </a:t>
            </a:r>
          </a:p>
          <a:p>
            <a:r>
              <a:rPr lang="en-US" sz="2000" b="1" dirty="0" err="1" smtClean="0">
                <a:solidFill>
                  <a:schemeClr val="bg1"/>
                </a:solidFill>
              </a:rPr>
              <a:t>Website:http</a:t>
            </a:r>
            <a:r>
              <a:rPr lang="en-US" sz="2000" b="1" dirty="0" smtClean="0">
                <a:solidFill>
                  <a:schemeClr val="bg1"/>
                </a:solidFill>
              </a:rPr>
              <a:t>://</a:t>
            </a:r>
            <a:r>
              <a:rPr lang="en-US" sz="2000" b="1" dirty="0" err="1" smtClean="0">
                <a:solidFill>
                  <a:schemeClr val="bg1"/>
                </a:solidFill>
              </a:rPr>
              <a:t>drmanjunathg.in</a:t>
            </a:r>
            <a:r>
              <a:rPr lang="en-US" sz="2000" b="1" dirty="0" smtClean="0">
                <a:solidFill>
                  <a:schemeClr val="bg1"/>
                </a:solidFill>
              </a:rPr>
              <a:t>/ </a:t>
            </a:r>
          </a:p>
        </p:txBody>
      </p:sp>
      <p:pic>
        <p:nvPicPr>
          <p:cNvPr id="1026" name="Picture 2" descr="C:\Users\Emerald\Desktop\Seal_of_Karnataka.png"/>
          <p:cNvPicPr>
            <a:picLocks noChangeAspect="1" noChangeArrowheads="1"/>
          </p:cNvPicPr>
          <p:nvPr/>
        </p:nvPicPr>
        <p:blipFill>
          <a:blip r:embed="rId3" cstate="print"/>
          <a:srcRect/>
          <a:stretch>
            <a:fillRect/>
          </a:stretch>
        </p:blipFill>
        <p:spPr bwMode="auto">
          <a:xfrm>
            <a:off x="7696200" y="361950"/>
            <a:ext cx="883478" cy="762000"/>
          </a:xfrm>
          <a:prstGeom prst="rect">
            <a:avLst/>
          </a:prstGeom>
          <a:noFill/>
        </p:spPr>
      </p:pic>
      <p:sp>
        <p:nvSpPr>
          <p:cNvPr id="5" name="Slide Number Placeholder 4"/>
          <p:cNvSpPr>
            <a:spLocks noGrp="1"/>
          </p:cNvSpPr>
          <p:nvPr>
            <p:ph type="sldNum" sz="quarter" idx="12"/>
          </p:nvPr>
        </p:nvSpPr>
        <p:spPr/>
        <p:txBody>
          <a:bodyPr/>
          <a:lstStyle/>
          <a:p>
            <a:fld id="{ABEA9EB2-F9AF-41A2-80C1-55E9D87064A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2387535982"/>
              </p:ext>
            </p:extLst>
          </p:nvPr>
        </p:nvGraphicFramePr>
        <p:xfrm>
          <a:off x="419100" y="1086807"/>
          <a:ext cx="8382000" cy="3257560"/>
        </p:xfrm>
        <a:graphic>
          <a:graphicData uri="http://schemas.openxmlformats.org/drawingml/2006/table">
            <a:tbl>
              <a:tblPr firstRow="1" bandRow="1">
                <a:tableStyleId>{5C22544A-7EE6-4342-B048-85BDC9FD1C3A}</a:tableStyleId>
              </a:tblPr>
              <a:tblGrid>
                <a:gridCol w="2095500">
                  <a:extLst>
                    <a:ext uri="{9D8B030D-6E8A-4147-A177-3AD203B41FA5}">
                      <a16:colId xmlns="" xmlns:a16="http://schemas.microsoft.com/office/drawing/2014/main" val="20000"/>
                    </a:ext>
                  </a:extLst>
                </a:gridCol>
                <a:gridCol w="6286500">
                  <a:extLst>
                    <a:ext uri="{9D8B030D-6E8A-4147-A177-3AD203B41FA5}">
                      <a16:colId xmlns="" xmlns:a16="http://schemas.microsoft.com/office/drawing/2014/main" val="20001"/>
                    </a:ext>
                  </a:extLst>
                </a:gridCol>
              </a:tblGrid>
              <a:tr h="303029">
                <a:tc>
                  <a:txBody>
                    <a:bodyPr/>
                    <a:lstStyle/>
                    <a:p>
                      <a:pPr algn="ctr"/>
                      <a:r>
                        <a:rPr lang="en-US" sz="1400" b="1" dirty="0" smtClean="0"/>
                        <a:t>CHAPTER VII</a:t>
                      </a:r>
                      <a:endParaRPr lang="en-US" sz="1400" b="1" dirty="0"/>
                    </a:p>
                  </a:txBody>
                  <a:tcPr marL="68580" marR="68580" marT="34290" marB="34290"/>
                </a:tc>
                <a:tc>
                  <a:txBody>
                    <a:bodyPr/>
                    <a:lstStyle/>
                    <a:p>
                      <a:r>
                        <a:rPr lang="en-US" sz="1400" dirty="0" smtClean="0"/>
                        <a:t>INSPECTOR-CUM-FACILITATOR</a:t>
                      </a:r>
                      <a:endParaRPr lang="en-US" sz="1400" dirty="0"/>
                    </a:p>
                  </a:txBody>
                  <a:tcPr marL="68580" marR="68580" marT="34290" marB="34290"/>
                </a:tc>
                <a:extLst>
                  <a:ext uri="{0D108BD9-81ED-4DB2-BD59-A6C34878D82A}">
                    <a16:rowId xmlns="" xmlns:a16="http://schemas.microsoft.com/office/drawing/2014/main" val="10000"/>
                  </a:ext>
                </a:extLst>
              </a:tr>
              <a:tr h="303029">
                <a:tc>
                  <a:txBody>
                    <a:bodyPr/>
                    <a:lstStyle/>
                    <a:p>
                      <a:pPr algn="ctr"/>
                      <a:r>
                        <a:rPr lang="en-US" sz="1400" b="1" dirty="0" smtClean="0"/>
                        <a:t>51</a:t>
                      </a:r>
                      <a:endParaRPr lang="en-US" sz="1400" b="1" dirty="0"/>
                    </a:p>
                  </a:txBody>
                  <a:tcPr marL="68580" marR="68580" marT="34290" marB="34290"/>
                </a:tc>
                <a:tc>
                  <a:txBody>
                    <a:bodyPr/>
                    <a:lstStyle/>
                    <a:p>
                      <a:r>
                        <a:rPr lang="en-US" sz="1400" dirty="0" smtClean="0"/>
                        <a:t>Appointment</a:t>
                      </a:r>
                      <a:r>
                        <a:rPr lang="en-US" sz="1400" baseline="0" dirty="0" smtClean="0"/>
                        <a:t> of I-CUM-F</a:t>
                      </a:r>
                      <a:endParaRPr lang="en-US" sz="1400" dirty="0"/>
                    </a:p>
                  </a:txBody>
                  <a:tcPr marL="68580" marR="68580" marT="34290" marB="34290"/>
                </a:tc>
                <a:extLst>
                  <a:ext uri="{0D108BD9-81ED-4DB2-BD59-A6C34878D82A}">
                    <a16:rowId xmlns="" xmlns:a16="http://schemas.microsoft.com/office/drawing/2014/main" val="10001"/>
                  </a:ext>
                </a:extLst>
              </a:tr>
              <a:tr h="303029">
                <a:tc>
                  <a:txBody>
                    <a:bodyPr/>
                    <a:lstStyle/>
                    <a:p>
                      <a:pPr algn="ctr"/>
                      <a:endParaRPr lang="en-US" sz="1400" b="1" dirty="0"/>
                    </a:p>
                  </a:txBody>
                  <a:tcPr marL="68580" marR="68580" marT="34290" marB="34290"/>
                </a:tc>
                <a:tc>
                  <a:txBody>
                    <a:bodyPr/>
                    <a:lstStyle/>
                    <a:p>
                      <a:endParaRPr lang="en-US" sz="1400" dirty="0"/>
                    </a:p>
                  </a:txBody>
                  <a:tcPr marL="68580" marR="68580" marT="34290" marB="34290"/>
                </a:tc>
                <a:extLst>
                  <a:ext uri="{0D108BD9-81ED-4DB2-BD59-A6C34878D82A}">
                    <a16:rowId xmlns="" xmlns:a16="http://schemas.microsoft.com/office/drawing/2014/main" val="10002"/>
                  </a:ext>
                </a:extLst>
              </a:tr>
              <a:tr h="303029">
                <a:tc>
                  <a:txBody>
                    <a:bodyPr/>
                    <a:lstStyle/>
                    <a:p>
                      <a:pPr algn="ctr"/>
                      <a:r>
                        <a:rPr lang="en-US" sz="1400" b="1" dirty="0" smtClean="0"/>
                        <a:t>CHAPTER VIII</a:t>
                      </a:r>
                      <a:endParaRPr lang="en-US" sz="1400" b="1" dirty="0"/>
                    </a:p>
                  </a:txBody>
                  <a:tcPr marL="68580" marR="68580" marT="34290" marB="34290"/>
                </a:tc>
                <a:tc>
                  <a:txBody>
                    <a:bodyPr/>
                    <a:lstStyle/>
                    <a:p>
                      <a:r>
                        <a:rPr lang="en-US" sz="1400" b="1" dirty="0" smtClean="0"/>
                        <a:t>OFFENCES AND PENALTIES</a:t>
                      </a:r>
                      <a:endParaRPr lang="en-US" sz="1400" b="1" dirty="0"/>
                    </a:p>
                  </a:txBody>
                  <a:tcPr marL="68580" marR="68580" marT="34290" marB="34290"/>
                </a:tc>
                <a:extLst>
                  <a:ext uri="{0D108BD9-81ED-4DB2-BD59-A6C34878D82A}">
                    <a16:rowId xmlns="" xmlns:a16="http://schemas.microsoft.com/office/drawing/2014/main" val="10003"/>
                  </a:ext>
                </a:extLst>
              </a:tr>
              <a:tr h="303029">
                <a:tc>
                  <a:txBody>
                    <a:bodyPr/>
                    <a:lstStyle/>
                    <a:p>
                      <a:pPr algn="ctr"/>
                      <a:r>
                        <a:rPr lang="en-US" sz="1400" b="1" dirty="0" smtClean="0"/>
                        <a:t>52</a:t>
                      </a:r>
                      <a:endParaRPr lang="en-US" sz="1400" b="1" dirty="0"/>
                    </a:p>
                  </a:txBody>
                  <a:tcPr marL="68580" marR="68580" marT="34290" marB="34290"/>
                </a:tc>
                <a:tc>
                  <a:txBody>
                    <a:bodyPr/>
                    <a:lstStyle/>
                    <a:p>
                      <a:r>
                        <a:rPr lang="en-US" sz="1400" dirty="0" smtClean="0"/>
                        <a:t>Cognizance of offences</a:t>
                      </a:r>
                      <a:endParaRPr lang="en-US" sz="1400" dirty="0"/>
                    </a:p>
                  </a:txBody>
                  <a:tcPr marL="68580" marR="68580" marT="34290" marB="34290"/>
                </a:tc>
                <a:extLst>
                  <a:ext uri="{0D108BD9-81ED-4DB2-BD59-A6C34878D82A}">
                    <a16:rowId xmlns="" xmlns:a16="http://schemas.microsoft.com/office/drawing/2014/main" val="10004"/>
                  </a:ext>
                </a:extLst>
              </a:tr>
              <a:tr h="530299">
                <a:tc>
                  <a:txBody>
                    <a:bodyPr/>
                    <a:lstStyle/>
                    <a:p>
                      <a:pPr algn="ctr"/>
                      <a:r>
                        <a:rPr lang="en-US" sz="1400" b="1" dirty="0" smtClean="0"/>
                        <a:t>53</a:t>
                      </a:r>
                      <a:endParaRPr lang="en-US" sz="1400" b="1" dirty="0"/>
                    </a:p>
                  </a:txBody>
                  <a:tcPr marL="68580" marR="68580" marT="34290" marB="34290"/>
                </a:tc>
                <a:tc>
                  <a:txBody>
                    <a:bodyPr/>
                    <a:lstStyle/>
                    <a:p>
                      <a:r>
                        <a:rPr lang="en-US" sz="1400" dirty="0" smtClean="0"/>
                        <a:t>Power of officers  of appropriate Government to impose penalty in</a:t>
                      </a:r>
                      <a:r>
                        <a:rPr lang="en-US" sz="1400" baseline="0" dirty="0" smtClean="0"/>
                        <a:t> certain cases</a:t>
                      </a:r>
                      <a:endParaRPr lang="en-US" sz="1400" dirty="0"/>
                    </a:p>
                  </a:txBody>
                  <a:tcPr marL="68580" marR="68580" marT="34290" marB="34290"/>
                </a:tc>
                <a:extLst>
                  <a:ext uri="{0D108BD9-81ED-4DB2-BD59-A6C34878D82A}">
                    <a16:rowId xmlns="" xmlns:a16="http://schemas.microsoft.com/office/drawing/2014/main" val="10005"/>
                  </a:ext>
                </a:extLst>
              </a:tr>
              <a:tr h="303029">
                <a:tc>
                  <a:txBody>
                    <a:bodyPr/>
                    <a:lstStyle/>
                    <a:p>
                      <a:pPr algn="ctr"/>
                      <a:r>
                        <a:rPr lang="en-US" sz="1400" b="1" dirty="0" smtClean="0"/>
                        <a:t>54</a:t>
                      </a:r>
                      <a:endParaRPr lang="en-US" sz="1400" b="1" dirty="0"/>
                    </a:p>
                  </a:txBody>
                  <a:tcPr marL="68580" marR="68580" marT="34290" marB="34290"/>
                </a:tc>
                <a:tc>
                  <a:txBody>
                    <a:bodyPr/>
                    <a:lstStyle/>
                    <a:p>
                      <a:r>
                        <a:rPr lang="en-US" sz="1400" dirty="0" smtClean="0"/>
                        <a:t>Penalties for offences</a:t>
                      </a:r>
                      <a:endParaRPr lang="en-US" sz="1400" dirty="0"/>
                    </a:p>
                  </a:txBody>
                  <a:tcPr marL="68580" marR="68580" marT="34290" marB="34290"/>
                </a:tc>
                <a:extLst>
                  <a:ext uri="{0D108BD9-81ED-4DB2-BD59-A6C34878D82A}">
                    <a16:rowId xmlns="" xmlns:a16="http://schemas.microsoft.com/office/drawing/2014/main" val="10006"/>
                  </a:ext>
                </a:extLst>
              </a:tr>
              <a:tr h="303029">
                <a:tc>
                  <a:txBody>
                    <a:bodyPr/>
                    <a:lstStyle/>
                    <a:p>
                      <a:pPr algn="ctr"/>
                      <a:r>
                        <a:rPr lang="en-US" sz="1400" b="1" dirty="0" smtClean="0"/>
                        <a:t>55</a:t>
                      </a:r>
                      <a:endParaRPr lang="en-US" sz="1400" b="1" dirty="0"/>
                    </a:p>
                  </a:txBody>
                  <a:tcPr marL="68580" marR="68580" marT="34290" marB="34290"/>
                </a:tc>
                <a:tc>
                  <a:txBody>
                    <a:bodyPr/>
                    <a:lstStyle/>
                    <a:p>
                      <a:r>
                        <a:rPr lang="en-US" sz="1400" dirty="0" smtClean="0"/>
                        <a:t>Offences by companies</a:t>
                      </a:r>
                      <a:endParaRPr lang="en-US" sz="1400" dirty="0"/>
                    </a:p>
                  </a:txBody>
                  <a:tcPr marL="68580" marR="68580" marT="34290" marB="34290"/>
                </a:tc>
                <a:extLst>
                  <a:ext uri="{0D108BD9-81ED-4DB2-BD59-A6C34878D82A}">
                    <a16:rowId xmlns="" xmlns:a16="http://schemas.microsoft.com/office/drawing/2014/main" val="10007"/>
                  </a:ext>
                </a:extLst>
              </a:tr>
              <a:tr h="303029">
                <a:tc>
                  <a:txBody>
                    <a:bodyPr/>
                    <a:lstStyle/>
                    <a:p>
                      <a:pPr algn="ctr"/>
                      <a:r>
                        <a:rPr lang="en-US" sz="1400" b="1" dirty="0" smtClean="0"/>
                        <a:t>56</a:t>
                      </a:r>
                      <a:endParaRPr lang="en-US" sz="1400" b="1" dirty="0"/>
                    </a:p>
                  </a:txBody>
                  <a:tcPr marL="68580" marR="68580" marT="34290" marB="34290"/>
                </a:tc>
                <a:tc>
                  <a:txBody>
                    <a:bodyPr/>
                    <a:lstStyle/>
                    <a:p>
                      <a:r>
                        <a:rPr lang="en-US" sz="1400" dirty="0" smtClean="0"/>
                        <a:t>Composition of offences</a:t>
                      </a:r>
                      <a:endParaRPr lang="en-US" sz="1400" dirty="0"/>
                    </a:p>
                  </a:txBody>
                  <a:tcPr marL="68580" marR="68580" marT="34290" marB="34290"/>
                </a:tc>
                <a:extLst>
                  <a:ext uri="{0D108BD9-81ED-4DB2-BD59-A6C34878D82A}">
                    <a16:rowId xmlns="" xmlns:a16="http://schemas.microsoft.com/office/drawing/2014/main" val="10008"/>
                  </a:ext>
                </a:extLst>
              </a:tr>
              <a:tr h="303029">
                <a:tc>
                  <a:txBody>
                    <a:bodyPr/>
                    <a:lstStyle/>
                    <a:p>
                      <a:pPr algn="ctr"/>
                      <a:endParaRPr lang="en-US" sz="1400" b="1" dirty="0"/>
                    </a:p>
                  </a:txBody>
                  <a:tcPr marL="68580" marR="68580" marT="34290" marB="34290"/>
                </a:tc>
                <a:tc>
                  <a:txBody>
                    <a:bodyPr/>
                    <a:lstStyle/>
                    <a:p>
                      <a:endParaRPr lang="en-US" sz="1400" dirty="0"/>
                    </a:p>
                  </a:txBody>
                  <a:tcPr marL="68580" marR="68580" marT="34290" marB="34290"/>
                </a:tc>
                <a:extLst>
                  <a:ext uri="{0D108BD9-81ED-4DB2-BD59-A6C34878D82A}">
                    <a16:rowId xmlns=""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10</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1524000" y="285750"/>
            <a:ext cx="6172200" cy="514350"/>
          </a:xfrm>
        </p:spPr>
        <p:txBody>
          <a:bodyPr>
            <a:noAutofit/>
          </a:bodyPr>
          <a:lstStyle/>
          <a:p>
            <a:r>
              <a:rPr lang="en-US" sz="2400" b="1" dirty="0" smtClean="0"/>
              <a:t>Arrangement of Sections</a:t>
            </a:r>
            <a:endParaRPr lang="en-US" sz="2400" b="1" dirty="0"/>
          </a:p>
        </p:txBody>
      </p:sp>
    </p:spTree>
    <p:extLst>
      <p:ext uri="{BB962C8B-B14F-4D97-AF65-F5344CB8AC3E}">
        <p14:creationId xmlns="" xmlns:p14="http://schemas.microsoft.com/office/powerpoint/2010/main" val="1689485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536972"/>
          </a:xfrm>
        </p:spPr>
        <p:txBody>
          <a:bodyPr>
            <a:noAutofit/>
          </a:bodyPr>
          <a:lstStyle/>
          <a:p>
            <a:r>
              <a:rPr lang="en-US" sz="2400" b="1" dirty="0" smtClean="0"/>
              <a:t>Arrangement of Sections</a:t>
            </a:r>
            <a:endParaRPr lang="en-US" sz="2400" b="1" dirty="0"/>
          </a:p>
        </p:txBody>
      </p:sp>
      <p:graphicFrame>
        <p:nvGraphicFramePr>
          <p:cNvPr id="6" name="Content Placeholder 5"/>
          <p:cNvGraphicFramePr>
            <a:graphicFrameLocks noGrp="1"/>
          </p:cNvGraphicFramePr>
          <p:nvPr>
            <p:ph idx="1"/>
          </p:nvPr>
        </p:nvGraphicFramePr>
        <p:xfrm>
          <a:off x="1485900" y="800100"/>
          <a:ext cx="6172200" cy="4160520"/>
        </p:xfrm>
        <a:graphic>
          <a:graphicData uri="http://schemas.openxmlformats.org/drawingml/2006/table">
            <a:tbl>
              <a:tblPr firstRow="1" bandRow="1">
                <a:tableStyleId>{5C22544A-7EE6-4342-B048-85BDC9FD1C3A}</a:tableStyleId>
              </a:tblPr>
              <a:tblGrid>
                <a:gridCol w="1371600">
                  <a:extLst>
                    <a:ext uri="{9D8B030D-6E8A-4147-A177-3AD203B41FA5}">
                      <a16:colId xmlns="" xmlns:a16="http://schemas.microsoft.com/office/drawing/2014/main" val="20000"/>
                    </a:ext>
                  </a:extLst>
                </a:gridCol>
                <a:gridCol w="4800600">
                  <a:extLst>
                    <a:ext uri="{9D8B030D-6E8A-4147-A177-3AD203B41FA5}">
                      <a16:colId xmlns="" xmlns:a16="http://schemas.microsoft.com/office/drawing/2014/main" val="20001"/>
                    </a:ext>
                  </a:extLst>
                </a:gridCol>
              </a:tblGrid>
              <a:tr h="278130">
                <a:tc>
                  <a:txBody>
                    <a:bodyPr/>
                    <a:lstStyle/>
                    <a:p>
                      <a:pPr algn="ctr"/>
                      <a:r>
                        <a:rPr lang="en-US" sz="1400" b="1" dirty="0" smtClean="0"/>
                        <a:t>CHAPTER IX</a:t>
                      </a:r>
                      <a:endParaRPr lang="en-US" sz="1400" b="1" dirty="0"/>
                    </a:p>
                  </a:txBody>
                  <a:tcPr marL="68580" marR="68580" marT="34290" marB="34290"/>
                </a:tc>
                <a:tc>
                  <a:txBody>
                    <a:bodyPr/>
                    <a:lstStyle/>
                    <a:p>
                      <a:r>
                        <a:rPr lang="en-US" sz="1400" dirty="0" smtClean="0"/>
                        <a:t>MISCELLANEOUS</a:t>
                      </a:r>
                      <a:endParaRPr lang="en-US" sz="1400" dirty="0"/>
                    </a:p>
                  </a:txBody>
                  <a:tcPr marL="68580" marR="68580" marT="34290" marB="34290"/>
                </a:tc>
                <a:extLst>
                  <a:ext uri="{0D108BD9-81ED-4DB2-BD59-A6C34878D82A}">
                    <a16:rowId xmlns="" xmlns:a16="http://schemas.microsoft.com/office/drawing/2014/main" val="10000"/>
                  </a:ext>
                </a:extLst>
              </a:tr>
              <a:tr h="278130">
                <a:tc>
                  <a:txBody>
                    <a:bodyPr/>
                    <a:lstStyle/>
                    <a:p>
                      <a:pPr algn="ctr"/>
                      <a:r>
                        <a:rPr lang="en-US" sz="1400" b="1" dirty="0" smtClean="0"/>
                        <a:t>57</a:t>
                      </a:r>
                      <a:endParaRPr lang="en-US" sz="1400" b="1" dirty="0"/>
                    </a:p>
                  </a:txBody>
                  <a:tcPr marL="68580" marR="68580" marT="34290" marB="34290"/>
                </a:tc>
                <a:tc>
                  <a:txBody>
                    <a:bodyPr/>
                    <a:lstStyle/>
                    <a:p>
                      <a:r>
                        <a:rPr lang="en-US" sz="1400" dirty="0" smtClean="0"/>
                        <a:t>Bar of suits</a:t>
                      </a:r>
                      <a:endParaRPr lang="en-US" sz="1400" dirty="0"/>
                    </a:p>
                  </a:txBody>
                  <a:tcPr marL="68580" marR="68580" marT="34290" marB="34290"/>
                </a:tc>
                <a:extLst>
                  <a:ext uri="{0D108BD9-81ED-4DB2-BD59-A6C34878D82A}">
                    <a16:rowId xmlns="" xmlns:a16="http://schemas.microsoft.com/office/drawing/2014/main" val="10001"/>
                  </a:ext>
                </a:extLst>
              </a:tr>
              <a:tr h="278130">
                <a:tc>
                  <a:txBody>
                    <a:bodyPr/>
                    <a:lstStyle/>
                    <a:p>
                      <a:pPr algn="ctr"/>
                      <a:r>
                        <a:rPr lang="en-US" sz="1400" b="1" dirty="0" smtClean="0"/>
                        <a:t>58</a:t>
                      </a:r>
                      <a:endParaRPr lang="en-US" sz="1400" b="1" dirty="0"/>
                    </a:p>
                  </a:txBody>
                  <a:tcPr marL="68580" marR="68580" marT="34290" marB="34290"/>
                </a:tc>
                <a:tc>
                  <a:txBody>
                    <a:bodyPr/>
                    <a:lstStyle/>
                    <a:p>
                      <a:r>
                        <a:rPr lang="en-US" sz="1400" dirty="0" smtClean="0"/>
                        <a:t>Protection of action taken in good faith</a:t>
                      </a:r>
                      <a:endParaRPr lang="en-US" sz="1400" dirty="0"/>
                    </a:p>
                  </a:txBody>
                  <a:tcPr marL="68580" marR="68580" marT="34290" marB="34290"/>
                </a:tc>
                <a:extLst>
                  <a:ext uri="{0D108BD9-81ED-4DB2-BD59-A6C34878D82A}">
                    <a16:rowId xmlns="" xmlns:a16="http://schemas.microsoft.com/office/drawing/2014/main" val="10002"/>
                  </a:ext>
                </a:extLst>
              </a:tr>
              <a:tr h="278130">
                <a:tc>
                  <a:txBody>
                    <a:bodyPr/>
                    <a:lstStyle/>
                    <a:p>
                      <a:pPr algn="ctr"/>
                      <a:r>
                        <a:rPr lang="en-US" sz="1400" b="1" dirty="0" smtClean="0"/>
                        <a:t>59</a:t>
                      </a:r>
                      <a:endParaRPr lang="en-US" sz="1400" b="1" dirty="0"/>
                    </a:p>
                  </a:txBody>
                  <a:tcPr marL="68580" marR="68580" marT="34290" marB="34290"/>
                </a:tc>
                <a:tc>
                  <a:txBody>
                    <a:bodyPr/>
                    <a:lstStyle/>
                    <a:p>
                      <a:r>
                        <a:rPr lang="en-US" sz="1400" dirty="0" smtClean="0"/>
                        <a:t>Burden of proof</a:t>
                      </a:r>
                      <a:endParaRPr lang="en-US" sz="1400" dirty="0"/>
                    </a:p>
                  </a:txBody>
                  <a:tcPr marL="68580" marR="68580" marT="34290" marB="34290"/>
                </a:tc>
                <a:extLst>
                  <a:ext uri="{0D108BD9-81ED-4DB2-BD59-A6C34878D82A}">
                    <a16:rowId xmlns="" xmlns:a16="http://schemas.microsoft.com/office/drawing/2014/main" val="10003"/>
                  </a:ext>
                </a:extLst>
              </a:tr>
              <a:tr h="278130">
                <a:tc>
                  <a:txBody>
                    <a:bodyPr/>
                    <a:lstStyle/>
                    <a:p>
                      <a:pPr algn="ctr"/>
                      <a:r>
                        <a:rPr lang="en-US" sz="1400" b="1" dirty="0" smtClean="0"/>
                        <a:t>60</a:t>
                      </a:r>
                      <a:endParaRPr lang="en-US" sz="1400" b="1" dirty="0"/>
                    </a:p>
                  </a:txBody>
                  <a:tcPr marL="68580" marR="68580" marT="34290" marB="34290"/>
                </a:tc>
                <a:tc>
                  <a:txBody>
                    <a:bodyPr/>
                    <a:lstStyle/>
                    <a:p>
                      <a:r>
                        <a:rPr lang="en-US" sz="1400" dirty="0" smtClean="0"/>
                        <a:t>Contracting out</a:t>
                      </a:r>
                      <a:endParaRPr lang="en-US" sz="1400" dirty="0"/>
                    </a:p>
                  </a:txBody>
                  <a:tcPr marL="68580" marR="68580" marT="34290" marB="34290"/>
                </a:tc>
                <a:extLst>
                  <a:ext uri="{0D108BD9-81ED-4DB2-BD59-A6C34878D82A}">
                    <a16:rowId xmlns="" xmlns:a16="http://schemas.microsoft.com/office/drawing/2014/main" val="10004"/>
                  </a:ext>
                </a:extLst>
              </a:tr>
              <a:tr h="278130">
                <a:tc>
                  <a:txBody>
                    <a:bodyPr/>
                    <a:lstStyle/>
                    <a:p>
                      <a:pPr algn="ctr"/>
                      <a:r>
                        <a:rPr lang="en-US" sz="1400" b="1" dirty="0" smtClean="0"/>
                        <a:t>61</a:t>
                      </a:r>
                      <a:endParaRPr lang="en-US" sz="1400" b="1" dirty="0"/>
                    </a:p>
                  </a:txBody>
                  <a:tcPr marL="68580" marR="68580" marT="34290" marB="34290"/>
                </a:tc>
                <a:tc>
                  <a:txBody>
                    <a:bodyPr/>
                    <a:lstStyle/>
                    <a:p>
                      <a:r>
                        <a:rPr lang="en-US" sz="1400" dirty="0" smtClean="0"/>
                        <a:t>Effect of laws, agreements, etc, inconsistent with this Code</a:t>
                      </a:r>
                      <a:endParaRPr lang="en-US" sz="1400" dirty="0"/>
                    </a:p>
                  </a:txBody>
                  <a:tcPr marL="68580" marR="68580" marT="34290" marB="34290"/>
                </a:tc>
                <a:extLst>
                  <a:ext uri="{0D108BD9-81ED-4DB2-BD59-A6C34878D82A}">
                    <a16:rowId xmlns="" xmlns:a16="http://schemas.microsoft.com/office/drawing/2014/main" val="10005"/>
                  </a:ext>
                </a:extLst>
              </a:tr>
              <a:tr h="278130">
                <a:tc>
                  <a:txBody>
                    <a:bodyPr/>
                    <a:lstStyle/>
                    <a:p>
                      <a:pPr algn="ctr"/>
                      <a:r>
                        <a:rPr lang="en-US" sz="1400" b="1" dirty="0" smtClean="0"/>
                        <a:t>62</a:t>
                      </a:r>
                      <a:endParaRPr lang="en-US" sz="1400" b="1" dirty="0"/>
                    </a:p>
                  </a:txBody>
                  <a:tcPr marL="68580" marR="68580" marT="34290" marB="34290"/>
                </a:tc>
                <a:tc>
                  <a:txBody>
                    <a:bodyPr/>
                    <a:lstStyle/>
                    <a:p>
                      <a:r>
                        <a:rPr lang="en-US" sz="1400" dirty="0" smtClean="0"/>
                        <a:t>Delegation</a:t>
                      </a:r>
                      <a:r>
                        <a:rPr lang="en-US" sz="1400" baseline="0" dirty="0" smtClean="0"/>
                        <a:t> of powers</a:t>
                      </a:r>
                      <a:endParaRPr lang="en-US" sz="1400" dirty="0"/>
                    </a:p>
                  </a:txBody>
                  <a:tcPr marL="68580" marR="68580" marT="34290" marB="34290"/>
                </a:tc>
                <a:extLst>
                  <a:ext uri="{0D108BD9-81ED-4DB2-BD59-A6C34878D82A}">
                    <a16:rowId xmlns="" xmlns:a16="http://schemas.microsoft.com/office/drawing/2014/main" val="10006"/>
                  </a:ext>
                </a:extLst>
              </a:tr>
              <a:tr h="278130">
                <a:tc>
                  <a:txBody>
                    <a:bodyPr/>
                    <a:lstStyle/>
                    <a:p>
                      <a:pPr algn="ctr"/>
                      <a:r>
                        <a:rPr lang="en-US" sz="1400" b="1" dirty="0" smtClean="0"/>
                        <a:t>63</a:t>
                      </a:r>
                      <a:endParaRPr lang="en-US" sz="1400" b="1" dirty="0"/>
                    </a:p>
                  </a:txBody>
                  <a:tcPr marL="68580" marR="68580" marT="34290" marB="34290"/>
                </a:tc>
                <a:tc>
                  <a:txBody>
                    <a:bodyPr/>
                    <a:lstStyle/>
                    <a:p>
                      <a:r>
                        <a:rPr lang="en-US" sz="1400" dirty="0" smtClean="0"/>
                        <a:t>Exemption of employer from liability in certain cases</a:t>
                      </a:r>
                      <a:endParaRPr lang="en-US" sz="1400" dirty="0"/>
                    </a:p>
                  </a:txBody>
                  <a:tcPr marL="68580" marR="68580" marT="34290" marB="34290"/>
                </a:tc>
                <a:extLst>
                  <a:ext uri="{0D108BD9-81ED-4DB2-BD59-A6C34878D82A}">
                    <a16:rowId xmlns="" xmlns:a16="http://schemas.microsoft.com/office/drawing/2014/main" val="10007"/>
                  </a:ext>
                </a:extLst>
              </a:tr>
              <a:tr h="480060">
                <a:tc>
                  <a:txBody>
                    <a:bodyPr/>
                    <a:lstStyle/>
                    <a:p>
                      <a:pPr algn="ctr"/>
                      <a:r>
                        <a:rPr lang="en-US" sz="1400" b="1" dirty="0" smtClean="0"/>
                        <a:t>64</a:t>
                      </a:r>
                      <a:endParaRPr lang="en-US" sz="1400" b="1" dirty="0"/>
                    </a:p>
                  </a:txBody>
                  <a:tcPr marL="68580" marR="68580" marT="34290" marB="34290"/>
                </a:tc>
                <a:tc>
                  <a:txBody>
                    <a:bodyPr/>
                    <a:lstStyle/>
                    <a:p>
                      <a:r>
                        <a:rPr lang="en-US" sz="1400" dirty="0" smtClean="0"/>
                        <a:t>Protection against attachment of assets of employer with Government</a:t>
                      </a:r>
                      <a:endParaRPr lang="en-US" sz="1400" dirty="0"/>
                    </a:p>
                  </a:txBody>
                  <a:tcPr marL="68580" marR="68580" marT="34290" marB="34290"/>
                </a:tc>
                <a:extLst>
                  <a:ext uri="{0D108BD9-81ED-4DB2-BD59-A6C34878D82A}">
                    <a16:rowId xmlns="" xmlns:a16="http://schemas.microsoft.com/office/drawing/2014/main" val="10008"/>
                  </a:ext>
                </a:extLst>
              </a:tr>
              <a:tr h="278130">
                <a:tc>
                  <a:txBody>
                    <a:bodyPr/>
                    <a:lstStyle/>
                    <a:p>
                      <a:pPr algn="ctr"/>
                      <a:r>
                        <a:rPr lang="en-US" sz="1400" b="1" dirty="0" smtClean="0"/>
                        <a:t>65</a:t>
                      </a:r>
                      <a:endParaRPr lang="en-US" sz="1400" b="1" dirty="0"/>
                    </a:p>
                  </a:txBody>
                  <a:tcPr marL="68580" marR="68580" marT="34290" marB="34290"/>
                </a:tc>
                <a:tc>
                  <a:txBody>
                    <a:bodyPr/>
                    <a:lstStyle/>
                    <a:p>
                      <a:r>
                        <a:rPr lang="en-US" sz="1400" dirty="0" smtClean="0"/>
                        <a:t>Power of central Government to give directions</a:t>
                      </a:r>
                      <a:endParaRPr lang="en-US" sz="1400" dirty="0"/>
                    </a:p>
                  </a:txBody>
                  <a:tcPr marL="68580" marR="68580" marT="34290" marB="34290"/>
                </a:tc>
                <a:extLst>
                  <a:ext uri="{0D108BD9-81ED-4DB2-BD59-A6C34878D82A}">
                    <a16:rowId xmlns="" xmlns:a16="http://schemas.microsoft.com/office/drawing/2014/main" val="10009"/>
                  </a:ext>
                </a:extLst>
              </a:tr>
              <a:tr h="278130">
                <a:tc>
                  <a:txBody>
                    <a:bodyPr/>
                    <a:lstStyle/>
                    <a:p>
                      <a:pPr algn="ctr"/>
                      <a:r>
                        <a:rPr lang="en-US" sz="1400" b="1" dirty="0" smtClean="0"/>
                        <a:t>66 </a:t>
                      </a:r>
                      <a:endParaRPr lang="en-US" sz="1400" b="1" dirty="0"/>
                    </a:p>
                  </a:txBody>
                  <a:tcPr marL="68580" marR="68580" marT="34290" marB="34290"/>
                </a:tc>
                <a:tc>
                  <a:txBody>
                    <a:bodyPr/>
                    <a:lstStyle/>
                    <a:p>
                      <a:r>
                        <a:rPr lang="en-US" sz="1400" dirty="0" smtClean="0"/>
                        <a:t>Saving</a:t>
                      </a:r>
                      <a:endParaRPr lang="en-US" sz="1400" dirty="0"/>
                    </a:p>
                  </a:txBody>
                  <a:tcPr marL="68580" marR="68580" marT="34290" marB="34290"/>
                </a:tc>
                <a:extLst>
                  <a:ext uri="{0D108BD9-81ED-4DB2-BD59-A6C34878D82A}">
                    <a16:rowId xmlns="" xmlns:a16="http://schemas.microsoft.com/office/drawing/2014/main" val="10010"/>
                  </a:ext>
                </a:extLst>
              </a:tr>
              <a:tr h="278130">
                <a:tc>
                  <a:txBody>
                    <a:bodyPr/>
                    <a:lstStyle/>
                    <a:p>
                      <a:pPr algn="ctr"/>
                      <a:r>
                        <a:rPr lang="en-US" sz="1400" b="1" dirty="0" smtClean="0"/>
                        <a:t>67</a:t>
                      </a:r>
                      <a:endParaRPr lang="en-US" sz="1400" b="1" dirty="0"/>
                    </a:p>
                  </a:txBody>
                  <a:tcPr marL="68580" marR="68580" marT="34290" marB="34290"/>
                </a:tc>
                <a:tc>
                  <a:txBody>
                    <a:bodyPr/>
                    <a:lstStyle/>
                    <a:p>
                      <a:r>
                        <a:rPr lang="en-US" sz="1400" dirty="0" smtClean="0"/>
                        <a:t>Power of appropriate Government to make rules</a:t>
                      </a:r>
                      <a:endParaRPr lang="en-US" sz="1400" dirty="0"/>
                    </a:p>
                  </a:txBody>
                  <a:tcPr marL="68580" marR="68580" marT="34290" marB="34290"/>
                </a:tc>
                <a:extLst>
                  <a:ext uri="{0D108BD9-81ED-4DB2-BD59-A6C34878D82A}">
                    <a16:rowId xmlns="" xmlns:a16="http://schemas.microsoft.com/office/drawing/2014/main" val="10011"/>
                  </a:ext>
                </a:extLst>
              </a:tr>
              <a:tr h="278130">
                <a:tc>
                  <a:txBody>
                    <a:bodyPr/>
                    <a:lstStyle/>
                    <a:p>
                      <a:pPr algn="ctr"/>
                      <a:r>
                        <a:rPr lang="en-US" sz="1400" b="1" dirty="0" smtClean="0"/>
                        <a:t>68</a:t>
                      </a:r>
                      <a:endParaRPr lang="en-US" sz="1400" b="1" dirty="0"/>
                    </a:p>
                  </a:txBody>
                  <a:tcPr marL="68580" marR="68580" marT="34290" marB="34290"/>
                </a:tc>
                <a:tc>
                  <a:txBody>
                    <a:bodyPr/>
                    <a:lstStyle/>
                    <a:p>
                      <a:r>
                        <a:rPr lang="en-US" sz="1400" dirty="0" smtClean="0"/>
                        <a:t>Power to remove difficulties</a:t>
                      </a:r>
                      <a:endParaRPr lang="en-US" sz="1400" dirty="0"/>
                    </a:p>
                  </a:txBody>
                  <a:tcPr marL="68580" marR="68580" marT="34290" marB="34290"/>
                </a:tc>
                <a:extLst>
                  <a:ext uri="{0D108BD9-81ED-4DB2-BD59-A6C34878D82A}">
                    <a16:rowId xmlns="" xmlns:a16="http://schemas.microsoft.com/office/drawing/2014/main" val="10012"/>
                  </a:ext>
                </a:extLst>
              </a:tr>
              <a:tr h="278130">
                <a:tc>
                  <a:txBody>
                    <a:bodyPr/>
                    <a:lstStyle/>
                    <a:p>
                      <a:pPr algn="ctr"/>
                      <a:r>
                        <a:rPr lang="en-US" sz="1400" b="1" dirty="0" smtClean="0"/>
                        <a:t>69</a:t>
                      </a:r>
                      <a:endParaRPr lang="en-US" sz="1400" b="1" dirty="0"/>
                    </a:p>
                  </a:txBody>
                  <a:tcPr marL="68580" marR="68580" marT="34290" marB="34290"/>
                </a:tc>
                <a:tc>
                  <a:txBody>
                    <a:bodyPr/>
                    <a:lstStyle/>
                    <a:p>
                      <a:r>
                        <a:rPr lang="en-US" sz="1400" dirty="0" smtClean="0"/>
                        <a:t>Repeal and savings</a:t>
                      </a:r>
                      <a:endParaRPr lang="en-US" sz="1400" dirty="0"/>
                    </a:p>
                  </a:txBody>
                  <a:tcPr marL="68580" marR="68580" marT="34290" marB="34290"/>
                </a:tc>
                <a:extLst>
                  <a:ext uri="{0D108BD9-81ED-4DB2-BD59-A6C34878D82A}">
                    <a16:rowId xmlns="" xmlns:a16="http://schemas.microsoft.com/office/drawing/2014/main" val="10013"/>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11</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Tree>
    <p:extLst>
      <p:ext uri="{BB962C8B-B14F-4D97-AF65-F5344CB8AC3E}">
        <p14:creationId xmlns="" xmlns:p14="http://schemas.microsoft.com/office/powerpoint/2010/main" val="4059697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3350"/>
            <a:ext cx="6858000" cy="571500"/>
          </a:xfrm>
        </p:spPr>
        <p:txBody>
          <a:bodyPr>
            <a:normAutofit/>
          </a:bodyPr>
          <a:lstStyle/>
          <a:p>
            <a:r>
              <a:rPr lang="en-US" sz="2400" b="1" dirty="0"/>
              <a:t>Code on Wages vs. Repealed Enactments</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265576810"/>
              </p:ext>
            </p:extLst>
          </p:nvPr>
        </p:nvGraphicFramePr>
        <p:xfrm>
          <a:off x="642913" y="849447"/>
          <a:ext cx="7929616" cy="4008319"/>
        </p:xfrm>
        <a:graphic>
          <a:graphicData uri="http://schemas.openxmlformats.org/drawingml/2006/table">
            <a:tbl>
              <a:tblPr firstRow="1" bandRow="1">
                <a:tableStyleId>{5C22544A-7EE6-4342-B048-85BDC9FD1C3A}</a:tableStyleId>
              </a:tblPr>
              <a:tblGrid>
                <a:gridCol w="1192029">
                  <a:extLst>
                    <a:ext uri="{9D8B030D-6E8A-4147-A177-3AD203B41FA5}">
                      <a16:colId xmlns="" xmlns:a16="http://schemas.microsoft.com/office/drawing/2014/main" val="20000"/>
                    </a:ext>
                  </a:extLst>
                </a:gridCol>
                <a:gridCol w="1192029">
                  <a:extLst>
                    <a:ext uri="{9D8B030D-6E8A-4147-A177-3AD203B41FA5}">
                      <a16:colId xmlns="" xmlns:a16="http://schemas.microsoft.com/office/drawing/2014/main" val="20001"/>
                    </a:ext>
                  </a:extLst>
                </a:gridCol>
                <a:gridCol w="1192029">
                  <a:extLst>
                    <a:ext uri="{9D8B030D-6E8A-4147-A177-3AD203B41FA5}">
                      <a16:colId xmlns="" xmlns:a16="http://schemas.microsoft.com/office/drawing/2014/main" val="20002"/>
                    </a:ext>
                  </a:extLst>
                </a:gridCol>
                <a:gridCol w="1192029">
                  <a:extLst>
                    <a:ext uri="{9D8B030D-6E8A-4147-A177-3AD203B41FA5}">
                      <a16:colId xmlns="" xmlns:a16="http://schemas.microsoft.com/office/drawing/2014/main" val="20003"/>
                    </a:ext>
                  </a:extLst>
                </a:gridCol>
                <a:gridCol w="891431">
                  <a:extLst>
                    <a:ext uri="{9D8B030D-6E8A-4147-A177-3AD203B41FA5}">
                      <a16:colId xmlns="" xmlns:a16="http://schemas.microsoft.com/office/drawing/2014/main" val="20004"/>
                    </a:ext>
                  </a:extLst>
                </a:gridCol>
                <a:gridCol w="2270069">
                  <a:extLst>
                    <a:ext uri="{9D8B030D-6E8A-4147-A177-3AD203B41FA5}">
                      <a16:colId xmlns="" xmlns:a16="http://schemas.microsoft.com/office/drawing/2014/main" val="20005"/>
                    </a:ext>
                  </a:extLst>
                </a:gridCol>
              </a:tblGrid>
              <a:tr h="572617">
                <a:tc>
                  <a:txBody>
                    <a:bodyPr/>
                    <a:lstStyle/>
                    <a:p>
                      <a:pPr algn="ctr"/>
                      <a:r>
                        <a:rPr lang="en-US" sz="1400" b="1" dirty="0" smtClean="0"/>
                        <a:t>ACT</a:t>
                      </a:r>
                      <a:endParaRPr lang="en-US" sz="1400" b="1" dirty="0"/>
                    </a:p>
                  </a:txBody>
                  <a:tcPr marL="68580" marR="68580" marT="34290" marB="34290"/>
                </a:tc>
                <a:tc>
                  <a:txBody>
                    <a:bodyPr/>
                    <a:lstStyle/>
                    <a:p>
                      <a:pPr algn="ctr"/>
                      <a:r>
                        <a:rPr lang="en-US" sz="1400" dirty="0" smtClean="0"/>
                        <a:t>DEFINITIONS</a:t>
                      </a:r>
                      <a:endParaRPr lang="en-US" sz="1400" dirty="0"/>
                    </a:p>
                  </a:txBody>
                  <a:tcPr marL="68580" marR="68580" marT="34290" marB="34290"/>
                </a:tc>
                <a:tc>
                  <a:txBody>
                    <a:bodyPr/>
                    <a:lstStyle/>
                    <a:p>
                      <a:pPr algn="ctr"/>
                      <a:r>
                        <a:rPr lang="en-US" sz="1400" dirty="0" smtClean="0"/>
                        <a:t>SECTIONS</a:t>
                      </a:r>
                      <a:endParaRPr lang="en-US" sz="1400" dirty="0"/>
                    </a:p>
                  </a:txBody>
                  <a:tcPr marL="68580" marR="68580" marT="34290" marB="34290"/>
                </a:tc>
                <a:tc>
                  <a:txBody>
                    <a:bodyPr/>
                    <a:lstStyle/>
                    <a:p>
                      <a:pPr algn="ctr"/>
                      <a:r>
                        <a:rPr lang="en-US" sz="1400" dirty="0" smtClean="0"/>
                        <a:t>SCHEDULES</a:t>
                      </a:r>
                      <a:endParaRPr lang="en-US" sz="1400" dirty="0"/>
                    </a:p>
                  </a:txBody>
                  <a:tcPr marL="68580" marR="68580" marT="34290" marB="34290"/>
                </a:tc>
                <a:tc>
                  <a:txBody>
                    <a:bodyPr/>
                    <a:lstStyle/>
                    <a:p>
                      <a:pPr algn="ctr"/>
                      <a:r>
                        <a:rPr lang="en-US" sz="1400" dirty="0" smtClean="0"/>
                        <a:t>RULES</a:t>
                      </a:r>
                      <a:endParaRPr lang="en-US" sz="1400" dirty="0"/>
                    </a:p>
                  </a:txBody>
                  <a:tcPr marL="68580" marR="68580" marT="34290" marB="34290"/>
                </a:tc>
                <a:tc>
                  <a:txBody>
                    <a:bodyPr/>
                    <a:lstStyle/>
                    <a:p>
                      <a:pPr algn="ctr"/>
                      <a:r>
                        <a:rPr lang="en-US" sz="1400" dirty="0" smtClean="0"/>
                        <a:t>FORMS/NOTIFICATIONS</a:t>
                      </a:r>
                      <a:endParaRPr lang="en-US" sz="1400" dirty="0"/>
                    </a:p>
                  </a:txBody>
                  <a:tcPr marL="68580" marR="68580" marT="34290" marB="34290"/>
                </a:tc>
                <a:extLst>
                  <a:ext uri="{0D108BD9-81ED-4DB2-BD59-A6C34878D82A}">
                    <a16:rowId xmlns="" xmlns:a16="http://schemas.microsoft.com/office/drawing/2014/main" val="10000"/>
                  </a:ext>
                </a:extLst>
              </a:tr>
              <a:tr h="572617">
                <a:tc>
                  <a:txBody>
                    <a:bodyPr/>
                    <a:lstStyle/>
                    <a:p>
                      <a:pPr algn="ctr"/>
                      <a:r>
                        <a:rPr lang="en-US" sz="1400" b="1" dirty="0" smtClean="0"/>
                        <a:t>MW ACT</a:t>
                      </a:r>
                    </a:p>
                    <a:p>
                      <a:pPr algn="ctr"/>
                      <a:r>
                        <a:rPr lang="en-US" sz="1400" b="1" dirty="0" smtClean="0"/>
                        <a:t>(1948)</a:t>
                      </a:r>
                      <a:endParaRPr lang="en-US" sz="1400" b="1" dirty="0"/>
                    </a:p>
                  </a:txBody>
                  <a:tcPr marL="68580" marR="68580" marT="34290" marB="34290"/>
                </a:tc>
                <a:tc>
                  <a:txBody>
                    <a:bodyPr/>
                    <a:lstStyle/>
                    <a:p>
                      <a:pPr algn="ctr"/>
                      <a:r>
                        <a:rPr lang="en-US" sz="1400" dirty="0" smtClean="0"/>
                        <a:t>11</a:t>
                      </a:r>
                      <a:endParaRPr lang="en-US" sz="1400" dirty="0"/>
                    </a:p>
                  </a:txBody>
                  <a:tcPr marL="68580" marR="68580" marT="34290" marB="34290"/>
                </a:tc>
                <a:tc>
                  <a:txBody>
                    <a:bodyPr/>
                    <a:lstStyle/>
                    <a:p>
                      <a:pPr algn="ctr"/>
                      <a:r>
                        <a:rPr lang="en-US" sz="1400" dirty="0" smtClean="0"/>
                        <a:t>31</a:t>
                      </a:r>
                      <a:endParaRPr lang="en-US" sz="1400" dirty="0"/>
                    </a:p>
                  </a:txBody>
                  <a:tcPr marL="68580" marR="68580" marT="34290" marB="34290"/>
                </a:tc>
                <a:tc>
                  <a:txBody>
                    <a:bodyPr/>
                    <a:lstStyle/>
                    <a:p>
                      <a:pPr algn="ctr"/>
                      <a:r>
                        <a:rPr lang="en-US" sz="1400" dirty="0" smtClean="0"/>
                        <a:t>1</a:t>
                      </a:r>
                      <a:endParaRPr lang="en-US" sz="1400" dirty="0"/>
                    </a:p>
                  </a:txBody>
                  <a:tcPr marL="68580" marR="68580" marT="34290" marB="34290"/>
                </a:tc>
                <a:tc>
                  <a:txBody>
                    <a:bodyPr/>
                    <a:lstStyle/>
                    <a:p>
                      <a:pPr algn="ctr"/>
                      <a:r>
                        <a:rPr lang="en-US" sz="1400" dirty="0" smtClean="0"/>
                        <a:t>37</a:t>
                      </a: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 xmlns:a16="http://schemas.microsoft.com/office/drawing/2014/main" val="10001"/>
                  </a:ext>
                </a:extLst>
              </a:tr>
              <a:tr h="572617">
                <a:tc>
                  <a:txBody>
                    <a:bodyPr/>
                    <a:lstStyle/>
                    <a:p>
                      <a:pPr algn="ctr"/>
                      <a:r>
                        <a:rPr lang="en-US" sz="1400" b="1" dirty="0" smtClean="0"/>
                        <a:t>PW ACT</a:t>
                      </a:r>
                    </a:p>
                    <a:p>
                      <a:pPr algn="ctr"/>
                      <a:r>
                        <a:rPr lang="en-US" sz="1400" b="1" dirty="0" smtClean="0"/>
                        <a:t>(1936)</a:t>
                      </a:r>
                    </a:p>
                  </a:txBody>
                  <a:tcPr marL="68580" marR="68580" marT="34290" marB="34290"/>
                </a:tc>
                <a:tc>
                  <a:txBody>
                    <a:bodyPr/>
                    <a:lstStyle/>
                    <a:p>
                      <a:pPr algn="ctr"/>
                      <a:r>
                        <a:rPr lang="en-US" sz="1400" dirty="0" smtClean="0"/>
                        <a:t>10</a:t>
                      </a:r>
                      <a:endParaRPr lang="en-US" sz="1400" dirty="0"/>
                    </a:p>
                  </a:txBody>
                  <a:tcPr marL="68580" marR="68580" marT="34290" marB="34290"/>
                </a:tc>
                <a:tc>
                  <a:txBody>
                    <a:bodyPr/>
                    <a:lstStyle/>
                    <a:p>
                      <a:pPr algn="ctr"/>
                      <a:r>
                        <a:rPr lang="en-US" sz="1400" dirty="0" smtClean="0"/>
                        <a:t>26</a:t>
                      </a:r>
                      <a:endParaRPr lang="en-US" sz="1400" dirty="0"/>
                    </a:p>
                  </a:txBody>
                  <a:tcPr marL="68580" marR="68580" marT="34290" marB="34290"/>
                </a:tc>
                <a:tc>
                  <a:txBody>
                    <a:bodyPr/>
                    <a:lstStyle/>
                    <a:p>
                      <a:pPr algn="ctr"/>
                      <a:r>
                        <a:rPr lang="en-US" sz="1400" dirty="0" smtClean="0"/>
                        <a:t>-</a:t>
                      </a:r>
                      <a:endParaRPr lang="en-US" sz="1400" dirty="0"/>
                    </a:p>
                  </a:txBody>
                  <a:tcPr marL="68580" marR="68580" marT="34290" marB="34290"/>
                </a:tc>
                <a:tc>
                  <a:txBody>
                    <a:bodyPr/>
                    <a:lstStyle/>
                    <a:p>
                      <a:pPr algn="ctr"/>
                      <a:r>
                        <a:rPr lang="en-US" sz="1400" dirty="0" smtClean="0"/>
                        <a:t>40</a:t>
                      </a:r>
                      <a:endParaRPr lang="en-US" sz="1400" dirty="0"/>
                    </a:p>
                  </a:txBody>
                  <a:tcPr marL="68580" marR="68580" marT="34290" marB="34290"/>
                </a:tc>
                <a:tc>
                  <a:txBody>
                    <a:bodyPr/>
                    <a:lstStyle/>
                    <a:p>
                      <a:pPr algn="ctr"/>
                      <a:endParaRPr lang="en-US" sz="1400"/>
                    </a:p>
                  </a:txBody>
                  <a:tcPr marL="68580" marR="68580" marT="34290" marB="34290"/>
                </a:tc>
                <a:extLst>
                  <a:ext uri="{0D108BD9-81ED-4DB2-BD59-A6C34878D82A}">
                    <a16:rowId xmlns="" xmlns:a16="http://schemas.microsoft.com/office/drawing/2014/main" val="10002"/>
                  </a:ext>
                </a:extLst>
              </a:tr>
              <a:tr h="572617">
                <a:tc>
                  <a:txBody>
                    <a:bodyPr/>
                    <a:lstStyle/>
                    <a:p>
                      <a:pPr algn="ctr"/>
                      <a:r>
                        <a:rPr lang="en-US" sz="1400" b="1" dirty="0" smtClean="0"/>
                        <a:t>PB ACT</a:t>
                      </a:r>
                    </a:p>
                    <a:p>
                      <a:pPr algn="ctr"/>
                      <a:r>
                        <a:rPr lang="en-US" sz="1400" b="1" dirty="0" smtClean="0"/>
                        <a:t>(1965)</a:t>
                      </a:r>
                      <a:endParaRPr lang="en-US" sz="1400" b="1" dirty="0"/>
                    </a:p>
                  </a:txBody>
                  <a:tcPr marL="68580" marR="68580" marT="34290" marB="34290"/>
                </a:tc>
                <a:tc>
                  <a:txBody>
                    <a:bodyPr/>
                    <a:lstStyle/>
                    <a:p>
                      <a:pPr algn="ctr"/>
                      <a:r>
                        <a:rPr lang="en-US" sz="1400" dirty="0" smtClean="0"/>
                        <a:t>22</a:t>
                      </a:r>
                      <a:endParaRPr lang="en-US" sz="1400" dirty="0"/>
                    </a:p>
                  </a:txBody>
                  <a:tcPr marL="68580" marR="68580" marT="34290" marB="34290"/>
                </a:tc>
                <a:tc>
                  <a:txBody>
                    <a:bodyPr/>
                    <a:lstStyle/>
                    <a:p>
                      <a:pPr algn="ctr"/>
                      <a:r>
                        <a:rPr lang="en-US" sz="1400" dirty="0" smtClean="0"/>
                        <a:t>40</a:t>
                      </a:r>
                      <a:endParaRPr lang="en-US" sz="1400" dirty="0"/>
                    </a:p>
                  </a:txBody>
                  <a:tcPr marL="68580" marR="68580" marT="34290" marB="34290"/>
                </a:tc>
                <a:tc>
                  <a:txBody>
                    <a:bodyPr/>
                    <a:lstStyle/>
                    <a:p>
                      <a:pPr algn="ctr"/>
                      <a:r>
                        <a:rPr lang="en-US" sz="1400" dirty="0" smtClean="0"/>
                        <a:t>4</a:t>
                      </a:r>
                      <a:endParaRPr lang="en-US" sz="1400" dirty="0"/>
                    </a:p>
                  </a:txBody>
                  <a:tcPr marL="68580" marR="68580" marT="34290" marB="34290"/>
                </a:tc>
                <a:tc>
                  <a:txBody>
                    <a:bodyPr/>
                    <a:lstStyle/>
                    <a:p>
                      <a:pPr algn="ctr"/>
                      <a:r>
                        <a:rPr lang="en-US" sz="1400" dirty="0" smtClean="0"/>
                        <a:t>5</a:t>
                      </a:r>
                      <a:endParaRPr lang="en-US" sz="1400" dirty="0"/>
                    </a:p>
                  </a:txBody>
                  <a:tcPr marL="68580" marR="68580" marT="34290" marB="34290"/>
                </a:tc>
                <a:tc>
                  <a:txBody>
                    <a:bodyPr/>
                    <a:lstStyle/>
                    <a:p>
                      <a:pPr algn="ctr"/>
                      <a:endParaRPr lang="en-US" sz="1400"/>
                    </a:p>
                  </a:txBody>
                  <a:tcPr marL="68580" marR="68580" marT="34290" marB="34290"/>
                </a:tc>
                <a:extLst>
                  <a:ext uri="{0D108BD9-81ED-4DB2-BD59-A6C34878D82A}">
                    <a16:rowId xmlns="" xmlns:a16="http://schemas.microsoft.com/office/drawing/2014/main" val="10003"/>
                  </a:ext>
                </a:extLst>
              </a:tr>
              <a:tr h="572617">
                <a:tc>
                  <a:txBody>
                    <a:bodyPr/>
                    <a:lstStyle/>
                    <a:p>
                      <a:pPr algn="ctr"/>
                      <a:r>
                        <a:rPr lang="en-US" sz="1400" b="1" dirty="0" smtClean="0"/>
                        <a:t>ER ACT</a:t>
                      </a:r>
                    </a:p>
                    <a:p>
                      <a:pPr algn="ctr"/>
                      <a:r>
                        <a:rPr lang="en-US" sz="1400" b="1" dirty="0" smtClean="0"/>
                        <a:t>(1976)</a:t>
                      </a:r>
                      <a:endParaRPr lang="en-US" sz="1400" b="1" dirty="0"/>
                    </a:p>
                  </a:txBody>
                  <a:tcPr marL="68580" marR="68580" marT="34290" marB="34290"/>
                </a:tc>
                <a:tc>
                  <a:txBody>
                    <a:bodyPr/>
                    <a:lstStyle/>
                    <a:p>
                      <a:pPr algn="ctr"/>
                      <a:r>
                        <a:rPr lang="en-US" sz="1400" dirty="0" smtClean="0"/>
                        <a:t>10</a:t>
                      </a:r>
                      <a:endParaRPr lang="en-US" sz="1400" dirty="0"/>
                    </a:p>
                  </a:txBody>
                  <a:tcPr marL="68580" marR="68580" marT="34290" marB="34290"/>
                </a:tc>
                <a:tc>
                  <a:txBody>
                    <a:bodyPr/>
                    <a:lstStyle/>
                    <a:p>
                      <a:pPr algn="ctr"/>
                      <a:r>
                        <a:rPr lang="en-US" sz="1400" dirty="0" smtClean="0"/>
                        <a:t>18</a:t>
                      </a:r>
                      <a:endParaRPr lang="en-US" sz="1400" dirty="0"/>
                    </a:p>
                  </a:txBody>
                  <a:tcPr marL="68580" marR="68580" marT="34290" marB="34290"/>
                </a:tc>
                <a:tc>
                  <a:txBody>
                    <a:bodyPr/>
                    <a:lstStyle/>
                    <a:p>
                      <a:pPr algn="ctr"/>
                      <a:r>
                        <a:rPr lang="en-US" sz="1400" dirty="0" smtClean="0"/>
                        <a:t>-</a:t>
                      </a:r>
                      <a:endParaRPr lang="en-US" sz="1400" dirty="0"/>
                    </a:p>
                  </a:txBody>
                  <a:tcPr marL="68580" marR="68580" marT="34290" marB="34290"/>
                </a:tc>
                <a:tc>
                  <a:txBody>
                    <a:bodyPr/>
                    <a:lstStyle/>
                    <a:p>
                      <a:pPr algn="ctr"/>
                      <a:r>
                        <a:rPr lang="en-US" sz="1400" dirty="0" smtClean="0"/>
                        <a:t>6</a:t>
                      </a:r>
                      <a:endParaRPr lang="en-US" sz="1400" dirty="0"/>
                    </a:p>
                  </a:txBody>
                  <a:tcPr marL="68580" marR="68580" marT="34290" marB="34290"/>
                </a:tc>
                <a:tc>
                  <a:txBody>
                    <a:bodyPr/>
                    <a:lstStyle/>
                    <a:p>
                      <a:pPr algn="ctr"/>
                      <a:endParaRPr lang="en-US" sz="1400"/>
                    </a:p>
                  </a:txBody>
                  <a:tcPr marL="68580" marR="68580" marT="34290" marB="34290"/>
                </a:tc>
                <a:extLst>
                  <a:ext uri="{0D108BD9-81ED-4DB2-BD59-A6C34878D82A}">
                    <a16:rowId xmlns="" xmlns:a16="http://schemas.microsoft.com/office/drawing/2014/main" val="10004"/>
                  </a:ext>
                </a:extLst>
              </a:tr>
              <a:tr h="572617">
                <a:tc>
                  <a:txBody>
                    <a:bodyPr/>
                    <a:lstStyle/>
                    <a:p>
                      <a:pPr algn="ctr"/>
                      <a:r>
                        <a:rPr lang="en-US" sz="1400" b="1" dirty="0" smtClean="0"/>
                        <a:t>TOTAL</a:t>
                      </a:r>
                      <a:endParaRPr lang="en-US" sz="1400" b="1" dirty="0"/>
                    </a:p>
                  </a:txBody>
                  <a:tcPr marL="68580" marR="68580" marT="34290" marB="34290"/>
                </a:tc>
                <a:tc>
                  <a:txBody>
                    <a:bodyPr/>
                    <a:lstStyle/>
                    <a:p>
                      <a:pPr algn="ctr"/>
                      <a:r>
                        <a:rPr lang="en-US" sz="1400" b="1" dirty="0" smtClean="0"/>
                        <a:t>53</a:t>
                      </a:r>
                      <a:endParaRPr lang="en-US" sz="1400" b="1" dirty="0"/>
                    </a:p>
                  </a:txBody>
                  <a:tcPr marL="68580" marR="68580" marT="34290" marB="34290"/>
                </a:tc>
                <a:tc>
                  <a:txBody>
                    <a:bodyPr/>
                    <a:lstStyle/>
                    <a:p>
                      <a:pPr algn="ctr"/>
                      <a:r>
                        <a:rPr lang="en-US" sz="1400" b="1" dirty="0" smtClean="0"/>
                        <a:t>114</a:t>
                      </a:r>
                      <a:endParaRPr lang="en-US" sz="1400" b="1" dirty="0"/>
                    </a:p>
                  </a:txBody>
                  <a:tcPr marL="68580" marR="68580" marT="34290" marB="34290"/>
                </a:tc>
                <a:tc>
                  <a:txBody>
                    <a:bodyPr/>
                    <a:lstStyle/>
                    <a:p>
                      <a:pPr algn="ctr"/>
                      <a:r>
                        <a:rPr lang="en-US" sz="1400" b="1" dirty="0" smtClean="0"/>
                        <a:t>5</a:t>
                      </a:r>
                      <a:endParaRPr lang="en-US" sz="1400" b="1" dirty="0"/>
                    </a:p>
                  </a:txBody>
                  <a:tcPr marL="68580" marR="68580" marT="34290" marB="34290"/>
                </a:tc>
                <a:tc>
                  <a:txBody>
                    <a:bodyPr/>
                    <a:lstStyle/>
                    <a:p>
                      <a:pPr algn="ctr"/>
                      <a:r>
                        <a:rPr lang="en-US" sz="1400" b="1" dirty="0" smtClean="0"/>
                        <a:t>88</a:t>
                      </a:r>
                      <a:endParaRPr lang="en-US" sz="1400" b="1" dirty="0"/>
                    </a:p>
                  </a:txBody>
                  <a:tcPr marL="68580" marR="68580" marT="34290" marB="34290"/>
                </a:tc>
                <a:tc>
                  <a:txBody>
                    <a:bodyPr/>
                    <a:lstStyle/>
                    <a:p>
                      <a:pPr algn="ctr"/>
                      <a:endParaRPr lang="en-US" sz="1400"/>
                    </a:p>
                  </a:txBody>
                  <a:tcPr marL="68580" marR="68580" marT="34290" marB="34290"/>
                </a:tc>
                <a:extLst>
                  <a:ext uri="{0D108BD9-81ED-4DB2-BD59-A6C34878D82A}">
                    <a16:rowId xmlns="" xmlns:a16="http://schemas.microsoft.com/office/drawing/2014/main" val="10005"/>
                  </a:ext>
                </a:extLst>
              </a:tr>
              <a:tr h="572617">
                <a:tc>
                  <a:txBody>
                    <a:bodyPr/>
                    <a:lstStyle/>
                    <a:p>
                      <a:pPr algn="ctr"/>
                      <a:r>
                        <a:rPr lang="en-US" sz="1400" b="1" dirty="0" smtClean="0"/>
                        <a:t>COW </a:t>
                      </a:r>
                    </a:p>
                    <a:p>
                      <a:pPr algn="ctr"/>
                      <a:r>
                        <a:rPr lang="en-US" sz="1400" b="1" dirty="0" smtClean="0"/>
                        <a:t>(2019)</a:t>
                      </a:r>
                      <a:endParaRPr lang="en-US" sz="1400" b="1" dirty="0"/>
                    </a:p>
                  </a:txBody>
                  <a:tcPr marL="68580" marR="68580" marT="34290" marB="34290"/>
                </a:tc>
                <a:tc>
                  <a:txBody>
                    <a:bodyPr/>
                    <a:lstStyle/>
                    <a:p>
                      <a:pPr algn="ctr"/>
                      <a:r>
                        <a:rPr lang="en-US" sz="1400" b="1" dirty="0" smtClean="0"/>
                        <a:t>26</a:t>
                      </a:r>
                      <a:endParaRPr lang="en-US" sz="1400" b="1" dirty="0"/>
                    </a:p>
                  </a:txBody>
                  <a:tcPr marL="68580" marR="68580" marT="34290" marB="34290"/>
                </a:tc>
                <a:tc>
                  <a:txBody>
                    <a:bodyPr/>
                    <a:lstStyle/>
                    <a:p>
                      <a:pPr algn="ctr"/>
                      <a:r>
                        <a:rPr lang="en-US" sz="1400" b="1" dirty="0" smtClean="0"/>
                        <a:t>69</a:t>
                      </a:r>
                      <a:endParaRPr lang="en-US" sz="1400" b="1" dirty="0"/>
                    </a:p>
                  </a:txBody>
                  <a:tcPr marL="68580" marR="68580" marT="34290" marB="34290"/>
                </a:tc>
                <a:tc>
                  <a:txBody>
                    <a:bodyPr/>
                    <a:lstStyle/>
                    <a:p>
                      <a:pPr algn="ctr"/>
                      <a:r>
                        <a:rPr lang="en-US" sz="1400" b="1" dirty="0" smtClean="0"/>
                        <a:t>-</a:t>
                      </a:r>
                      <a:endParaRPr lang="en-US" sz="1400" b="1" dirty="0"/>
                    </a:p>
                  </a:txBody>
                  <a:tcPr marL="68580" marR="68580" marT="34290" marB="34290"/>
                </a:tc>
                <a:tc>
                  <a:txBody>
                    <a:bodyPr/>
                    <a:lstStyle/>
                    <a:p>
                      <a:pPr algn="ctr"/>
                      <a:r>
                        <a:rPr lang="en-US" sz="1400" b="1" dirty="0" smtClean="0"/>
                        <a:t>57</a:t>
                      </a:r>
                      <a:endParaRPr lang="en-US" sz="1400" b="1" dirty="0"/>
                    </a:p>
                  </a:txBody>
                  <a:tcPr marL="68580" marR="68580" marT="34290" marB="34290"/>
                </a:tc>
                <a:tc>
                  <a:txBody>
                    <a:bodyPr/>
                    <a:lstStyle/>
                    <a:p>
                      <a:pPr algn="ctr"/>
                      <a:r>
                        <a:rPr lang="en-US" sz="1400" dirty="0" smtClean="0"/>
                        <a:t>6 FORMS &amp;</a:t>
                      </a:r>
                    </a:p>
                    <a:p>
                      <a:pPr algn="ctr"/>
                      <a:r>
                        <a:rPr lang="en-US" sz="1400" dirty="0" smtClean="0"/>
                        <a:t>A-E,</a:t>
                      </a:r>
                      <a:r>
                        <a:rPr lang="en-US" sz="1400" baseline="0" dirty="0" smtClean="0"/>
                        <a:t> Schedules</a:t>
                      </a:r>
                      <a:endParaRPr lang="en-US" sz="1400" dirty="0"/>
                    </a:p>
                  </a:txBody>
                  <a:tcPr marL="68580" marR="68580" marT="34290" marB="34290"/>
                </a:tc>
                <a:extLst>
                  <a:ext uri="{0D108BD9-81ED-4DB2-BD59-A6C34878D82A}">
                    <a16:rowId xmlns=""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12</a:t>
            </a:fld>
            <a:endParaRPr lang="en-US" dirty="0"/>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Tree>
    <p:extLst>
      <p:ext uri="{BB962C8B-B14F-4D97-AF65-F5344CB8AC3E}">
        <p14:creationId xmlns="" xmlns:p14="http://schemas.microsoft.com/office/powerpoint/2010/main" val="3092791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594122"/>
          </a:xfrm>
        </p:spPr>
        <p:txBody>
          <a:bodyPr>
            <a:normAutofit fontScale="90000"/>
          </a:bodyPr>
          <a:lstStyle/>
          <a:p>
            <a:r>
              <a:rPr lang="en-US" dirty="0"/>
              <a:t>Code on wages Act, 2019</a:t>
            </a:r>
          </a:p>
        </p:txBody>
      </p:sp>
      <p:sp>
        <p:nvSpPr>
          <p:cNvPr id="3" name="Content Placeholder 2"/>
          <p:cNvSpPr>
            <a:spLocks noGrp="1"/>
          </p:cNvSpPr>
          <p:nvPr>
            <p:ph idx="1"/>
          </p:nvPr>
        </p:nvSpPr>
        <p:spPr>
          <a:xfrm>
            <a:off x="1071538" y="1428742"/>
            <a:ext cx="2457444" cy="714368"/>
          </a:xfrm>
        </p:spPr>
        <p:txBody>
          <a:bodyPr/>
          <a:lstStyle/>
          <a:p>
            <a:r>
              <a:rPr lang="en-US" dirty="0"/>
              <a:t>Key Actors:</a:t>
            </a:r>
          </a:p>
        </p:txBody>
      </p:sp>
      <p:graphicFrame>
        <p:nvGraphicFramePr>
          <p:cNvPr id="4" name="Chart 3"/>
          <p:cNvGraphicFramePr/>
          <p:nvPr>
            <p:extLst>
              <p:ext uri="{D42A27DB-BD31-4B8C-83A1-F6EECF244321}">
                <p14:modId xmlns="" xmlns:p14="http://schemas.microsoft.com/office/powerpoint/2010/main" val="2595051107"/>
              </p:ext>
            </p:extLst>
          </p:nvPr>
        </p:nvGraphicFramePr>
        <p:xfrm>
          <a:off x="3143240" y="857238"/>
          <a:ext cx="5500726" cy="428626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ABEA9EB2-F9AF-41A2-80C1-55E9D87064A3}" type="slidenum">
              <a:rPr lang="en-US" smtClean="0"/>
              <a:pPr/>
              <a:t>13</a:t>
            </a:fld>
            <a:endParaRPr lang="en-US"/>
          </a:p>
        </p:txBody>
      </p:sp>
    </p:spTree>
    <p:extLst>
      <p:ext uri="{BB962C8B-B14F-4D97-AF65-F5344CB8AC3E}">
        <p14:creationId xmlns="" xmlns:p14="http://schemas.microsoft.com/office/powerpoint/2010/main" val="3442833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607" y="38100"/>
            <a:ext cx="6858000" cy="800100"/>
          </a:xfrm>
        </p:spPr>
        <p:txBody>
          <a:bodyPr>
            <a:normAutofit/>
          </a:bodyPr>
          <a:lstStyle/>
          <a:p>
            <a:r>
              <a:rPr lang="en-US" sz="2400" b="1" dirty="0" smtClean="0"/>
              <a:t>Who is an ‘Employer’?</a:t>
            </a:r>
            <a:endParaRPr lang="en-US" sz="2400" b="1" dirty="0"/>
          </a:p>
        </p:txBody>
      </p:sp>
      <p:sp>
        <p:nvSpPr>
          <p:cNvPr id="3" name="Content Placeholder 2"/>
          <p:cNvSpPr>
            <a:spLocks noGrp="1"/>
          </p:cNvSpPr>
          <p:nvPr>
            <p:ph idx="1"/>
          </p:nvPr>
        </p:nvSpPr>
        <p:spPr>
          <a:xfrm>
            <a:off x="1196907" y="909638"/>
            <a:ext cx="6743700" cy="3948128"/>
          </a:xfrm>
        </p:spPr>
        <p:txBody>
          <a:bodyPr>
            <a:normAutofit/>
          </a:bodyPr>
          <a:lstStyle/>
          <a:p>
            <a:pPr algn="just"/>
            <a:r>
              <a:rPr lang="en-US" sz="1800" dirty="0" smtClean="0"/>
              <a:t>Cl. 2(l). Employer means a person who employs one or more employees in his establishment either directly or through any person…</a:t>
            </a:r>
          </a:p>
          <a:p>
            <a:pPr algn="just"/>
            <a:r>
              <a:rPr lang="en-US" sz="1800" dirty="0" smtClean="0"/>
              <a:t>In case of CG/SG, the Head of the dept or the authority so specified;</a:t>
            </a:r>
          </a:p>
          <a:p>
            <a:pPr algn="just"/>
            <a:r>
              <a:rPr lang="en-US" sz="1800" dirty="0" smtClean="0"/>
              <a:t>In case of local authority, the chief executive;</a:t>
            </a:r>
          </a:p>
          <a:p>
            <a:pPr algn="just"/>
            <a:r>
              <a:rPr lang="en-US" sz="1800" dirty="0" smtClean="0"/>
              <a:t>In case of a factory, the occupier and the manager;</a:t>
            </a:r>
          </a:p>
          <a:p>
            <a:pPr algn="just"/>
            <a:r>
              <a:rPr lang="en-US" sz="1800" dirty="0" smtClean="0"/>
              <a:t>In case of any other establishments, the person who has ultimate control over the affairs of the establishment and manager, or MD</a:t>
            </a:r>
          </a:p>
          <a:p>
            <a:pPr algn="just"/>
            <a:r>
              <a:rPr lang="en-US" sz="1800" dirty="0" smtClean="0"/>
              <a:t> if such affairs is entrusted to them</a:t>
            </a:r>
          </a:p>
          <a:p>
            <a:pPr algn="just"/>
            <a:r>
              <a:rPr lang="en-US" sz="1800" dirty="0" smtClean="0"/>
              <a:t>Contractor</a:t>
            </a:r>
          </a:p>
          <a:p>
            <a:pPr algn="just"/>
            <a:r>
              <a:rPr lang="en-US" sz="1800" dirty="0" smtClean="0"/>
              <a:t>Legal representative of a deceased employer</a:t>
            </a:r>
            <a:endParaRPr lang="en-US" sz="1800" dirty="0"/>
          </a:p>
        </p:txBody>
      </p:sp>
      <p:sp>
        <p:nvSpPr>
          <p:cNvPr id="5" name="Slide Number Placeholder 4"/>
          <p:cNvSpPr>
            <a:spLocks noGrp="1"/>
          </p:cNvSpPr>
          <p:nvPr>
            <p:ph type="sldNum" sz="quarter" idx="12"/>
          </p:nvPr>
        </p:nvSpPr>
        <p:spPr/>
        <p:txBody>
          <a:bodyPr/>
          <a:lstStyle/>
          <a:p>
            <a:fld id="{FC21F401-6B2F-49A7-BC92-683218DFFBAF}" type="slidenum">
              <a:rPr lang="en-US" smtClean="0"/>
              <a:pPr/>
              <a:t>14</a:t>
            </a:fld>
            <a:endParaRPr lang="en-US"/>
          </a:p>
        </p:txBody>
      </p:sp>
      <p:pic>
        <p:nvPicPr>
          <p:cNvPr id="6"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Tree>
    <p:extLst>
      <p:ext uri="{BB962C8B-B14F-4D97-AF65-F5344CB8AC3E}">
        <p14:creationId xmlns="" xmlns:p14="http://schemas.microsoft.com/office/powerpoint/2010/main" val="2235568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571500"/>
          </a:xfrm>
        </p:spPr>
        <p:txBody>
          <a:bodyPr>
            <a:noAutofit/>
          </a:bodyPr>
          <a:lstStyle/>
          <a:p>
            <a:r>
              <a:rPr lang="en-US" sz="2400" b="1" dirty="0" smtClean="0"/>
              <a:t>Substantial Compliance under the Code</a:t>
            </a:r>
            <a:endParaRPr lang="en-US" sz="2400" b="1" dirty="0"/>
          </a:p>
        </p:txBody>
      </p:sp>
      <p:sp>
        <p:nvSpPr>
          <p:cNvPr id="3" name="Content Placeholder 2"/>
          <p:cNvSpPr>
            <a:spLocks noGrp="1"/>
          </p:cNvSpPr>
          <p:nvPr>
            <p:ph idx="1"/>
          </p:nvPr>
        </p:nvSpPr>
        <p:spPr>
          <a:xfrm>
            <a:off x="1295400" y="1352550"/>
            <a:ext cx="6629400" cy="4343400"/>
          </a:xfrm>
        </p:spPr>
        <p:txBody>
          <a:bodyPr>
            <a:normAutofit/>
          </a:bodyPr>
          <a:lstStyle/>
          <a:p>
            <a:pPr algn="just"/>
            <a:r>
              <a:rPr lang="en-US" sz="1800" dirty="0"/>
              <a:t>E</a:t>
            </a:r>
            <a:r>
              <a:rPr lang="en-US" sz="1800" dirty="0" smtClean="0"/>
              <a:t>mployer shall NOT discriminate among employees on the ground of gender with regard to wages in respect of the same work or work of a similar nature done by any employee.</a:t>
            </a:r>
          </a:p>
          <a:p>
            <a:pPr algn="just"/>
            <a:r>
              <a:rPr lang="en-US" sz="1800" dirty="0"/>
              <a:t>E</a:t>
            </a:r>
            <a:r>
              <a:rPr lang="en-US" sz="1800" dirty="0" smtClean="0"/>
              <a:t>mployer for the above purpose shall NOT reduce the rate of wages of any employee.</a:t>
            </a:r>
          </a:p>
          <a:p>
            <a:pPr algn="just"/>
            <a:r>
              <a:rPr lang="en-US" sz="1800" dirty="0" smtClean="0"/>
              <a:t>Employer shall NOT make any discrimination on the ground of sex while recruiting any employee for the same work or work of similar nature and also in the conditions of employment.</a:t>
            </a:r>
          </a:p>
          <a:p>
            <a:pPr algn="just"/>
            <a:r>
              <a:rPr lang="en-US" sz="1800" dirty="0" smtClean="0"/>
              <a:t>Exception…</a:t>
            </a:r>
          </a:p>
          <a:p>
            <a:pPr algn="just"/>
            <a:endParaRPr lang="en-US" sz="1800" dirty="0" smtClean="0"/>
          </a:p>
          <a:p>
            <a:endParaRPr lang="en-US" sz="1800" dirty="0"/>
          </a:p>
        </p:txBody>
      </p:sp>
      <p:sp>
        <p:nvSpPr>
          <p:cNvPr id="5" name="Slide Number Placeholder 4"/>
          <p:cNvSpPr>
            <a:spLocks noGrp="1"/>
          </p:cNvSpPr>
          <p:nvPr>
            <p:ph type="sldNum" sz="quarter" idx="12"/>
          </p:nvPr>
        </p:nvSpPr>
        <p:spPr/>
        <p:txBody>
          <a:bodyPr/>
          <a:lstStyle/>
          <a:p>
            <a:fld id="{FC21F401-6B2F-49A7-BC92-683218DFFBAF}" type="slidenum">
              <a:rPr lang="en-US" smtClean="0"/>
              <a:pPr/>
              <a:t>15</a:t>
            </a:fld>
            <a:endParaRPr lang="en-US"/>
          </a:p>
        </p:txBody>
      </p:sp>
      <p:pic>
        <p:nvPicPr>
          <p:cNvPr id="6"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Tree>
    <p:extLst>
      <p:ext uri="{BB962C8B-B14F-4D97-AF65-F5344CB8AC3E}">
        <p14:creationId xmlns="" xmlns:p14="http://schemas.microsoft.com/office/powerpoint/2010/main" val="94679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200150"/>
            <a:ext cx="6629400" cy="4229100"/>
          </a:xfrm>
        </p:spPr>
        <p:txBody>
          <a:bodyPr>
            <a:normAutofit/>
          </a:bodyPr>
          <a:lstStyle/>
          <a:p>
            <a:pPr algn="just"/>
            <a:r>
              <a:rPr lang="en-US" sz="1800" dirty="0" smtClean="0"/>
              <a:t>Employer shall NOT pay to any employee wages less than the minimum rate of wages notified by the appropriate Government.</a:t>
            </a:r>
          </a:p>
          <a:p>
            <a:pPr algn="just"/>
            <a:r>
              <a:rPr lang="en-US" sz="1800" dirty="0" smtClean="0"/>
              <a:t>Employer shall pay overtime rate which is twice the normal rate of wages</a:t>
            </a:r>
          </a:p>
          <a:p>
            <a:pPr algn="just"/>
            <a:r>
              <a:rPr lang="en-US" sz="1800" dirty="0" smtClean="0"/>
              <a:t>Employer shall pay all wages in current coin or currency notes or by cheque or by crediting the wages in the bank account of the employee or by electronic mode.</a:t>
            </a:r>
          </a:p>
          <a:p>
            <a:pPr algn="just"/>
            <a:r>
              <a:rPr lang="en-US" sz="1800" dirty="0" smtClean="0"/>
              <a:t>Employer shall pay wages payable within two working days of removal, dismissal, retrenchment or resignation of an employee </a:t>
            </a:r>
          </a:p>
          <a:p>
            <a:pPr algn="just"/>
            <a:r>
              <a:rPr lang="en-US" sz="1800" dirty="0" smtClean="0"/>
              <a:t>Govt. has powers to extend (</a:t>
            </a:r>
            <a:r>
              <a:rPr lang="en-US" sz="1800" dirty="0" err="1" smtClean="0"/>
              <a:t>Cl</a:t>
            </a:r>
            <a:r>
              <a:rPr lang="en-US" sz="1800" dirty="0" smtClean="0"/>
              <a:t> 17(3)</a:t>
            </a:r>
            <a:endParaRPr lang="en-US" sz="1800" dirty="0"/>
          </a:p>
        </p:txBody>
      </p:sp>
      <p:sp>
        <p:nvSpPr>
          <p:cNvPr id="5" name="Slide Number Placeholder 4"/>
          <p:cNvSpPr>
            <a:spLocks noGrp="1"/>
          </p:cNvSpPr>
          <p:nvPr>
            <p:ph type="sldNum" sz="quarter" idx="12"/>
          </p:nvPr>
        </p:nvSpPr>
        <p:spPr/>
        <p:txBody>
          <a:bodyPr/>
          <a:lstStyle/>
          <a:p>
            <a:fld id="{FC21F401-6B2F-49A7-BC92-683218DFFBAF}" type="slidenum">
              <a:rPr lang="en-US" smtClean="0"/>
              <a:pPr/>
              <a:t>16</a:t>
            </a:fld>
            <a:endParaRPr lang="en-US"/>
          </a:p>
        </p:txBody>
      </p:sp>
      <p:pic>
        <p:nvPicPr>
          <p:cNvPr id="6"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90600" y="152400"/>
            <a:ext cx="7696200" cy="571500"/>
          </a:xfrm>
        </p:spPr>
        <p:txBody>
          <a:bodyPr>
            <a:noAutofit/>
          </a:bodyPr>
          <a:lstStyle/>
          <a:p>
            <a:r>
              <a:rPr lang="en-US" sz="2400" b="1" dirty="0" smtClean="0"/>
              <a:t>Substantial Compliance under the Code</a:t>
            </a:r>
            <a:endParaRPr lang="en-US" sz="2400" b="1" dirty="0"/>
          </a:p>
        </p:txBody>
      </p:sp>
    </p:spTree>
    <p:extLst>
      <p:ext uri="{BB962C8B-B14F-4D97-AF65-F5344CB8AC3E}">
        <p14:creationId xmlns="" xmlns:p14="http://schemas.microsoft.com/office/powerpoint/2010/main" val="2126322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04950"/>
            <a:ext cx="6629400" cy="4343400"/>
          </a:xfrm>
        </p:spPr>
        <p:txBody>
          <a:bodyPr>
            <a:normAutofit/>
          </a:bodyPr>
          <a:lstStyle/>
          <a:p>
            <a:pPr algn="just"/>
            <a:r>
              <a:rPr lang="en-US" sz="1800" dirty="0" smtClean="0"/>
              <a:t>Employer may deduct from the wages of an employee only in accordance with the provisions of the code and only for the purposes mentioned.</a:t>
            </a:r>
          </a:p>
          <a:p>
            <a:pPr algn="just"/>
            <a:r>
              <a:rPr lang="en-US" sz="1800" dirty="0" smtClean="0"/>
              <a:t>Employer shall NOT commit any default after deducting from the wages and not depositing in the account of the trust or Government fund</a:t>
            </a:r>
          </a:p>
          <a:p>
            <a:pPr algn="just"/>
            <a:r>
              <a:rPr lang="en-US" sz="1800" dirty="0" smtClean="0"/>
              <a:t>Employer shall NOT impose any fine on any employee without the previous approval of the App Govt. or of such authority prescribed. (Cl. 19)</a:t>
            </a:r>
          </a:p>
        </p:txBody>
      </p:sp>
      <p:sp>
        <p:nvSpPr>
          <p:cNvPr id="5" name="Slide Number Placeholder 4"/>
          <p:cNvSpPr>
            <a:spLocks noGrp="1"/>
          </p:cNvSpPr>
          <p:nvPr>
            <p:ph type="sldNum" sz="quarter" idx="12"/>
          </p:nvPr>
        </p:nvSpPr>
        <p:spPr/>
        <p:txBody>
          <a:bodyPr/>
          <a:lstStyle/>
          <a:p>
            <a:fld id="{FC21F401-6B2F-49A7-BC92-683218DFFBAF}" type="slidenum">
              <a:rPr lang="en-US" smtClean="0"/>
              <a:pPr/>
              <a:t>17</a:t>
            </a:fld>
            <a:endParaRPr lang="en-US"/>
          </a:p>
        </p:txBody>
      </p:sp>
      <p:pic>
        <p:nvPicPr>
          <p:cNvPr id="6"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90600" y="152400"/>
            <a:ext cx="7696200" cy="571500"/>
          </a:xfrm>
        </p:spPr>
        <p:txBody>
          <a:bodyPr>
            <a:noAutofit/>
          </a:bodyPr>
          <a:lstStyle/>
          <a:p>
            <a:r>
              <a:rPr lang="en-US" sz="2400" b="1" dirty="0" smtClean="0"/>
              <a:t>Substantial Compliance under the Code</a:t>
            </a:r>
            <a:endParaRPr lang="en-US" sz="2400" b="1" dirty="0"/>
          </a:p>
        </p:txBody>
      </p:sp>
    </p:spTree>
    <p:extLst>
      <p:ext uri="{BB962C8B-B14F-4D97-AF65-F5344CB8AC3E}">
        <p14:creationId xmlns="" xmlns:p14="http://schemas.microsoft.com/office/powerpoint/2010/main" val="3082359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0770" y="1200150"/>
            <a:ext cx="6172200" cy="4343400"/>
          </a:xfrm>
        </p:spPr>
        <p:txBody>
          <a:bodyPr>
            <a:normAutofit/>
          </a:bodyPr>
          <a:lstStyle/>
          <a:p>
            <a:pPr algn="just"/>
            <a:r>
              <a:rPr lang="en-US" sz="1800" dirty="0" smtClean="0"/>
              <a:t>Employer shall PAY to every employee drawing the prescribed wages and who has put in at least 30 days of work an annual minimum bonus at the rate of 8.33% of the wages earned, whether or not the employer has any allocable surplus during the previous accounting year.</a:t>
            </a:r>
          </a:p>
          <a:p>
            <a:pPr algn="just"/>
            <a:r>
              <a:rPr lang="en-US" sz="1800" dirty="0" smtClean="0"/>
              <a:t>Bonus payable under this code by an employer to his employees shall be paid by crediting it in the bank account within  a period of eight months from the close of the accounting year. (</a:t>
            </a:r>
            <a:r>
              <a:rPr lang="en-US" sz="1800" dirty="0" err="1" smtClean="0"/>
              <a:t>Provi</a:t>
            </a:r>
            <a:r>
              <a:rPr lang="en-US" sz="1800" dirty="0" smtClean="0"/>
              <a:t> for time extension)</a:t>
            </a:r>
          </a:p>
          <a:p>
            <a:pPr algn="just"/>
            <a:r>
              <a:rPr lang="en-US" sz="1800" dirty="0" smtClean="0"/>
              <a:t>Every Employer shall pay all amounts required to be paid under this Code to every employee employed by him. (43)</a:t>
            </a:r>
          </a:p>
          <a:p>
            <a:endParaRPr lang="en-US" sz="1800" dirty="0"/>
          </a:p>
        </p:txBody>
      </p:sp>
      <p:sp>
        <p:nvSpPr>
          <p:cNvPr id="5" name="Slide Number Placeholder 4"/>
          <p:cNvSpPr>
            <a:spLocks noGrp="1"/>
          </p:cNvSpPr>
          <p:nvPr>
            <p:ph type="sldNum" sz="quarter" idx="12"/>
          </p:nvPr>
        </p:nvSpPr>
        <p:spPr/>
        <p:txBody>
          <a:bodyPr/>
          <a:lstStyle/>
          <a:p>
            <a:fld id="{FC21F401-6B2F-49A7-BC92-683218DFFBAF}" type="slidenum">
              <a:rPr lang="en-US" smtClean="0"/>
              <a:pPr/>
              <a:t>18</a:t>
            </a:fld>
            <a:endParaRPr lang="en-US"/>
          </a:p>
        </p:txBody>
      </p:sp>
      <p:pic>
        <p:nvPicPr>
          <p:cNvPr id="6"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90600" y="152400"/>
            <a:ext cx="7696200" cy="571500"/>
          </a:xfrm>
        </p:spPr>
        <p:txBody>
          <a:bodyPr>
            <a:noAutofit/>
          </a:bodyPr>
          <a:lstStyle/>
          <a:p>
            <a:r>
              <a:rPr lang="en-US" sz="2400" b="1" dirty="0" smtClean="0"/>
              <a:t>Substantial Compliance under the Code</a:t>
            </a:r>
            <a:endParaRPr lang="en-US" sz="2400" b="1" dirty="0"/>
          </a:p>
        </p:txBody>
      </p:sp>
    </p:spTree>
    <p:extLst>
      <p:ext uri="{BB962C8B-B14F-4D97-AF65-F5344CB8AC3E}">
        <p14:creationId xmlns="" xmlns:p14="http://schemas.microsoft.com/office/powerpoint/2010/main" val="3545126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114300"/>
            <a:ext cx="6572250" cy="948929"/>
          </a:xfrm>
        </p:spPr>
        <p:txBody>
          <a:bodyPr>
            <a:noAutofit/>
          </a:bodyPr>
          <a:lstStyle/>
          <a:p>
            <a:r>
              <a:rPr lang="en-US" sz="2400" b="1" dirty="0" smtClean="0"/>
              <a:t>Compliance of the order passed by authorities under the Code</a:t>
            </a:r>
            <a:endParaRPr lang="en-US" sz="2400" b="1" dirty="0"/>
          </a:p>
        </p:txBody>
      </p:sp>
      <p:sp>
        <p:nvSpPr>
          <p:cNvPr id="3" name="Content Placeholder 2"/>
          <p:cNvSpPr>
            <a:spLocks noGrp="1"/>
          </p:cNvSpPr>
          <p:nvPr>
            <p:ph idx="1"/>
          </p:nvPr>
        </p:nvSpPr>
        <p:spPr>
          <a:xfrm>
            <a:off x="1257300" y="1733550"/>
            <a:ext cx="6629400" cy="3771900"/>
          </a:xfrm>
        </p:spPr>
        <p:txBody>
          <a:bodyPr>
            <a:normAutofit/>
          </a:bodyPr>
          <a:lstStyle/>
          <a:p>
            <a:pPr algn="just"/>
            <a:r>
              <a:rPr lang="en-US" sz="1800" dirty="0" smtClean="0"/>
              <a:t>Employer shall comply with the directions issued by authorities if such employer has not audited his accounts within time stipulated (48(2)</a:t>
            </a:r>
          </a:p>
          <a:p>
            <a:pPr algn="just"/>
            <a:r>
              <a:rPr lang="en-US" sz="1800" dirty="0" smtClean="0"/>
              <a:t>In case the authorities themselves direct for auditing of the accounts by auditors the incidental expenditure and the remuneration shall be paid by the employer</a:t>
            </a:r>
            <a:endParaRPr lang="en-US" sz="1800" dirty="0"/>
          </a:p>
        </p:txBody>
      </p:sp>
      <p:sp>
        <p:nvSpPr>
          <p:cNvPr id="5" name="Slide Number Placeholder 4"/>
          <p:cNvSpPr>
            <a:spLocks noGrp="1"/>
          </p:cNvSpPr>
          <p:nvPr>
            <p:ph type="sldNum" sz="quarter" idx="12"/>
          </p:nvPr>
        </p:nvSpPr>
        <p:spPr/>
        <p:txBody>
          <a:bodyPr/>
          <a:lstStyle/>
          <a:p>
            <a:fld id="{FC21F401-6B2F-49A7-BC92-683218DFFBAF}" type="slidenum">
              <a:rPr lang="en-US" smtClean="0"/>
              <a:pPr/>
              <a:t>19</a:t>
            </a:fld>
            <a:endParaRPr lang="en-US"/>
          </a:p>
        </p:txBody>
      </p:sp>
      <p:pic>
        <p:nvPicPr>
          <p:cNvPr id="6"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Tree>
    <p:extLst>
      <p:ext uri="{BB962C8B-B14F-4D97-AF65-F5344CB8AC3E}">
        <p14:creationId xmlns="" xmlns:p14="http://schemas.microsoft.com/office/powerpoint/2010/main" val="3840206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x1.png"/>
          <p:cNvPicPr>
            <a:picLocks noChangeAspect="1"/>
          </p:cNvPicPr>
          <p:nvPr/>
        </p:nvPicPr>
        <p:blipFill>
          <a:blip r:embed="rId2" cstate="print"/>
          <a:stretch>
            <a:fillRect/>
          </a:stretch>
        </p:blipFill>
        <p:spPr>
          <a:xfrm>
            <a:off x="0" y="1657350"/>
            <a:ext cx="9144000" cy="3081528"/>
          </a:xfrm>
          <a:prstGeom prst="rect">
            <a:avLst/>
          </a:prstGeom>
        </p:spPr>
      </p:pic>
      <p:sp>
        <p:nvSpPr>
          <p:cNvPr id="6" name="Rectangle 5"/>
          <p:cNvSpPr/>
          <p:nvPr/>
        </p:nvSpPr>
        <p:spPr>
          <a:xfrm>
            <a:off x="437072" y="1962150"/>
            <a:ext cx="1391728" cy="101566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ler Display" pitchFamily="2" charset="0"/>
              </a:rPr>
              <a:t>The code </a:t>
            </a:r>
          </a:p>
          <a:p>
            <a:pPr algn="ctr"/>
            <a:r>
              <a:rPr lang="en-US"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ler Display" pitchFamily="2" charset="0"/>
              </a:rPr>
              <a:t>on </a:t>
            </a:r>
          </a:p>
          <a:p>
            <a:pPr algn="ctr"/>
            <a:r>
              <a:rPr lang="en-US"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ler Display" pitchFamily="2" charset="0"/>
              </a:rPr>
              <a:t>wages</a:t>
            </a:r>
            <a:endParaRPr lang="en-US"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Rectangle 6"/>
          <p:cNvSpPr/>
          <p:nvPr/>
        </p:nvSpPr>
        <p:spPr>
          <a:xfrm>
            <a:off x="2362200" y="666750"/>
            <a:ext cx="1234633"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ler Display" pitchFamily="2" charset="0"/>
              </a:rPr>
              <a:t>The OSH </a:t>
            </a:r>
          </a:p>
          <a:p>
            <a:pPr algn="ctr"/>
            <a:r>
              <a:rPr lang="en-US"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ler Display" pitchFamily="2" charset="0"/>
              </a:rPr>
              <a:t>code</a:t>
            </a:r>
            <a:endParaRPr lang="en-US"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Rectangle 8"/>
          <p:cNvSpPr/>
          <p:nvPr/>
        </p:nvSpPr>
        <p:spPr>
          <a:xfrm>
            <a:off x="4772287" y="666750"/>
            <a:ext cx="2238113"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ler Display" pitchFamily="2" charset="0"/>
              </a:rPr>
              <a:t>The code ON</a:t>
            </a:r>
          </a:p>
          <a:p>
            <a:pPr algn="ct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ler Display" pitchFamily="2" charset="0"/>
              </a:rPr>
              <a:t>SOCIAL SECURITY</a:t>
            </a:r>
            <a:endParaRPr lang="en-US"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Rectangle 9"/>
          <p:cNvSpPr/>
          <p:nvPr/>
        </p:nvSpPr>
        <p:spPr>
          <a:xfrm>
            <a:off x="6810107" y="1962150"/>
            <a:ext cx="2181493"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ler Display" pitchFamily="2" charset="0"/>
              </a:rPr>
              <a:t>The code on </a:t>
            </a:r>
          </a:p>
          <a:p>
            <a:pPr algn="ctr"/>
            <a:r>
              <a:rPr lang="en-US"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ler Display" pitchFamily="2" charset="0"/>
              </a:rPr>
              <a:t>INDUSTRIAL </a:t>
            </a:r>
          </a:p>
          <a:p>
            <a:pPr algn="ctr"/>
            <a:r>
              <a:rPr lang="en-US"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ler Display" pitchFamily="2" charset="0"/>
              </a:rPr>
              <a:t>RELATION</a:t>
            </a:r>
            <a:endParaRPr lang="en-US"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2" name="Picture 2" descr="C:\Users\Emerald\Desktop\Seal_of_Karnataka.png"/>
          <p:cNvPicPr>
            <a:picLocks noChangeAspect="1" noChangeArrowheads="1"/>
          </p:cNvPicPr>
          <p:nvPr/>
        </p:nvPicPr>
        <p:blipFill>
          <a:blip r:embed="rId3" cstate="print"/>
          <a:srcRect/>
          <a:stretch>
            <a:fillRect/>
          </a:stretch>
        </p:blipFill>
        <p:spPr bwMode="auto">
          <a:xfrm>
            <a:off x="152400" y="133350"/>
            <a:ext cx="706782" cy="609600"/>
          </a:xfrm>
          <a:prstGeom prst="rect">
            <a:avLst/>
          </a:prstGeom>
          <a:noFill/>
        </p:spPr>
      </p:pic>
      <p:sp>
        <p:nvSpPr>
          <p:cNvPr id="13" name="Title 1"/>
          <p:cNvSpPr txBox="1">
            <a:spLocks/>
          </p:cNvSpPr>
          <p:nvPr/>
        </p:nvSpPr>
        <p:spPr>
          <a:xfrm>
            <a:off x="3484180" y="3898680"/>
            <a:ext cx="21336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ts val="2900"/>
              </a:lnSpc>
              <a:spcBef>
                <a:spcPct val="0"/>
              </a:spcBef>
              <a:spcAft>
                <a:spcPts val="0"/>
              </a:spcAft>
              <a:buClrTx/>
              <a:buSzTx/>
              <a:buFontTx/>
              <a:buNone/>
              <a:tabLst/>
              <a:defRPr/>
            </a:pPr>
            <a:r>
              <a:rPr kumimoji="0" lang="en-US" sz="32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haroni" pitchFamily="2" charset="-79"/>
                <a:ea typeface="+mj-ea"/>
                <a:cs typeface="Aharoni" pitchFamily="2" charset="-79"/>
              </a:rPr>
              <a:t>LABOUR </a:t>
            </a:r>
          </a:p>
          <a:p>
            <a:pPr marL="0" marR="0" lvl="0" indent="0" algn="ctr" defTabSz="914400" rtl="0" eaLnBrk="1" fontAlgn="auto" latinLnBrk="0" hangingPunct="1">
              <a:lnSpc>
                <a:spcPts val="2900"/>
              </a:lnSpc>
              <a:spcBef>
                <a:spcPct val="0"/>
              </a:spcBef>
              <a:spcAft>
                <a:spcPts val="0"/>
              </a:spcAft>
              <a:buClrTx/>
              <a:buSzTx/>
              <a:buFontTx/>
              <a:buNone/>
              <a:tabLst/>
              <a:defRPr/>
            </a:pPr>
            <a:r>
              <a:rPr kumimoji="0" lang="en-US" sz="32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haroni" pitchFamily="2" charset="-79"/>
                <a:ea typeface="+mj-ea"/>
                <a:cs typeface="Aharoni" pitchFamily="2" charset="-79"/>
              </a:rPr>
              <a:t>CODES</a:t>
            </a:r>
            <a:endParaRPr kumimoji="0" lang="en-US" sz="32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
        <p:nvSpPr>
          <p:cNvPr id="14" name="Slide Number Placeholder 13"/>
          <p:cNvSpPr>
            <a:spLocks noGrp="1"/>
          </p:cNvSpPr>
          <p:nvPr>
            <p:ph type="sldNum" sz="quarter" idx="12"/>
          </p:nvPr>
        </p:nvSpPr>
        <p:spPr/>
        <p:txBody>
          <a:bodyPr/>
          <a:lstStyle/>
          <a:p>
            <a:fld id="{ABEA9EB2-F9AF-41A2-80C1-55E9D87064A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257164"/>
            <a:ext cx="6629400" cy="742950"/>
          </a:xfrm>
        </p:spPr>
        <p:txBody>
          <a:bodyPr>
            <a:normAutofit/>
          </a:bodyPr>
          <a:lstStyle/>
          <a:p>
            <a:r>
              <a:rPr lang="en-US" sz="2400" b="1" dirty="0" smtClean="0"/>
              <a:t>Procedural Compliance</a:t>
            </a:r>
            <a:endParaRPr lang="en-US" sz="2400" b="1" dirty="0"/>
          </a:p>
        </p:txBody>
      </p:sp>
      <p:sp>
        <p:nvSpPr>
          <p:cNvPr id="3" name="Content Placeholder 2"/>
          <p:cNvSpPr>
            <a:spLocks noGrp="1"/>
          </p:cNvSpPr>
          <p:nvPr>
            <p:ph idx="1"/>
          </p:nvPr>
        </p:nvSpPr>
        <p:spPr>
          <a:xfrm>
            <a:off x="1485900" y="1132285"/>
            <a:ext cx="6172200" cy="3908822"/>
          </a:xfrm>
        </p:spPr>
        <p:txBody>
          <a:bodyPr>
            <a:noAutofit/>
          </a:bodyPr>
          <a:lstStyle/>
          <a:p>
            <a:pPr algn="just"/>
            <a:r>
              <a:rPr lang="en-US" sz="1800" dirty="0" smtClean="0"/>
              <a:t>Every employer to whom this code applies shall maintain:</a:t>
            </a:r>
          </a:p>
          <a:p>
            <a:pPr lvl="1" algn="just"/>
            <a:r>
              <a:rPr lang="en-US" sz="1800" dirty="0" smtClean="0"/>
              <a:t>A register containing the details of persons employed</a:t>
            </a:r>
          </a:p>
          <a:p>
            <a:pPr lvl="1" algn="just"/>
            <a:r>
              <a:rPr lang="en-US" sz="1800" dirty="0" smtClean="0"/>
              <a:t>Muster roll</a:t>
            </a:r>
          </a:p>
          <a:p>
            <a:pPr lvl="1" algn="just"/>
            <a:r>
              <a:rPr lang="en-US" sz="1800" dirty="0" smtClean="0"/>
              <a:t>Wages and such other details in the prescribed manner</a:t>
            </a:r>
          </a:p>
          <a:p>
            <a:pPr lvl="1" algn="just"/>
            <a:r>
              <a:rPr lang="en-US" sz="1800" dirty="0" smtClean="0"/>
              <a:t>Display notice of the abstract of the code, category-wise wage rates of employees, wage period, day and date and time of payment of wages</a:t>
            </a:r>
          </a:p>
          <a:p>
            <a:pPr lvl="1" algn="just"/>
            <a:r>
              <a:rPr lang="en-US" sz="1800" dirty="0" smtClean="0"/>
              <a:t>Issue wage slips in the manner prescribed</a:t>
            </a:r>
          </a:p>
          <a:p>
            <a:pPr lvl="1" algn="just"/>
            <a:r>
              <a:rPr lang="en-US" sz="1800" dirty="0" smtClean="0"/>
              <a:t>The names and addresses of the Inspector-cum Facilitator having jurisdiction</a:t>
            </a:r>
            <a:endParaRPr lang="en-US" sz="1800" dirty="0"/>
          </a:p>
        </p:txBody>
      </p:sp>
      <p:sp>
        <p:nvSpPr>
          <p:cNvPr id="5" name="Slide Number Placeholder 4"/>
          <p:cNvSpPr>
            <a:spLocks noGrp="1"/>
          </p:cNvSpPr>
          <p:nvPr>
            <p:ph type="sldNum" sz="quarter" idx="12"/>
          </p:nvPr>
        </p:nvSpPr>
        <p:spPr/>
        <p:txBody>
          <a:bodyPr/>
          <a:lstStyle/>
          <a:p>
            <a:fld id="{FC21F401-6B2F-49A7-BC92-683218DFFBAF}" type="slidenum">
              <a:rPr lang="en-US" smtClean="0"/>
              <a:pPr/>
              <a:t>20</a:t>
            </a:fld>
            <a:endParaRPr lang="en-US"/>
          </a:p>
        </p:txBody>
      </p:sp>
      <p:pic>
        <p:nvPicPr>
          <p:cNvPr id="6"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Tree>
    <p:extLst>
      <p:ext uri="{BB962C8B-B14F-4D97-AF65-F5344CB8AC3E}">
        <p14:creationId xmlns="" xmlns:p14="http://schemas.microsoft.com/office/powerpoint/2010/main" val="2210060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3350"/>
            <a:ext cx="7315200" cy="628650"/>
          </a:xfrm>
        </p:spPr>
        <p:txBody>
          <a:bodyPr>
            <a:noAutofit/>
          </a:bodyPr>
          <a:lstStyle/>
          <a:p>
            <a:r>
              <a:rPr lang="en-US" sz="2400" b="1" dirty="0" smtClean="0"/>
              <a:t>Provisions of Indian Penal Code, 1860 </a:t>
            </a:r>
            <a:endParaRPr lang="en-US" sz="2400" b="1" dirty="0"/>
          </a:p>
        </p:txBody>
      </p:sp>
      <p:sp>
        <p:nvSpPr>
          <p:cNvPr id="3" name="Content Placeholder 2"/>
          <p:cNvSpPr>
            <a:spLocks noGrp="1"/>
          </p:cNvSpPr>
          <p:nvPr>
            <p:ph idx="1"/>
          </p:nvPr>
        </p:nvSpPr>
        <p:spPr>
          <a:xfrm>
            <a:off x="1433209" y="1047750"/>
            <a:ext cx="6172200" cy="4286250"/>
          </a:xfrm>
        </p:spPr>
        <p:txBody>
          <a:bodyPr>
            <a:normAutofit/>
          </a:bodyPr>
          <a:lstStyle/>
          <a:p>
            <a:pPr algn="just"/>
            <a:r>
              <a:rPr lang="en-US" sz="1800" dirty="0" smtClean="0"/>
              <a:t>Any person required to produce any Documents and any information required by I-C-F shall be deemed to be legally bound to do so within the meaning of S. 175 &amp; S. 176 of the IPC</a:t>
            </a:r>
          </a:p>
          <a:p>
            <a:pPr algn="just"/>
            <a:r>
              <a:rPr lang="en-US" sz="1800" dirty="0" smtClean="0"/>
              <a:t>S. 175.Omission to produce document or electronic record to pubic servant by person legally bound to produce it.</a:t>
            </a:r>
          </a:p>
          <a:p>
            <a:pPr algn="just"/>
            <a:r>
              <a:rPr lang="en-US" sz="1800" dirty="0" smtClean="0"/>
              <a:t>S. 176. Omission to give notice or information to public servant by person legally bound to give it.</a:t>
            </a:r>
          </a:p>
          <a:p>
            <a:pPr algn="just"/>
            <a:r>
              <a:rPr lang="en-US" sz="1800" dirty="0" smtClean="0"/>
              <a:t>Further, S. 94 of Code of Criminal Procedure, 1973 is applicable under </a:t>
            </a:r>
            <a:r>
              <a:rPr lang="en-US" sz="1800" dirty="0" err="1" smtClean="0"/>
              <a:t>Cl</a:t>
            </a:r>
            <a:r>
              <a:rPr lang="en-US" sz="1800" dirty="0" smtClean="0"/>
              <a:t> 51(8)</a:t>
            </a:r>
          </a:p>
          <a:p>
            <a:pPr algn="just"/>
            <a:r>
              <a:rPr lang="en-US" sz="1800" dirty="0" smtClean="0"/>
              <a:t>S. 94. Search of place suspected to contain stolen property, forged documents, etc-</a:t>
            </a:r>
            <a:endParaRPr lang="en-US" sz="1800" dirty="0"/>
          </a:p>
        </p:txBody>
      </p:sp>
      <p:sp>
        <p:nvSpPr>
          <p:cNvPr id="5" name="Slide Number Placeholder 4"/>
          <p:cNvSpPr>
            <a:spLocks noGrp="1"/>
          </p:cNvSpPr>
          <p:nvPr>
            <p:ph type="sldNum" sz="quarter" idx="12"/>
          </p:nvPr>
        </p:nvSpPr>
        <p:spPr/>
        <p:txBody>
          <a:bodyPr/>
          <a:lstStyle/>
          <a:p>
            <a:fld id="{FC21F401-6B2F-49A7-BC92-683218DFFBAF}" type="slidenum">
              <a:rPr lang="en-US" smtClean="0"/>
              <a:pPr/>
              <a:t>21</a:t>
            </a:fld>
            <a:endParaRPr lang="en-US"/>
          </a:p>
        </p:txBody>
      </p:sp>
      <p:pic>
        <p:nvPicPr>
          <p:cNvPr id="6"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Tree>
    <p:extLst>
      <p:ext uri="{BB962C8B-B14F-4D97-AF65-F5344CB8AC3E}">
        <p14:creationId xmlns="" xmlns:p14="http://schemas.microsoft.com/office/powerpoint/2010/main" val="942119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634" y="95250"/>
            <a:ext cx="7569740" cy="685800"/>
          </a:xfrm>
        </p:spPr>
        <p:txBody>
          <a:bodyPr>
            <a:noAutofit/>
          </a:bodyPr>
          <a:lstStyle/>
          <a:p>
            <a:r>
              <a:rPr lang="en-US" sz="2400" b="1" dirty="0" smtClean="0"/>
              <a:t>Penalties for offences under the Code</a:t>
            </a:r>
            <a:endParaRPr lang="en-US" sz="2400" b="1" dirty="0"/>
          </a:p>
        </p:txBody>
      </p:sp>
      <p:sp>
        <p:nvSpPr>
          <p:cNvPr id="3" name="Content Placeholder 2"/>
          <p:cNvSpPr>
            <a:spLocks noGrp="1"/>
          </p:cNvSpPr>
          <p:nvPr>
            <p:ph idx="1"/>
          </p:nvPr>
        </p:nvSpPr>
        <p:spPr>
          <a:xfrm>
            <a:off x="1259934" y="971550"/>
            <a:ext cx="6969665" cy="4400550"/>
          </a:xfrm>
        </p:spPr>
        <p:txBody>
          <a:bodyPr>
            <a:noAutofit/>
          </a:bodyPr>
          <a:lstStyle/>
          <a:p>
            <a:pPr algn="just"/>
            <a:r>
              <a:rPr lang="en-US" sz="1800" dirty="0" smtClean="0"/>
              <a:t>Substantial violation of the code like paying less than the amount due to any employee under the provisions of this Code- Employer</a:t>
            </a:r>
          </a:p>
          <a:p>
            <a:pPr algn="just">
              <a:buFont typeface="Wingdings" pitchFamily="2" charset="2"/>
              <a:buChar char="Ø"/>
            </a:pPr>
            <a:r>
              <a:rPr lang="en-US" sz="1800" dirty="0" smtClean="0"/>
              <a:t>Punishable with fine up to Rs 50,000;  </a:t>
            </a:r>
          </a:p>
          <a:p>
            <a:pPr algn="just">
              <a:buFont typeface="Wingdings" pitchFamily="2" charset="2"/>
              <a:buChar char="Ø"/>
            </a:pPr>
            <a:r>
              <a:rPr lang="en-US" sz="1800" dirty="0" smtClean="0"/>
              <a:t>Repeated offence within five years punishable with imprisonment for a term up to 3 months or with fine up to Rs one </a:t>
            </a:r>
            <a:r>
              <a:rPr lang="en-US" sz="1800" dirty="0" err="1" smtClean="0"/>
              <a:t>lakh</a:t>
            </a:r>
            <a:r>
              <a:rPr lang="en-US" sz="1800" dirty="0" smtClean="0"/>
              <a:t>;</a:t>
            </a:r>
          </a:p>
          <a:p>
            <a:pPr algn="just">
              <a:buFont typeface="Wingdings" pitchFamily="2" charset="2"/>
              <a:buChar char="Ø"/>
            </a:pPr>
            <a:r>
              <a:rPr lang="en-US" sz="1800" dirty="0" smtClean="0"/>
              <a:t>Contravenes any provision, rules, order made punishable with fine up to Rs 20,000;</a:t>
            </a:r>
          </a:p>
          <a:p>
            <a:pPr algn="just">
              <a:buFont typeface="Wingdings" pitchFamily="2" charset="2"/>
              <a:buChar char="Ø"/>
            </a:pPr>
            <a:r>
              <a:rPr lang="en-US" sz="1800" dirty="0" smtClean="0"/>
              <a:t>Repeated offence within five years punishable with imprisonment for a term up to one month or fine up to Rs 40,000 or with both;</a:t>
            </a:r>
          </a:p>
          <a:p>
            <a:pPr algn="just"/>
            <a:r>
              <a:rPr lang="en-US" sz="1800" dirty="0" smtClean="0"/>
              <a:t>For Procedural violation of the provisions of the code</a:t>
            </a:r>
          </a:p>
          <a:p>
            <a:pPr algn="just">
              <a:buFont typeface="Wingdings" pitchFamily="2" charset="2"/>
              <a:buChar char="Ø"/>
            </a:pPr>
            <a:r>
              <a:rPr lang="en-US" sz="1800" dirty="0" smtClean="0"/>
              <a:t>For Non-maintenance or improper records, punishable with fine up to Rs 10,000</a:t>
            </a:r>
          </a:p>
          <a:p>
            <a:pPr>
              <a:buFont typeface="Wingdings" pitchFamily="2" charset="2"/>
              <a:buChar char="Ø"/>
            </a:pPr>
            <a:endParaRPr lang="en-US" sz="1800" dirty="0"/>
          </a:p>
        </p:txBody>
      </p:sp>
      <p:sp>
        <p:nvSpPr>
          <p:cNvPr id="5" name="Slide Number Placeholder 4"/>
          <p:cNvSpPr>
            <a:spLocks noGrp="1"/>
          </p:cNvSpPr>
          <p:nvPr>
            <p:ph type="sldNum" sz="quarter" idx="12"/>
          </p:nvPr>
        </p:nvSpPr>
        <p:spPr/>
        <p:txBody>
          <a:bodyPr/>
          <a:lstStyle/>
          <a:p>
            <a:fld id="{FC21F401-6B2F-49A7-BC92-683218DFFBAF}" type="slidenum">
              <a:rPr lang="en-US" smtClean="0"/>
              <a:pPr/>
              <a:t>22</a:t>
            </a:fld>
            <a:endParaRPr lang="en-US"/>
          </a:p>
        </p:txBody>
      </p:sp>
      <p:pic>
        <p:nvPicPr>
          <p:cNvPr id="6"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Tree>
    <p:extLst>
      <p:ext uri="{BB962C8B-B14F-4D97-AF65-F5344CB8AC3E}">
        <p14:creationId xmlns="" xmlns:p14="http://schemas.microsoft.com/office/powerpoint/2010/main" val="2725416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592"/>
            <a:ext cx="8039100" cy="685800"/>
          </a:xfrm>
        </p:spPr>
        <p:txBody>
          <a:bodyPr>
            <a:noAutofit/>
          </a:bodyPr>
          <a:lstStyle/>
          <a:p>
            <a:r>
              <a:rPr lang="en-US" sz="2400" b="1" dirty="0" smtClean="0"/>
              <a:t>Compounding of Offence under the Code</a:t>
            </a:r>
            <a:endParaRPr lang="en-US" sz="2400" b="1" dirty="0"/>
          </a:p>
        </p:txBody>
      </p:sp>
      <p:sp>
        <p:nvSpPr>
          <p:cNvPr id="3" name="Content Placeholder 2"/>
          <p:cNvSpPr>
            <a:spLocks noGrp="1"/>
          </p:cNvSpPr>
          <p:nvPr>
            <p:ph idx="1"/>
          </p:nvPr>
        </p:nvSpPr>
        <p:spPr>
          <a:xfrm>
            <a:off x="1600200" y="1352550"/>
            <a:ext cx="6172200" cy="3965972"/>
          </a:xfrm>
        </p:spPr>
        <p:txBody>
          <a:bodyPr>
            <a:normAutofit/>
          </a:bodyPr>
          <a:lstStyle/>
          <a:p>
            <a:pPr algn="just"/>
            <a:r>
              <a:rPr lang="en-US" sz="1800" dirty="0" smtClean="0"/>
              <a:t>An offence not being an substantial offence- the code provides for compounding of offence</a:t>
            </a:r>
          </a:p>
          <a:p>
            <a:pPr algn="just"/>
            <a:r>
              <a:rPr lang="en-US" sz="1800" dirty="0" smtClean="0"/>
              <a:t>Gazetted Officer so appointed will have powers to levy a sum  fifty percent of maximum fine provided for such offence</a:t>
            </a:r>
          </a:p>
          <a:p>
            <a:pPr algn="just"/>
            <a:r>
              <a:rPr lang="en-US" sz="1800" dirty="0" smtClean="0"/>
              <a:t>No prosecution can be proceeded if an offence is been compounded and any pending procedure before any court, intimation has to be given by the Gazetted officer and the employer may be discharged </a:t>
            </a:r>
            <a:endParaRPr lang="en-US" sz="1800" dirty="0"/>
          </a:p>
        </p:txBody>
      </p:sp>
      <p:sp>
        <p:nvSpPr>
          <p:cNvPr id="5" name="Slide Number Placeholder 4"/>
          <p:cNvSpPr>
            <a:spLocks noGrp="1"/>
          </p:cNvSpPr>
          <p:nvPr>
            <p:ph type="sldNum" sz="quarter" idx="12"/>
          </p:nvPr>
        </p:nvSpPr>
        <p:spPr/>
        <p:txBody>
          <a:bodyPr/>
          <a:lstStyle/>
          <a:p>
            <a:fld id="{FC21F401-6B2F-49A7-BC92-683218DFFBAF}" type="slidenum">
              <a:rPr lang="en-US" smtClean="0"/>
              <a:pPr/>
              <a:t>23</a:t>
            </a:fld>
            <a:endParaRPr lang="en-US"/>
          </a:p>
        </p:txBody>
      </p:sp>
      <p:pic>
        <p:nvPicPr>
          <p:cNvPr id="6"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Tree>
    <p:extLst>
      <p:ext uri="{BB962C8B-B14F-4D97-AF65-F5344CB8AC3E}">
        <p14:creationId xmlns="" xmlns:p14="http://schemas.microsoft.com/office/powerpoint/2010/main" val="1440115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4300"/>
            <a:ext cx="6172200" cy="514350"/>
          </a:xfrm>
        </p:spPr>
        <p:txBody>
          <a:bodyPr>
            <a:noAutofit/>
          </a:bodyPr>
          <a:lstStyle/>
          <a:p>
            <a:r>
              <a:rPr lang="en-US" sz="2400" b="1" dirty="0" smtClean="0"/>
              <a:t>Burden of Proof</a:t>
            </a:r>
            <a:endParaRPr lang="en-US" sz="2400" b="1" dirty="0"/>
          </a:p>
        </p:txBody>
      </p:sp>
      <p:sp>
        <p:nvSpPr>
          <p:cNvPr id="3" name="Content Placeholder 2"/>
          <p:cNvSpPr>
            <a:spLocks noGrp="1"/>
          </p:cNvSpPr>
          <p:nvPr>
            <p:ph idx="1"/>
          </p:nvPr>
        </p:nvSpPr>
        <p:spPr>
          <a:xfrm>
            <a:off x="1485900" y="971550"/>
            <a:ext cx="6172200" cy="4286250"/>
          </a:xfrm>
        </p:spPr>
        <p:txBody>
          <a:bodyPr>
            <a:normAutofit/>
          </a:bodyPr>
          <a:lstStyle/>
          <a:p>
            <a:pPr algn="just"/>
            <a:r>
              <a:rPr lang="en-US" sz="1800" dirty="0" smtClean="0"/>
              <a:t>When a claim is made before any authority against the employer for:</a:t>
            </a:r>
          </a:p>
          <a:p>
            <a:pPr algn="just">
              <a:buFont typeface="Wingdings" pitchFamily="2" charset="2"/>
              <a:buChar char="Ø"/>
            </a:pPr>
            <a:r>
              <a:rPr lang="en-US" sz="1800" dirty="0" smtClean="0"/>
              <a:t>Non-payment of equal remuneration </a:t>
            </a:r>
          </a:p>
          <a:p>
            <a:pPr algn="just">
              <a:buFont typeface="Wingdings" pitchFamily="2" charset="2"/>
              <a:buChar char="Ø"/>
            </a:pPr>
            <a:r>
              <a:rPr lang="en-US" sz="1800" dirty="0" smtClean="0"/>
              <a:t>Non-payment of bonus</a:t>
            </a:r>
          </a:p>
          <a:p>
            <a:pPr algn="just">
              <a:buFont typeface="Wingdings" pitchFamily="2" charset="2"/>
              <a:buChar char="Ø"/>
            </a:pPr>
            <a:r>
              <a:rPr lang="en-US" sz="1800" dirty="0" smtClean="0"/>
              <a:t>Less payment of wages</a:t>
            </a:r>
          </a:p>
          <a:p>
            <a:pPr algn="just">
              <a:buFont typeface="Wingdings" pitchFamily="2" charset="2"/>
              <a:buChar char="Ø"/>
            </a:pPr>
            <a:r>
              <a:rPr lang="en-US" sz="1800" dirty="0" smtClean="0"/>
              <a:t>Less payment of bonus</a:t>
            </a:r>
          </a:p>
          <a:p>
            <a:pPr algn="just">
              <a:buFont typeface="Wingdings" pitchFamily="2" charset="2"/>
              <a:buChar char="Ø"/>
            </a:pPr>
            <a:r>
              <a:rPr lang="en-US" sz="1800" dirty="0" smtClean="0"/>
              <a:t>Making un-authorized deductions from the wages of an employee</a:t>
            </a:r>
          </a:p>
          <a:p>
            <a:pPr algn="just"/>
            <a:r>
              <a:rPr lang="en-US" sz="1800" dirty="0" smtClean="0"/>
              <a:t>Then the burden of prove that the said dues have been paid shall be on the Employer.</a:t>
            </a:r>
          </a:p>
        </p:txBody>
      </p:sp>
      <p:sp>
        <p:nvSpPr>
          <p:cNvPr id="5" name="Slide Number Placeholder 4"/>
          <p:cNvSpPr>
            <a:spLocks noGrp="1"/>
          </p:cNvSpPr>
          <p:nvPr>
            <p:ph type="sldNum" sz="quarter" idx="12"/>
          </p:nvPr>
        </p:nvSpPr>
        <p:spPr/>
        <p:txBody>
          <a:bodyPr/>
          <a:lstStyle/>
          <a:p>
            <a:fld id="{FC21F401-6B2F-49A7-BC92-683218DFFBAF}" type="slidenum">
              <a:rPr lang="en-US" smtClean="0"/>
              <a:pPr/>
              <a:t>24</a:t>
            </a:fld>
            <a:endParaRPr lang="en-US"/>
          </a:p>
        </p:txBody>
      </p:sp>
      <p:pic>
        <p:nvPicPr>
          <p:cNvPr id="6"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Tree>
    <p:extLst>
      <p:ext uri="{BB962C8B-B14F-4D97-AF65-F5344CB8AC3E}">
        <p14:creationId xmlns="" xmlns:p14="http://schemas.microsoft.com/office/powerpoint/2010/main" val="2503317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3825"/>
            <a:ext cx="7886700" cy="628650"/>
          </a:xfrm>
        </p:spPr>
        <p:txBody>
          <a:bodyPr>
            <a:noAutofit/>
          </a:bodyPr>
          <a:lstStyle/>
          <a:p>
            <a:r>
              <a:rPr lang="en-US" sz="2400" b="1" dirty="0" smtClean="0"/>
              <a:t>Exemption of Employer from liability </a:t>
            </a:r>
            <a:endParaRPr lang="en-US" sz="2400" b="1" dirty="0"/>
          </a:p>
        </p:txBody>
      </p:sp>
      <p:sp>
        <p:nvSpPr>
          <p:cNvPr id="3" name="Content Placeholder 2"/>
          <p:cNvSpPr>
            <a:spLocks noGrp="1"/>
          </p:cNvSpPr>
          <p:nvPr>
            <p:ph idx="1"/>
          </p:nvPr>
        </p:nvSpPr>
        <p:spPr>
          <a:xfrm>
            <a:off x="1219200" y="830246"/>
            <a:ext cx="6572250" cy="4229100"/>
          </a:xfrm>
        </p:spPr>
        <p:txBody>
          <a:bodyPr>
            <a:normAutofit/>
          </a:bodyPr>
          <a:lstStyle/>
          <a:p>
            <a:pPr algn="just"/>
            <a:r>
              <a:rPr lang="en-US" sz="1800" dirty="0" smtClean="0"/>
              <a:t>When an employer is charged with an offence under this Code:</a:t>
            </a:r>
          </a:p>
          <a:p>
            <a:pPr algn="just"/>
            <a:r>
              <a:rPr lang="en-US" sz="1800" dirty="0" smtClean="0"/>
              <a:t>He is entitled under this code to make a complaint before the court against any other person whom he charges to be the actual offender.</a:t>
            </a:r>
          </a:p>
          <a:p>
            <a:pPr algn="just"/>
            <a:r>
              <a:rPr lang="en-US" sz="1800" dirty="0" smtClean="0"/>
              <a:t>Employer then has to prove to the satisfaction of the court that-</a:t>
            </a:r>
          </a:p>
          <a:p>
            <a:pPr algn="just">
              <a:buFont typeface="Wingdings" pitchFamily="2" charset="2"/>
              <a:buChar char="Ø"/>
            </a:pPr>
            <a:r>
              <a:rPr lang="en-US" sz="1800" dirty="0" smtClean="0"/>
              <a:t>Due diligence was used by him to execute the code</a:t>
            </a:r>
          </a:p>
          <a:p>
            <a:pPr algn="just">
              <a:buFont typeface="Wingdings" pitchFamily="2" charset="2"/>
              <a:buChar char="Ø"/>
            </a:pPr>
            <a:r>
              <a:rPr lang="en-US" sz="1800" dirty="0" smtClean="0"/>
              <a:t>The other person committed the offence without his knowledge, consent or connivance</a:t>
            </a:r>
          </a:p>
          <a:p>
            <a:pPr algn="just">
              <a:buFont typeface="Wingdings" pitchFamily="2" charset="2"/>
              <a:buChar char="Ø"/>
            </a:pPr>
            <a:r>
              <a:rPr lang="en-US" sz="1800" dirty="0" smtClean="0"/>
              <a:t>However, employer will be examined on oath, examination of evidence and witnesses and cross-examination procedures shall be followed</a:t>
            </a:r>
          </a:p>
          <a:p>
            <a:pPr algn="just">
              <a:buFont typeface="Wingdings" pitchFamily="2" charset="2"/>
              <a:buChar char="Ø"/>
            </a:pPr>
            <a:r>
              <a:rPr lang="en-US" sz="1800" dirty="0" smtClean="0"/>
              <a:t>Thereafter, the employer shall be discharged from any liability under this code.</a:t>
            </a:r>
            <a:endParaRPr lang="en-US" sz="1800" dirty="0"/>
          </a:p>
        </p:txBody>
      </p:sp>
      <p:sp>
        <p:nvSpPr>
          <p:cNvPr id="5" name="Slide Number Placeholder 4"/>
          <p:cNvSpPr>
            <a:spLocks noGrp="1"/>
          </p:cNvSpPr>
          <p:nvPr>
            <p:ph type="sldNum" sz="quarter" idx="12"/>
          </p:nvPr>
        </p:nvSpPr>
        <p:spPr/>
        <p:txBody>
          <a:bodyPr/>
          <a:lstStyle/>
          <a:p>
            <a:fld id="{FC21F401-6B2F-49A7-BC92-683218DFFBAF}" type="slidenum">
              <a:rPr lang="en-US" smtClean="0"/>
              <a:pPr/>
              <a:t>25</a:t>
            </a:fld>
            <a:endParaRPr lang="en-US"/>
          </a:p>
        </p:txBody>
      </p:sp>
      <p:pic>
        <p:nvPicPr>
          <p:cNvPr id="6"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Tree>
    <p:extLst>
      <p:ext uri="{BB962C8B-B14F-4D97-AF65-F5344CB8AC3E}">
        <p14:creationId xmlns="" xmlns:p14="http://schemas.microsoft.com/office/powerpoint/2010/main" val="681134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5" name="Text Placeholder 2"/>
          <p:cNvSpPr txBox="1">
            <a:spLocks/>
          </p:cNvSpPr>
          <p:nvPr/>
        </p:nvSpPr>
        <p:spPr>
          <a:xfrm>
            <a:off x="3124200" y="838201"/>
            <a:ext cx="5486401" cy="1047749"/>
          </a:xfrm>
          <a:prstGeom prst="rect">
            <a:avLst/>
          </a:prstGeom>
        </p:spPr>
        <p:txBody>
          <a:bodyPr vert="horz" lIns="91440" tIns="45720" rIns="91440" bIns="45720" rtlCol="0">
            <a:noAutofit/>
          </a:bodyPr>
          <a:lstStyle/>
          <a:p>
            <a:pPr marL="342900" lvl="0" indent="-342900">
              <a:spcBef>
                <a:spcPct val="20000"/>
              </a:spcBef>
              <a:defRPr/>
            </a:pPr>
            <a:r>
              <a:rPr kumimoji="0" lang="en-US" sz="2000" i="0" u="none" strike="noStrike" kern="1200" cap="none" spc="0" normalizeH="0" baseline="0" noProof="0" dirty="0" smtClean="0">
                <a:ln>
                  <a:noFill/>
                </a:ln>
                <a:solidFill>
                  <a:schemeClr val="tx1"/>
                </a:solidFill>
                <a:effectLst/>
                <a:uLnTx/>
                <a:uFillTx/>
                <a:latin typeface="Calibri" pitchFamily="34" charset="0"/>
                <a:cs typeface="Calibri" pitchFamily="34" charset="0"/>
              </a:rPr>
              <a:t>      IMPACT ON EMPLOYERS AND THE EVOLVING</a:t>
            </a:r>
            <a:r>
              <a:rPr kumimoji="0" lang="en-US" sz="2000" i="0" u="none" strike="noStrike" kern="1200" cap="none" spc="0" normalizeH="0" noProof="0" dirty="0" smtClean="0">
                <a:ln>
                  <a:noFill/>
                </a:ln>
                <a:solidFill>
                  <a:schemeClr val="tx1"/>
                </a:solidFill>
                <a:effectLst/>
                <a:uLnTx/>
                <a:uFillTx/>
                <a:latin typeface="Calibri" pitchFamily="34" charset="0"/>
                <a:cs typeface="Calibri" pitchFamily="34" charset="0"/>
              </a:rPr>
              <a:t> </a:t>
            </a:r>
            <a:r>
              <a:rPr kumimoji="0" lang="en-US" sz="2000" i="0" u="none" strike="noStrike" kern="1200" cap="none" spc="0" normalizeH="0" baseline="0" noProof="0" dirty="0" smtClean="0">
                <a:ln>
                  <a:noFill/>
                </a:ln>
                <a:solidFill>
                  <a:schemeClr val="tx1"/>
                </a:solidFill>
                <a:effectLst/>
                <a:uLnTx/>
                <a:uFillTx/>
                <a:latin typeface="Calibri" pitchFamily="34" charset="0"/>
                <a:cs typeface="Calibri" pitchFamily="34" charset="0"/>
              </a:rPr>
              <a:t>COMPLIANCE STRUCTURE</a:t>
            </a:r>
            <a:r>
              <a:rPr kumimoji="0" lang="en-US" sz="2000" i="0" u="none" strike="noStrike" kern="1200" cap="none" spc="0" normalizeH="0" noProof="0" dirty="0" smtClean="0">
                <a:ln>
                  <a:noFill/>
                </a:ln>
                <a:solidFill>
                  <a:schemeClr val="tx1"/>
                </a:solidFill>
                <a:effectLst/>
                <a:uLnTx/>
                <a:uFillTx/>
                <a:latin typeface="Calibri" pitchFamily="34" charset="0"/>
                <a:cs typeface="Calibri" pitchFamily="34" charset="0"/>
              </a:rPr>
              <a:t> </a:t>
            </a:r>
            <a:r>
              <a:rPr kumimoji="0" lang="en-US" sz="2000" i="0" u="none" strike="noStrike" kern="1200" cap="none" spc="0" normalizeH="0" baseline="0" noProof="0" dirty="0" smtClean="0">
                <a:ln>
                  <a:noFill/>
                </a:ln>
                <a:solidFill>
                  <a:schemeClr val="tx1"/>
                </a:solidFill>
                <a:effectLst/>
                <a:uLnTx/>
                <a:uFillTx/>
                <a:latin typeface="Calibri" pitchFamily="34" charset="0"/>
                <a:cs typeface="Calibri" pitchFamily="34" charset="0"/>
              </a:rPr>
              <a:t>UNDER THE </a:t>
            </a:r>
            <a:r>
              <a:rPr lang="en-IN" sz="2200" b="1" noProof="0" dirty="0" smtClean="0">
                <a:latin typeface="Calibri" pitchFamily="34" charset="0"/>
                <a:cs typeface="Calibri" pitchFamily="34" charset="0"/>
              </a:rPr>
              <a:t>O</a:t>
            </a:r>
            <a:r>
              <a:rPr lang="en-IN" sz="2000" dirty="0" smtClean="0">
                <a:latin typeface="Calibri" pitchFamily="34" charset="0"/>
                <a:cs typeface="Calibri" pitchFamily="34" charset="0"/>
              </a:rPr>
              <a:t>CCUPATIONAL </a:t>
            </a:r>
            <a:r>
              <a:rPr lang="en-IN" sz="2200" b="1" dirty="0">
                <a:latin typeface="Calibri" pitchFamily="34" charset="0"/>
                <a:cs typeface="Calibri" pitchFamily="34" charset="0"/>
              </a:rPr>
              <a:t>S</a:t>
            </a:r>
            <a:r>
              <a:rPr lang="en-IN" sz="2000" dirty="0">
                <a:latin typeface="Calibri" pitchFamily="34" charset="0"/>
                <a:cs typeface="Calibri" pitchFamily="34" charset="0"/>
              </a:rPr>
              <a:t>AFETY, </a:t>
            </a:r>
            <a:r>
              <a:rPr lang="en-IN" sz="2200" b="1" dirty="0">
                <a:latin typeface="Calibri" pitchFamily="34" charset="0"/>
                <a:cs typeface="Calibri" pitchFamily="34" charset="0"/>
              </a:rPr>
              <a:t>H</a:t>
            </a:r>
            <a:r>
              <a:rPr lang="en-IN" sz="2000" dirty="0">
                <a:latin typeface="Calibri" pitchFamily="34" charset="0"/>
                <a:cs typeface="Calibri" pitchFamily="34" charset="0"/>
              </a:rPr>
              <a:t>EALTH AND WORKING CONDITIONS </a:t>
            </a:r>
            <a:r>
              <a:rPr lang="en-IN" sz="2000" dirty="0" smtClean="0">
                <a:latin typeface="Calibri" pitchFamily="34" charset="0"/>
                <a:cs typeface="Calibri" pitchFamily="34" charset="0"/>
              </a:rPr>
              <a:t>CODE</a:t>
            </a:r>
            <a:r>
              <a:rPr kumimoji="0" lang="en-US" sz="2000" i="0" u="none" strike="noStrike" kern="1200" cap="none" spc="0" normalizeH="0" baseline="0" noProof="0" dirty="0" smtClean="0">
                <a:ln>
                  <a:noFill/>
                </a:ln>
                <a:solidFill>
                  <a:schemeClr val="tx1"/>
                </a:solidFill>
                <a:effectLst/>
                <a:uLnTx/>
                <a:uFillTx/>
                <a:latin typeface="Calibri" pitchFamily="34" charset="0"/>
                <a:cs typeface="Calibri" pitchFamily="34" charset="0"/>
              </a:rPr>
              <a:t>, 2019</a:t>
            </a:r>
            <a:endParaRPr kumimoji="0" lang="en-US" sz="2000" i="0" u="none" strike="noStrike" kern="1200" cap="none" spc="0" normalizeH="0" baseline="0" noProof="0" dirty="0">
              <a:ln>
                <a:noFill/>
              </a:ln>
              <a:solidFill>
                <a:schemeClr val="tx1"/>
              </a:solidFill>
              <a:effectLst/>
              <a:uLnTx/>
              <a:uFillTx/>
              <a:latin typeface="Calibri" pitchFamily="34" charset="0"/>
              <a:cs typeface="Calibri" pitchFamily="34" charset="0"/>
            </a:endParaRPr>
          </a:p>
        </p:txBody>
      </p:sp>
      <p:sp>
        <p:nvSpPr>
          <p:cNvPr id="6" name="Title 1"/>
          <p:cNvSpPr>
            <a:spLocks noGrp="1"/>
          </p:cNvSpPr>
          <p:nvPr>
            <p:ph type="title"/>
          </p:nvPr>
        </p:nvSpPr>
        <p:spPr>
          <a:xfrm>
            <a:off x="3683541" y="2808862"/>
            <a:ext cx="4953000" cy="1295400"/>
          </a:xfrm>
        </p:spPr>
        <p:txBody>
          <a:bodyPr>
            <a:noAutofit/>
          </a:bodyPr>
          <a:lstStyle/>
          <a:p>
            <a:pPr algn="l"/>
            <a:r>
              <a:rPr lang="en-US" sz="3200" b="1" dirty="0" smtClean="0">
                <a:latin typeface="Aller Display" pitchFamily="2" charset="0"/>
              </a:rPr>
              <a:t>The OSH Code, </a:t>
            </a:r>
            <a:br>
              <a:rPr lang="en-US" sz="3200" b="1" dirty="0" smtClean="0">
                <a:latin typeface="Aller Display" pitchFamily="2" charset="0"/>
              </a:rPr>
            </a:br>
            <a:r>
              <a:rPr lang="en-US" sz="3200" b="1" dirty="0" smtClean="0">
                <a:latin typeface="Aller Display" pitchFamily="2" charset="0"/>
              </a:rPr>
              <a:t>2019 - Impact analysis</a:t>
            </a:r>
            <a:endParaRPr lang="en-US" sz="3200" b="1" dirty="0">
              <a:latin typeface="Aller Display" pitchFamily="2" charset="0"/>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9600" y="2564475"/>
            <a:ext cx="2971800" cy="1784174"/>
          </a:xfrm>
          <a:prstGeom prst="rect">
            <a:avLst/>
          </a:prstGeom>
        </p:spPr>
      </p:pic>
      <p:sp>
        <p:nvSpPr>
          <p:cNvPr id="7" name="Slide Number Placeholder 6"/>
          <p:cNvSpPr>
            <a:spLocks noGrp="1"/>
          </p:cNvSpPr>
          <p:nvPr>
            <p:ph type="sldNum" sz="quarter" idx="12"/>
          </p:nvPr>
        </p:nvSpPr>
        <p:spPr/>
        <p:txBody>
          <a:bodyPr/>
          <a:lstStyle/>
          <a:p>
            <a:fld id="{ABEA9EB2-F9AF-41A2-80C1-55E9D87064A3}" type="slidenum">
              <a:rPr lang="en-US" smtClean="0"/>
              <a:pPr/>
              <a:t>26</a:t>
            </a:fld>
            <a:endParaRPr lang="en-US"/>
          </a:p>
        </p:txBody>
      </p:sp>
    </p:spTree>
    <p:extLst>
      <p:ext uri="{BB962C8B-B14F-4D97-AF65-F5344CB8AC3E}">
        <p14:creationId xmlns="" xmlns:p14="http://schemas.microsoft.com/office/powerpoint/2010/main" val="2811252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THE OSH CODE, 2019</a:t>
            </a:r>
            <a:br>
              <a:rPr lang="en-US" sz="2400" b="1" dirty="0"/>
            </a:br>
            <a:r>
              <a:rPr lang="en-US" sz="2400" b="1" dirty="0"/>
              <a:t>Arrangement of </a:t>
            </a:r>
            <a:r>
              <a:rPr lang="en-US" sz="2400" b="1" dirty="0" smtClean="0"/>
              <a:t>Clauses</a:t>
            </a:r>
            <a:endParaRPr lang="en-US" sz="2400"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992913755"/>
              </p:ext>
            </p:extLst>
          </p:nvPr>
        </p:nvGraphicFramePr>
        <p:xfrm>
          <a:off x="1143000" y="1123950"/>
          <a:ext cx="6858000" cy="3867150"/>
        </p:xfrm>
        <a:graphic>
          <a:graphicData uri="http://schemas.openxmlformats.org/drawingml/2006/table">
            <a:tbl>
              <a:tblPr firstRow="1" bandRow="1">
                <a:tableStyleId>{5C22544A-7EE6-4342-B048-85BDC9FD1C3A}</a:tableStyleId>
              </a:tblPr>
              <a:tblGrid>
                <a:gridCol w="4629150">
                  <a:extLst>
                    <a:ext uri="{9D8B030D-6E8A-4147-A177-3AD203B41FA5}">
                      <a16:colId xmlns="" xmlns:a16="http://schemas.microsoft.com/office/drawing/2014/main" val="20000"/>
                    </a:ext>
                  </a:extLst>
                </a:gridCol>
                <a:gridCol w="2228850">
                  <a:extLst>
                    <a:ext uri="{9D8B030D-6E8A-4147-A177-3AD203B41FA5}">
                      <a16:colId xmlns="" xmlns:a16="http://schemas.microsoft.com/office/drawing/2014/main" val="20001"/>
                    </a:ext>
                  </a:extLst>
                </a:gridCol>
              </a:tblGrid>
              <a:tr h="552450">
                <a:tc>
                  <a:txBody>
                    <a:bodyPr/>
                    <a:lstStyle/>
                    <a:p>
                      <a:pPr algn="ctr"/>
                      <a:r>
                        <a:rPr lang="en-US" sz="1400" dirty="0" smtClean="0"/>
                        <a:t>Chapters</a:t>
                      </a:r>
                      <a:endParaRPr lang="en-US" sz="1400" dirty="0"/>
                    </a:p>
                  </a:txBody>
                  <a:tcPr marL="68580" marR="68580" marT="34290" marB="34290"/>
                </a:tc>
                <a:tc>
                  <a:txBody>
                    <a:bodyPr/>
                    <a:lstStyle/>
                    <a:p>
                      <a:pPr algn="ctr"/>
                      <a:r>
                        <a:rPr lang="en-US" sz="1400" dirty="0" smtClean="0"/>
                        <a:t>Clauses</a:t>
                      </a:r>
                      <a:endParaRPr lang="en-US" sz="1400" dirty="0"/>
                    </a:p>
                  </a:txBody>
                  <a:tcPr marL="68580" marR="68580" marT="34290" marB="34290"/>
                </a:tc>
                <a:extLst>
                  <a:ext uri="{0D108BD9-81ED-4DB2-BD59-A6C34878D82A}">
                    <a16:rowId xmlns="" xmlns:a16="http://schemas.microsoft.com/office/drawing/2014/main" val="10000"/>
                  </a:ext>
                </a:extLst>
              </a:tr>
              <a:tr h="480060">
                <a:tc>
                  <a:txBody>
                    <a:bodyPr/>
                    <a:lstStyle/>
                    <a:p>
                      <a:pPr algn="ctr"/>
                      <a:r>
                        <a:rPr lang="en-US" sz="1400" dirty="0" smtClean="0"/>
                        <a:t>I</a:t>
                      </a:r>
                    </a:p>
                    <a:p>
                      <a:pPr algn="ctr"/>
                      <a:r>
                        <a:rPr lang="en-US" sz="1400" dirty="0" smtClean="0"/>
                        <a:t>Preliminary</a:t>
                      </a:r>
                      <a:endParaRPr lang="en-US" sz="1400" dirty="0"/>
                    </a:p>
                  </a:txBody>
                  <a:tcPr marL="68580" marR="68580" marT="34290" marB="34290"/>
                </a:tc>
                <a:tc>
                  <a:txBody>
                    <a:bodyPr/>
                    <a:lstStyle/>
                    <a:p>
                      <a:pPr algn="ctr"/>
                      <a:r>
                        <a:rPr lang="en-US" sz="1400" dirty="0" smtClean="0"/>
                        <a:t>2</a:t>
                      </a:r>
                      <a:endParaRPr lang="en-US" sz="1400" dirty="0"/>
                    </a:p>
                  </a:txBody>
                  <a:tcPr marL="68580" marR="68580" marT="34290" marB="34290"/>
                </a:tc>
                <a:extLst>
                  <a:ext uri="{0D108BD9-81ED-4DB2-BD59-A6C34878D82A}">
                    <a16:rowId xmlns="" xmlns:a16="http://schemas.microsoft.com/office/drawing/2014/main" val="10001"/>
                  </a:ext>
                </a:extLst>
              </a:tr>
              <a:tr h="491490">
                <a:tc>
                  <a:txBody>
                    <a:bodyPr/>
                    <a:lstStyle/>
                    <a:p>
                      <a:pPr algn="ctr"/>
                      <a:r>
                        <a:rPr lang="en-US" sz="1400" dirty="0" smtClean="0"/>
                        <a:t>II</a:t>
                      </a:r>
                    </a:p>
                    <a:p>
                      <a:pPr algn="ctr"/>
                      <a:r>
                        <a:rPr lang="en-US" sz="1400" dirty="0" smtClean="0"/>
                        <a:t>Registration</a:t>
                      </a:r>
                      <a:endParaRPr lang="en-US" sz="1400" dirty="0"/>
                    </a:p>
                  </a:txBody>
                  <a:tcPr marL="68580" marR="68580" marT="34290" marB="34290"/>
                </a:tc>
                <a:tc>
                  <a:txBody>
                    <a:bodyPr/>
                    <a:lstStyle/>
                    <a:p>
                      <a:pPr algn="ctr"/>
                      <a:r>
                        <a:rPr lang="en-US" sz="1400" dirty="0" smtClean="0"/>
                        <a:t>3</a:t>
                      </a:r>
                      <a:endParaRPr lang="en-US" sz="1400" dirty="0"/>
                    </a:p>
                  </a:txBody>
                  <a:tcPr marL="68580" marR="68580" marT="34290" marB="34290"/>
                </a:tc>
                <a:extLst>
                  <a:ext uri="{0D108BD9-81ED-4DB2-BD59-A6C34878D82A}">
                    <a16:rowId xmlns="" xmlns:a16="http://schemas.microsoft.com/office/drawing/2014/main" val="10002"/>
                  </a:ext>
                </a:extLst>
              </a:tr>
              <a:tr h="571500">
                <a:tc>
                  <a:txBody>
                    <a:bodyPr/>
                    <a:lstStyle/>
                    <a:p>
                      <a:pPr algn="ctr"/>
                      <a:r>
                        <a:rPr lang="en-US" sz="1400" dirty="0" smtClean="0"/>
                        <a:t>III</a:t>
                      </a:r>
                    </a:p>
                    <a:p>
                      <a:pPr algn="ctr"/>
                      <a:r>
                        <a:rPr lang="en-US" sz="1400" dirty="0" smtClean="0"/>
                        <a:t>Duties</a:t>
                      </a:r>
                      <a:r>
                        <a:rPr lang="en-US" sz="1400" baseline="0" dirty="0" smtClean="0"/>
                        <a:t> of Employers and Employees, etc</a:t>
                      </a:r>
                      <a:endParaRPr lang="en-US" sz="1400" dirty="0"/>
                    </a:p>
                  </a:txBody>
                  <a:tcPr marL="68580" marR="68580" marT="34290" marB="34290"/>
                </a:tc>
                <a:tc>
                  <a:txBody>
                    <a:bodyPr/>
                    <a:lstStyle/>
                    <a:p>
                      <a:pPr algn="ctr"/>
                      <a:r>
                        <a:rPr lang="en-US" sz="1400" dirty="0" smtClean="0"/>
                        <a:t>10</a:t>
                      </a:r>
                      <a:endParaRPr lang="en-US" sz="1400" dirty="0"/>
                    </a:p>
                  </a:txBody>
                  <a:tcPr marL="68580" marR="68580" marT="34290" marB="34290"/>
                </a:tc>
                <a:extLst>
                  <a:ext uri="{0D108BD9-81ED-4DB2-BD59-A6C34878D82A}">
                    <a16:rowId xmlns="" xmlns:a16="http://schemas.microsoft.com/office/drawing/2014/main" val="10003"/>
                  </a:ext>
                </a:extLst>
              </a:tr>
              <a:tr h="480060">
                <a:tc>
                  <a:txBody>
                    <a:bodyPr/>
                    <a:lstStyle/>
                    <a:p>
                      <a:pPr algn="ctr"/>
                      <a:r>
                        <a:rPr lang="en-US" sz="1400" dirty="0" smtClean="0"/>
                        <a:t>IV</a:t>
                      </a:r>
                    </a:p>
                    <a:p>
                      <a:pPr algn="ctr"/>
                      <a:r>
                        <a:rPr lang="en-US" sz="1400" dirty="0" smtClean="0"/>
                        <a:t>Occupational</a:t>
                      </a:r>
                      <a:r>
                        <a:rPr lang="en-US" sz="1400" baseline="0" dirty="0" smtClean="0"/>
                        <a:t> Safety and Health</a:t>
                      </a:r>
                      <a:endParaRPr lang="en-US" sz="1400" dirty="0"/>
                    </a:p>
                  </a:txBody>
                  <a:tcPr marL="68580" marR="68580" marT="34290" marB="34290"/>
                </a:tc>
                <a:tc>
                  <a:txBody>
                    <a:bodyPr/>
                    <a:lstStyle/>
                    <a:p>
                      <a:pPr algn="ctr"/>
                      <a:r>
                        <a:rPr lang="en-US" sz="1400" dirty="0" smtClean="0"/>
                        <a:t>7</a:t>
                      </a:r>
                      <a:endParaRPr lang="en-US" sz="1400" dirty="0"/>
                    </a:p>
                  </a:txBody>
                  <a:tcPr marL="68580" marR="68580" marT="34290" marB="34290"/>
                </a:tc>
                <a:extLst>
                  <a:ext uri="{0D108BD9-81ED-4DB2-BD59-A6C34878D82A}">
                    <a16:rowId xmlns="" xmlns:a16="http://schemas.microsoft.com/office/drawing/2014/main" val="10004"/>
                  </a:ext>
                </a:extLst>
              </a:tr>
              <a:tr h="514350">
                <a:tc>
                  <a:txBody>
                    <a:bodyPr/>
                    <a:lstStyle/>
                    <a:p>
                      <a:pPr algn="ctr"/>
                      <a:r>
                        <a:rPr lang="en-US" sz="1400" dirty="0" smtClean="0"/>
                        <a:t>V</a:t>
                      </a:r>
                    </a:p>
                    <a:p>
                      <a:pPr algn="ctr"/>
                      <a:r>
                        <a:rPr lang="en-US" sz="1400" dirty="0" smtClean="0"/>
                        <a:t>Health and Working conditions</a:t>
                      </a:r>
                      <a:endParaRPr lang="en-US" sz="1400" dirty="0"/>
                    </a:p>
                  </a:txBody>
                  <a:tcPr marL="68580" marR="68580" marT="34290" marB="34290"/>
                </a:tc>
                <a:tc>
                  <a:txBody>
                    <a:bodyPr/>
                    <a:lstStyle/>
                    <a:p>
                      <a:pPr algn="ctr"/>
                      <a:r>
                        <a:rPr lang="en-US" sz="1400" dirty="0" smtClean="0"/>
                        <a:t>1</a:t>
                      </a:r>
                      <a:endParaRPr lang="en-US" sz="1400" dirty="0"/>
                    </a:p>
                  </a:txBody>
                  <a:tcPr marL="68580" marR="68580" marT="34290" marB="34290"/>
                </a:tc>
                <a:extLst>
                  <a:ext uri="{0D108BD9-81ED-4DB2-BD59-A6C34878D82A}">
                    <a16:rowId xmlns="" xmlns:a16="http://schemas.microsoft.com/office/drawing/2014/main" val="10005"/>
                  </a:ext>
                </a:extLst>
              </a:tr>
              <a:tr h="742950">
                <a:tc>
                  <a:txBody>
                    <a:bodyPr/>
                    <a:lstStyle/>
                    <a:p>
                      <a:pPr algn="ctr"/>
                      <a:r>
                        <a:rPr lang="en-US" sz="1400" dirty="0" smtClean="0"/>
                        <a:t>VI</a:t>
                      </a:r>
                    </a:p>
                    <a:p>
                      <a:pPr algn="ctr"/>
                      <a:r>
                        <a:rPr lang="en-US" sz="1400" dirty="0" smtClean="0"/>
                        <a:t>Welfare Provisions</a:t>
                      </a:r>
                      <a:endParaRPr lang="en-US" sz="1400" dirty="0"/>
                    </a:p>
                  </a:txBody>
                  <a:tcPr marL="68580" marR="68580" marT="34290" marB="34290"/>
                </a:tc>
                <a:tc>
                  <a:txBody>
                    <a:bodyPr/>
                    <a:lstStyle/>
                    <a:p>
                      <a:pPr algn="ctr"/>
                      <a:r>
                        <a:rPr lang="en-US" sz="1400" dirty="0" smtClean="0"/>
                        <a:t>1</a:t>
                      </a:r>
                      <a:endParaRPr lang="en-US" sz="1400" dirty="0"/>
                    </a:p>
                  </a:txBody>
                  <a:tcPr marL="68580" marR="68580" marT="34290" marB="34290"/>
                </a:tc>
                <a:extLst>
                  <a:ext uri="{0D108BD9-81ED-4DB2-BD59-A6C34878D82A}">
                    <a16:rowId xmlns="" xmlns:a16="http://schemas.microsoft.com/office/drawing/2014/main" val="10006"/>
                  </a:ext>
                </a:extLst>
              </a:tr>
            </a:tbl>
          </a:graphicData>
        </a:graphic>
      </p:graphicFrame>
      <p:pic>
        <p:nvPicPr>
          <p:cNvPr id="5"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6" name="Slide Number Placeholder 5"/>
          <p:cNvSpPr>
            <a:spLocks noGrp="1"/>
          </p:cNvSpPr>
          <p:nvPr>
            <p:ph type="sldNum" sz="quarter" idx="12"/>
          </p:nvPr>
        </p:nvSpPr>
        <p:spPr/>
        <p:txBody>
          <a:bodyPr/>
          <a:lstStyle/>
          <a:p>
            <a:fld id="{ABEA9EB2-F9AF-41A2-80C1-55E9D87064A3}" type="slidenum">
              <a:rPr lang="en-US" smtClean="0"/>
              <a:pPr/>
              <a:t>27</a:t>
            </a:fld>
            <a:endParaRPr lang="en-US"/>
          </a:p>
        </p:txBody>
      </p:sp>
    </p:spTree>
    <p:extLst>
      <p:ext uri="{BB962C8B-B14F-4D97-AF65-F5344CB8AC3E}">
        <p14:creationId xmlns="" xmlns:p14="http://schemas.microsoft.com/office/powerpoint/2010/main" val="2076142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THE OSH CODE, 2019</a:t>
            </a:r>
            <a:br>
              <a:rPr lang="en-US" sz="2400" b="1" dirty="0"/>
            </a:br>
            <a:r>
              <a:rPr lang="en-US" sz="2400" b="1" dirty="0"/>
              <a:t>Arrangement of </a:t>
            </a:r>
            <a:r>
              <a:rPr lang="en-US" sz="2400" b="1" dirty="0" smtClean="0"/>
              <a:t>Clauses</a:t>
            </a:r>
            <a:endParaRPr lang="en-US" sz="2400"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052719282"/>
              </p:ext>
            </p:extLst>
          </p:nvPr>
        </p:nvGraphicFramePr>
        <p:xfrm>
          <a:off x="1143000" y="1135858"/>
          <a:ext cx="6858000" cy="3905250"/>
        </p:xfrm>
        <a:graphic>
          <a:graphicData uri="http://schemas.openxmlformats.org/drawingml/2006/table">
            <a:tbl>
              <a:tblPr firstRow="1" bandRow="1">
                <a:tableStyleId>{5C22544A-7EE6-4342-B048-85BDC9FD1C3A}</a:tableStyleId>
              </a:tblPr>
              <a:tblGrid>
                <a:gridCol w="4629150">
                  <a:extLst>
                    <a:ext uri="{9D8B030D-6E8A-4147-A177-3AD203B41FA5}">
                      <a16:colId xmlns="" xmlns:a16="http://schemas.microsoft.com/office/drawing/2014/main" val="20000"/>
                    </a:ext>
                  </a:extLst>
                </a:gridCol>
                <a:gridCol w="2228850">
                  <a:extLst>
                    <a:ext uri="{9D8B030D-6E8A-4147-A177-3AD203B41FA5}">
                      <a16:colId xmlns="" xmlns:a16="http://schemas.microsoft.com/office/drawing/2014/main" val="20001"/>
                    </a:ext>
                  </a:extLst>
                </a:gridCol>
              </a:tblGrid>
              <a:tr h="552450">
                <a:tc>
                  <a:txBody>
                    <a:bodyPr/>
                    <a:lstStyle/>
                    <a:p>
                      <a:pPr algn="ctr"/>
                      <a:r>
                        <a:rPr lang="en-US" sz="1400" dirty="0" smtClean="0"/>
                        <a:t>Chapters</a:t>
                      </a:r>
                      <a:endParaRPr lang="en-US" sz="1400" dirty="0"/>
                    </a:p>
                  </a:txBody>
                  <a:tcPr marL="68580" marR="68580" marT="34290" marB="34290"/>
                </a:tc>
                <a:tc>
                  <a:txBody>
                    <a:bodyPr/>
                    <a:lstStyle/>
                    <a:p>
                      <a:pPr algn="ctr"/>
                      <a:r>
                        <a:rPr lang="en-US" sz="1400" dirty="0" smtClean="0"/>
                        <a:t>Clauses</a:t>
                      </a:r>
                      <a:endParaRPr lang="en-US" sz="1400" dirty="0"/>
                    </a:p>
                  </a:txBody>
                  <a:tcPr marL="68580" marR="68580" marT="34290" marB="34290"/>
                </a:tc>
                <a:extLst>
                  <a:ext uri="{0D108BD9-81ED-4DB2-BD59-A6C34878D82A}">
                    <a16:rowId xmlns="" xmlns:a16="http://schemas.microsoft.com/office/drawing/2014/main" val="10000"/>
                  </a:ext>
                </a:extLst>
              </a:tr>
              <a:tr h="480060">
                <a:tc>
                  <a:txBody>
                    <a:bodyPr/>
                    <a:lstStyle/>
                    <a:p>
                      <a:pPr algn="ctr"/>
                      <a:r>
                        <a:rPr lang="en-US" sz="1400" dirty="0" smtClean="0"/>
                        <a:t>VII</a:t>
                      </a:r>
                    </a:p>
                    <a:p>
                      <a:pPr algn="ctr"/>
                      <a:r>
                        <a:rPr lang="en-US" sz="1400" dirty="0" smtClean="0"/>
                        <a:t>Hours</a:t>
                      </a:r>
                      <a:r>
                        <a:rPr lang="en-US" sz="1400" baseline="0" dirty="0" smtClean="0"/>
                        <a:t> of Work and Annual Leave with wages</a:t>
                      </a:r>
                      <a:endParaRPr lang="en-US" sz="1400" dirty="0" smtClean="0"/>
                    </a:p>
                  </a:txBody>
                  <a:tcPr marL="68580" marR="68580" marT="34290" marB="34290"/>
                </a:tc>
                <a:tc>
                  <a:txBody>
                    <a:bodyPr/>
                    <a:lstStyle/>
                    <a:p>
                      <a:pPr algn="ctr"/>
                      <a:r>
                        <a:rPr lang="en-US" sz="1400" dirty="0" smtClean="0"/>
                        <a:t>8</a:t>
                      </a:r>
                      <a:endParaRPr lang="en-US" sz="1400" dirty="0"/>
                    </a:p>
                  </a:txBody>
                  <a:tcPr marL="68580" marR="68580" marT="34290" marB="34290"/>
                </a:tc>
                <a:extLst>
                  <a:ext uri="{0D108BD9-81ED-4DB2-BD59-A6C34878D82A}">
                    <a16:rowId xmlns="" xmlns:a16="http://schemas.microsoft.com/office/drawing/2014/main" val="10001"/>
                  </a:ext>
                </a:extLst>
              </a:tr>
              <a:tr h="491490">
                <a:tc>
                  <a:txBody>
                    <a:bodyPr/>
                    <a:lstStyle/>
                    <a:p>
                      <a:pPr algn="ctr"/>
                      <a:r>
                        <a:rPr lang="en-US" sz="1400" dirty="0" smtClean="0"/>
                        <a:t>VIII</a:t>
                      </a:r>
                    </a:p>
                    <a:p>
                      <a:pPr algn="ctr"/>
                      <a:r>
                        <a:rPr lang="en-US" sz="1400" dirty="0" smtClean="0"/>
                        <a:t>Maintenance</a:t>
                      </a:r>
                      <a:r>
                        <a:rPr lang="en-US" sz="1400" baseline="0" dirty="0" smtClean="0"/>
                        <a:t> of Registers, Records and Returns</a:t>
                      </a:r>
                      <a:endParaRPr lang="en-US" sz="1400" dirty="0" smtClean="0"/>
                    </a:p>
                  </a:txBody>
                  <a:tcPr marL="68580" marR="68580" marT="34290" marB="34290"/>
                </a:tc>
                <a:tc>
                  <a:txBody>
                    <a:bodyPr/>
                    <a:lstStyle/>
                    <a:p>
                      <a:pPr algn="ctr"/>
                      <a:r>
                        <a:rPr lang="en-US" sz="1400" dirty="0" smtClean="0"/>
                        <a:t>1</a:t>
                      </a:r>
                      <a:endParaRPr lang="en-US" sz="1400" dirty="0"/>
                    </a:p>
                  </a:txBody>
                  <a:tcPr marL="68580" marR="68580" marT="34290" marB="34290"/>
                </a:tc>
                <a:extLst>
                  <a:ext uri="{0D108BD9-81ED-4DB2-BD59-A6C34878D82A}">
                    <a16:rowId xmlns="" xmlns:a16="http://schemas.microsoft.com/office/drawing/2014/main" val="10002"/>
                  </a:ext>
                </a:extLst>
              </a:tr>
              <a:tr h="571500">
                <a:tc>
                  <a:txBody>
                    <a:bodyPr/>
                    <a:lstStyle/>
                    <a:p>
                      <a:pPr algn="ctr"/>
                      <a:r>
                        <a:rPr lang="en-US" sz="1400" dirty="0" smtClean="0"/>
                        <a:t>IX</a:t>
                      </a:r>
                    </a:p>
                    <a:p>
                      <a:pPr algn="ctr"/>
                      <a:r>
                        <a:rPr lang="en-US" sz="1400" dirty="0" smtClean="0"/>
                        <a:t>Inspector</a:t>
                      </a:r>
                      <a:r>
                        <a:rPr lang="en-US" sz="1400" baseline="0" dirty="0" smtClean="0"/>
                        <a:t> cum Facilitator and other Authority</a:t>
                      </a:r>
                      <a:endParaRPr lang="en-US" sz="1400" dirty="0" smtClean="0"/>
                    </a:p>
                  </a:txBody>
                  <a:tcPr marL="68580" marR="68580" marT="34290" marB="34290"/>
                </a:tc>
                <a:tc>
                  <a:txBody>
                    <a:bodyPr/>
                    <a:lstStyle/>
                    <a:p>
                      <a:pPr algn="ctr"/>
                      <a:r>
                        <a:rPr lang="en-US" sz="1400" dirty="0" smtClean="0"/>
                        <a:t>9</a:t>
                      </a:r>
                      <a:endParaRPr lang="en-US" sz="1400" dirty="0"/>
                    </a:p>
                  </a:txBody>
                  <a:tcPr marL="68580" marR="68580" marT="34290" marB="34290"/>
                </a:tc>
                <a:extLst>
                  <a:ext uri="{0D108BD9-81ED-4DB2-BD59-A6C34878D82A}">
                    <a16:rowId xmlns="" xmlns:a16="http://schemas.microsoft.com/office/drawing/2014/main" val="10003"/>
                  </a:ext>
                </a:extLst>
              </a:tr>
              <a:tr h="480060">
                <a:tc>
                  <a:txBody>
                    <a:bodyPr/>
                    <a:lstStyle/>
                    <a:p>
                      <a:pPr algn="ctr"/>
                      <a:r>
                        <a:rPr lang="en-US" sz="1400" dirty="0" smtClean="0"/>
                        <a:t>X</a:t>
                      </a:r>
                    </a:p>
                    <a:p>
                      <a:pPr algn="ctr"/>
                      <a:r>
                        <a:rPr lang="en-US" sz="1400" dirty="0" smtClean="0"/>
                        <a:t>Special</a:t>
                      </a:r>
                      <a:r>
                        <a:rPr lang="en-US" sz="1400" baseline="0" dirty="0" smtClean="0"/>
                        <a:t> Provision relating to employment of women</a:t>
                      </a:r>
                      <a:endParaRPr lang="en-US" sz="1400" dirty="0" smtClean="0"/>
                    </a:p>
                  </a:txBody>
                  <a:tcPr marL="68580" marR="68580" marT="34290" marB="34290"/>
                </a:tc>
                <a:tc>
                  <a:txBody>
                    <a:bodyPr/>
                    <a:lstStyle/>
                    <a:p>
                      <a:pPr algn="ctr"/>
                      <a:r>
                        <a:rPr lang="en-US" sz="1400" dirty="0" smtClean="0"/>
                        <a:t>2</a:t>
                      </a:r>
                      <a:endParaRPr lang="en-US" sz="1400" dirty="0"/>
                    </a:p>
                  </a:txBody>
                  <a:tcPr marL="68580" marR="68580" marT="34290" marB="34290"/>
                </a:tc>
                <a:extLst>
                  <a:ext uri="{0D108BD9-81ED-4DB2-BD59-A6C34878D82A}">
                    <a16:rowId xmlns="" xmlns:a16="http://schemas.microsoft.com/office/drawing/2014/main" val="10004"/>
                  </a:ext>
                </a:extLst>
              </a:tr>
              <a:tr h="685800">
                <a:tc>
                  <a:txBody>
                    <a:bodyPr/>
                    <a:lstStyle/>
                    <a:p>
                      <a:pPr algn="ctr"/>
                      <a:r>
                        <a:rPr lang="en-US" sz="1400" dirty="0" smtClean="0"/>
                        <a:t>XI</a:t>
                      </a:r>
                    </a:p>
                    <a:p>
                      <a:pPr algn="ctr"/>
                      <a:r>
                        <a:rPr lang="en-US" sz="1400" dirty="0" smtClean="0"/>
                        <a:t>Special</a:t>
                      </a:r>
                      <a:r>
                        <a:rPr lang="en-US" sz="1400" baseline="0" dirty="0" smtClean="0"/>
                        <a:t> Provisions for Contract Labour and Inter-state Migrant worker, etc</a:t>
                      </a:r>
                      <a:endParaRPr lang="en-US" sz="1400" dirty="0" smtClean="0"/>
                    </a:p>
                  </a:txBody>
                  <a:tcPr marL="68580" marR="68580" marT="34290" marB="34290"/>
                </a:tc>
                <a:tc>
                  <a:txBody>
                    <a:bodyPr/>
                    <a:lstStyle/>
                    <a:p>
                      <a:pPr algn="ctr"/>
                      <a:endParaRPr lang="en-US" sz="1400" dirty="0"/>
                    </a:p>
                  </a:txBody>
                  <a:tcPr marL="68580" marR="68580" marT="34290" marB="34290"/>
                </a:tc>
                <a:extLst>
                  <a:ext uri="{0D108BD9-81ED-4DB2-BD59-A6C34878D82A}">
                    <a16:rowId xmlns="" xmlns:a16="http://schemas.microsoft.com/office/drawing/2014/main" val="10005"/>
                  </a:ext>
                </a:extLst>
              </a:tr>
              <a:tr h="586740">
                <a:tc>
                  <a:txBody>
                    <a:bodyPr/>
                    <a:lstStyle/>
                    <a:p>
                      <a:pPr algn="ctr"/>
                      <a:r>
                        <a:rPr lang="en-US" sz="1400" dirty="0" smtClean="0"/>
                        <a:t>Part</a:t>
                      </a:r>
                      <a:r>
                        <a:rPr lang="en-US" sz="1400" baseline="0" dirty="0" smtClean="0"/>
                        <a:t> I</a:t>
                      </a:r>
                      <a:endParaRPr lang="en-US" sz="1400" dirty="0" smtClean="0"/>
                    </a:p>
                    <a:p>
                      <a:pPr algn="ctr"/>
                      <a:r>
                        <a:rPr lang="en-US" sz="1400" dirty="0" smtClean="0"/>
                        <a:t>Contract</a:t>
                      </a:r>
                      <a:r>
                        <a:rPr lang="en-US" sz="1400" baseline="0" dirty="0" smtClean="0"/>
                        <a:t> Labour and Inter-State Migrant Worker</a:t>
                      </a:r>
                      <a:endParaRPr lang="en-US" sz="1400" dirty="0"/>
                    </a:p>
                  </a:txBody>
                  <a:tcPr marL="68580" marR="68580" marT="34290" marB="34290"/>
                </a:tc>
                <a:tc>
                  <a:txBody>
                    <a:bodyPr/>
                    <a:lstStyle/>
                    <a:p>
                      <a:pPr algn="ctr"/>
                      <a:r>
                        <a:rPr lang="en-US" sz="1400" dirty="0" smtClean="0"/>
                        <a:t>18</a:t>
                      </a:r>
                      <a:endParaRPr lang="en-US" sz="1400" dirty="0"/>
                    </a:p>
                  </a:txBody>
                  <a:tcPr marL="68580" marR="68580" marT="34290" marB="34290"/>
                </a:tc>
                <a:extLst>
                  <a:ext uri="{0D108BD9-81ED-4DB2-BD59-A6C34878D82A}">
                    <a16:rowId xmlns="" xmlns:a16="http://schemas.microsoft.com/office/drawing/2014/main" val="10006"/>
                  </a:ext>
                </a:extLst>
              </a:tr>
            </a:tbl>
          </a:graphicData>
        </a:graphic>
      </p:graphicFrame>
      <p:pic>
        <p:nvPicPr>
          <p:cNvPr id="5"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6" name="Slide Number Placeholder 5"/>
          <p:cNvSpPr>
            <a:spLocks noGrp="1"/>
          </p:cNvSpPr>
          <p:nvPr>
            <p:ph type="sldNum" sz="quarter" idx="12"/>
          </p:nvPr>
        </p:nvSpPr>
        <p:spPr/>
        <p:txBody>
          <a:bodyPr/>
          <a:lstStyle/>
          <a:p>
            <a:fld id="{ABEA9EB2-F9AF-41A2-80C1-55E9D87064A3}" type="slidenum">
              <a:rPr lang="en-US" smtClean="0"/>
              <a:pPr/>
              <a:t>28</a:t>
            </a:fld>
            <a:endParaRPr lang="en-US"/>
          </a:p>
        </p:txBody>
      </p:sp>
    </p:spTree>
    <p:extLst>
      <p:ext uri="{BB962C8B-B14F-4D97-AF65-F5344CB8AC3E}">
        <p14:creationId xmlns="" xmlns:p14="http://schemas.microsoft.com/office/powerpoint/2010/main" val="2311061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THE OSH CODE, 2019</a:t>
            </a:r>
            <a:br>
              <a:rPr lang="en-US" sz="2400" b="1" dirty="0"/>
            </a:br>
            <a:r>
              <a:rPr lang="en-US" sz="2400" b="1" dirty="0"/>
              <a:t>Arrangement of </a:t>
            </a:r>
            <a:r>
              <a:rPr lang="en-US" sz="2400" b="1" dirty="0" smtClean="0"/>
              <a:t>Clauses</a:t>
            </a:r>
            <a:endParaRPr lang="en-US" sz="2400"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62408161"/>
              </p:ext>
            </p:extLst>
          </p:nvPr>
        </p:nvGraphicFramePr>
        <p:xfrm>
          <a:off x="1143000" y="1171931"/>
          <a:ext cx="6858000" cy="3676650"/>
        </p:xfrm>
        <a:graphic>
          <a:graphicData uri="http://schemas.openxmlformats.org/drawingml/2006/table">
            <a:tbl>
              <a:tblPr firstRow="1" bandRow="1">
                <a:tableStyleId>{5C22544A-7EE6-4342-B048-85BDC9FD1C3A}</a:tableStyleId>
              </a:tblPr>
              <a:tblGrid>
                <a:gridCol w="4629150">
                  <a:extLst>
                    <a:ext uri="{9D8B030D-6E8A-4147-A177-3AD203B41FA5}">
                      <a16:colId xmlns="" xmlns:a16="http://schemas.microsoft.com/office/drawing/2014/main" val="20000"/>
                    </a:ext>
                  </a:extLst>
                </a:gridCol>
                <a:gridCol w="2228850">
                  <a:extLst>
                    <a:ext uri="{9D8B030D-6E8A-4147-A177-3AD203B41FA5}">
                      <a16:colId xmlns="" xmlns:a16="http://schemas.microsoft.com/office/drawing/2014/main" val="20001"/>
                    </a:ext>
                  </a:extLst>
                </a:gridCol>
              </a:tblGrid>
              <a:tr h="514350">
                <a:tc>
                  <a:txBody>
                    <a:bodyPr/>
                    <a:lstStyle/>
                    <a:p>
                      <a:pPr algn="ctr"/>
                      <a:r>
                        <a:rPr lang="en-US" sz="1400" dirty="0" smtClean="0"/>
                        <a:t>Chapters</a:t>
                      </a:r>
                      <a:endParaRPr lang="en-US" sz="1400" dirty="0"/>
                    </a:p>
                  </a:txBody>
                  <a:tcPr marL="68580" marR="68580" marT="34290" marB="34290"/>
                </a:tc>
                <a:tc>
                  <a:txBody>
                    <a:bodyPr/>
                    <a:lstStyle/>
                    <a:p>
                      <a:pPr algn="ctr"/>
                      <a:r>
                        <a:rPr lang="en-US" sz="1400" dirty="0" smtClean="0"/>
                        <a:t>Clauses</a:t>
                      </a:r>
                      <a:endParaRPr lang="en-US" sz="1400" dirty="0"/>
                    </a:p>
                  </a:txBody>
                  <a:tcPr marL="68580" marR="68580" marT="34290" marB="34290"/>
                </a:tc>
                <a:extLst>
                  <a:ext uri="{0D108BD9-81ED-4DB2-BD59-A6C34878D82A}">
                    <a16:rowId xmlns="" xmlns:a16="http://schemas.microsoft.com/office/drawing/2014/main" val="10000"/>
                  </a:ext>
                </a:extLst>
              </a:tr>
              <a:tr h="480060">
                <a:tc>
                  <a:txBody>
                    <a:bodyPr/>
                    <a:lstStyle/>
                    <a:p>
                      <a:pPr algn="ctr"/>
                      <a:r>
                        <a:rPr lang="en-US" sz="1400" dirty="0" smtClean="0"/>
                        <a:t>Part</a:t>
                      </a:r>
                      <a:r>
                        <a:rPr lang="en-US" sz="1400" baseline="0" dirty="0" smtClean="0"/>
                        <a:t> II</a:t>
                      </a:r>
                    </a:p>
                    <a:p>
                      <a:pPr algn="ctr"/>
                      <a:r>
                        <a:rPr lang="en-US" sz="1400" baseline="0" dirty="0" smtClean="0"/>
                        <a:t>Audio-Visual workers</a:t>
                      </a:r>
                      <a:endParaRPr lang="en-US" sz="1400" dirty="0" smtClean="0"/>
                    </a:p>
                  </a:txBody>
                  <a:tcPr marL="68580" marR="68580" marT="34290" marB="34290"/>
                </a:tc>
                <a:tc>
                  <a:txBody>
                    <a:bodyPr/>
                    <a:lstStyle/>
                    <a:p>
                      <a:pPr algn="ctr"/>
                      <a:r>
                        <a:rPr lang="en-US" sz="1400" dirty="0" smtClean="0"/>
                        <a:t>1</a:t>
                      </a:r>
                      <a:endParaRPr lang="en-US" sz="1400" dirty="0"/>
                    </a:p>
                  </a:txBody>
                  <a:tcPr marL="68580" marR="68580" marT="34290" marB="34290"/>
                </a:tc>
                <a:extLst>
                  <a:ext uri="{0D108BD9-81ED-4DB2-BD59-A6C34878D82A}">
                    <a16:rowId xmlns="" xmlns:a16="http://schemas.microsoft.com/office/drawing/2014/main" val="10001"/>
                  </a:ext>
                </a:extLst>
              </a:tr>
              <a:tr h="491490">
                <a:tc>
                  <a:txBody>
                    <a:bodyPr/>
                    <a:lstStyle/>
                    <a:p>
                      <a:pPr algn="ctr"/>
                      <a:r>
                        <a:rPr lang="en-US" sz="1400" dirty="0" smtClean="0"/>
                        <a:t>Part</a:t>
                      </a:r>
                      <a:r>
                        <a:rPr lang="en-US" sz="1400" baseline="0" dirty="0" smtClean="0"/>
                        <a:t> III</a:t>
                      </a:r>
                    </a:p>
                    <a:p>
                      <a:pPr algn="ctr"/>
                      <a:r>
                        <a:rPr lang="en-US" sz="1400" baseline="0" dirty="0" smtClean="0"/>
                        <a:t>Mines</a:t>
                      </a:r>
                      <a:endParaRPr lang="en-US" sz="1400" dirty="0" smtClean="0"/>
                    </a:p>
                  </a:txBody>
                  <a:tcPr marL="68580" marR="68580" marT="34290" marB="34290"/>
                </a:tc>
                <a:tc>
                  <a:txBody>
                    <a:bodyPr/>
                    <a:lstStyle/>
                    <a:p>
                      <a:pPr algn="ctr"/>
                      <a:r>
                        <a:rPr lang="en-US" sz="1400" dirty="0" smtClean="0"/>
                        <a:t>5</a:t>
                      </a:r>
                      <a:endParaRPr lang="en-US" sz="1400" dirty="0"/>
                    </a:p>
                  </a:txBody>
                  <a:tcPr marL="68580" marR="68580" marT="34290" marB="34290"/>
                </a:tc>
                <a:extLst>
                  <a:ext uri="{0D108BD9-81ED-4DB2-BD59-A6C34878D82A}">
                    <a16:rowId xmlns="" xmlns:a16="http://schemas.microsoft.com/office/drawing/2014/main" val="10002"/>
                  </a:ext>
                </a:extLst>
              </a:tr>
              <a:tr h="571500">
                <a:tc>
                  <a:txBody>
                    <a:bodyPr/>
                    <a:lstStyle/>
                    <a:p>
                      <a:pPr algn="ctr"/>
                      <a:r>
                        <a:rPr lang="en-US" sz="1400" dirty="0" smtClean="0"/>
                        <a:t>Part IV</a:t>
                      </a:r>
                    </a:p>
                    <a:p>
                      <a:pPr algn="ctr"/>
                      <a:r>
                        <a:rPr lang="en-US" sz="1400" dirty="0" err="1" smtClean="0"/>
                        <a:t>Beedi</a:t>
                      </a:r>
                      <a:r>
                        <a:rPr lang="en-US" sz="1400" dirty="0" smtClean="0"/>
                        <a:t> and Cigar Workers</a:t>
                      </a:r>
                      <a:endParaRPr lang="en-US" sz="1400" dirty="0"/>
                    </a:p>
                  </a:txBody>
                  <a:tcPr marL="68580" marR="68580" marT="34290" marB="34290"/>
                </a:tc>
                <a:tc>
                  <a:txBody>
                    <a:bodyPr/>
                    <a:lstStyle/>
                    <a:p>
                      <a:pPr algn="ctr"/>
                      <a:r>
                        <a:rPr lang="en-US" sz="1400" dirty="0" smtClean="0"/>
                        <a:t>4</a:t>
                      </a:r>
                      <a:endParaRPr lang="en-US" sz="1400" dirty="0"/>
                    </a:p>
                  </a:txBody>
                  <a:tcPr marL="68580" marR="68580" marT="34290" marB="34290"/>
                </a:tc>
                <a:extLst>
                  <a:ext uri="{0D108BD9-81ED-4DB2-BD59-A6C34878D82A}">
                    <a16:rowId xmlns="" xmlns:a16="http://schemas.microsoft.com/office/drawing/2014/main" val="10003"/>
                  </a:ext>
                </a:extLst>
              </a:tr>
              <a:tr h="480060">
                <a:tc>
                  <a:txBody>
                    <a:bodyPr/>
                    <a:lstStyle/>
                    <a:p>
                      <a:pPr algn="ctr"/>
                      <a:r>
                        <a:rPr lang="en-US" sz="1400" dirty="0" smtClean="0"/>
                        <a:t>Part V</a:t>
                      </a:r>
                    </a:p>
                    <a:p>
                      <a:pPr algn="ctr"/>
                      <a:r>
                        <a:rPr lang="en-US" sz="1400" dirty="0" smtClean="0"/>
                        <a:t>Building and Other Construction</a:t>
                      </a:r>
                      <a:r>
                        <a:rPr lang="en-US" sz="1400" baseline="0" dirty="0" smtClean="0"/>
                        <a:t> workers</a:t>
                      </a:r>
                      <a:endParaRPr lang="en-US" sz="1400" dirty="0"/>
                    </a:p>
                  </a:txBody>
                  <a:tcPr marL="68580" marR="68580" marT="34290" marB="34290"/>
                </a:tc>
                <a:tc>
                  <a:txBody>
                    <a:bodyPr/>
                    <a:lstStyle/>
                    <a:p>
                      <a:pPr algn="ctr"/>
                      <a:r>
                        <a:rPr lang="en-US" sz="1400" dirty="0" smtClean="0"/>
                        <a:t>1</a:t>
                      </a:r>
                      <a:endParaRPr lang="en-US" sz="1400" dirty="0"/>
                    </a:p>
                  </a:txBody>
                  <a:tcPr marL="68580" marR="68580" marT="34290" marB="34290"/>
                </a:tc>
                <a:extLst>
                  <a:ext uri="{0D108BD9-81ED-4DB2-BD59-A6C34878D82A}">
                    <a16:rowId xmlns="" xmlns:a16="http://schemas.microsoft.com/office/drawing/2014/main" val="10004"/>
                  </a:ext>
                </a:extLst>
              </a:tr>
              <a:tr h="514350">
                <a:tc>
                  <a:txBody>
                    <a:bodyPr/>
                    <a:lstStyle/>
                    <a:p>
                      <a:pPr algn="ctr"/>
                      <a:r>
                        <a:rPr lang="en-US" sz="1400" dirty="0" smtClean="0"/>
                        <a:t>VI</a:t>
                      </a:r>
                    </a:p>
                    <a:p>
                      <a:pPr algn="ctr"/>
                      <a:r>
                        <a:rPr lang="en-US" sz="1400" dirty="0" smtClean="0"/>
                        <a:t>Factories</a:t>
                      </a:r>
                      <a:endParaRPr lang="en-US" sz="1400" dirty="0"/>
                    </a:p>
                  </a:txBody>
                  <a:tcPr marL="68580" marR="68580" marT="34290" marB="34290"/>
                </a:tc>
                <a:tc>
                  <a:txBody>
                    <a:bodyPr/>
                    <a:lstStyle/>
                    <a:p>
                      <a:pPr algn="ctr"/>
                      <a:r>
                        <a:rPr lang="en-US" sz="1400" dirty="0" smtClean="0"/>
                        <a:t>13</a:t>
                      </a:r>
                      <a:endParaRPr lang="en-US" sz="1400" dirty="0"/>
                    </a:p>
                  </a:txBody>
                  <a:tcPr marL="68580" marR="68580" marT="34290" marB="34290"/>
                </a:tc>
                <a:extLst>
                  <a:ext uri="{0D108BD9-81ED-4DB2-BD59-A6C34878D82A}">
                    <a16:rowId xmlns="" xmlns:a16="http://schemas.microsoft.com/office/drawing/2014/main" val="10005"/>
                  </a:ext>
                </a:extLst>
              </a:tr>
              <a:tr h="590550">
                <a:tc>
                  <a:txBody>
                    <a:bodyPr/>
                    <a:lstStyle/>
                    <a:p>
                      <a:pPr algn="ctr"/>
                      <a:r>
                        <a:rPr lang="en-US" sz="1400" dirty="0" smtClean="0"/>
                        <a:t>Chapter</a:t>
                      </a:r>
                      <a:r>
                        <a:rPr lang="en-US" sz="1400" baseline="0" dirty="0" smtClean="0"/>
                        <a:t> XII</a:t>
                      </a:r>
                    </a:p>
                    <a:p>
                      <a:pPr algn="ctr"/>
                      <a:r>
                        <a:rPr lang="en-US" sz="1400" baseline="0" dirty="0" smtClean="0"/>
                        <a:t>Offences and Penalties</a:t>
                      </a:r>
                      <a:endParaRPr lang="en-US" sz="1400" dirty="0"/>
                    </a:p>
                  </a:txBody>
                  <a:tcPr marL="68580" marR="68580" marT="34290" marB="34290"/>
                </a:tc>
                <a:tc>
                  <a:txBody>
                    <a:bodyPr/>
                    <a:lstStyle/>
                    <a:p>
                      <a:pPr algn="ctr"/>
                      <a:r>
                        <a:rPr lang="en-US" sz="1400" dirty="0" smtClean="0"/>
                        <a:t>21</a:t>
                      </a:r>
                      <a:endParaRPr lang="en-US" sz="1400" dirty="0"/>
                    </a:p>
                  </a:txBody>
                  <a:tcPr marL="68580" marR="68580" marT="34290" marB="34290"/>
                </a:tc>
                <a:extLst>
                  <a:ext uri="{0D108BD9-81ED-4DB2-BD59-A6C34878D82A}">
                    <a16:rowId xmlns="" xmlns:a16="http://schemas.microsoft.com/office/drawing/2014/main" val="10006"/>
                  </a:ext>
                </a:extLst>
              </a:tr>
            </a:tbl>
          </a:graphicData>
        </a:graphic>
      </p:graphicFrame>
      <p:pic>
        <p:nvPicPr>
          <p:cNvPr id="5"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6" name="Slide Number Placeholder 5"/>
          <p:cNvSpPr>
            <a:spLocks noGrp="1"/>
          </p:cNvSpPr>
          <p:nvPr>
            <p:ph type="sldNum" sz="quarter" idx="12"/>
          </p:nvPr>
        </p:nvSpPr>
        <p:spPr/>
        <p:txBody>
          <a:bodyPr/>
          <a:lstStyle/>
          <a:p>
            <a:fld id="{ABEA9EB2-F9AF-41A2-80C1-55E9D87064A3}" type="slidenum">
              <a:rPr lang="en-US" smtClean="0"/>
              <a:pPr/>
              <a:t>29</a:t>
            </a:fld>
            <a:endParaRPr lang="en-US"/>
          </a:p>
        </p:txBody>
      </p:sp>
    </p:spTree>
    <p:extLst>
      <p:ext uri="{BB962C8B-B14F-4D97-AF65-F5344CB8AC3E}">
        <p14:creationId xmlns="" xmlns:p14="http://schemas.microsoft.com/office/powerpoint/2010/main" val="1357538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4550" y="328600"/>
            <a:ext cx="5200650" cy="457200"/>
          </a:xfrm>
        </p:spPr>
        <p:style>
          <a:lnRef idx="2">
            <a:schemeClr val="accent1"/>
          </a:lnRef>
          <a:fillRef idx="1">
            <a:schemeClr val="lt1"/>
          </a:fillRef>
          <a:effectRef idx="0">
            <a:schemeClr val="accent1"/>
          </a:effectRef>
          <a:fontRef idx="minor">
            <a:schemeClr val="dk1"/>
          </a:fontRef>
        </p:style>
        <p:txBody>
          <a:bodyPr>
            <a:normAutofit/>
          </a:bodyPr>
          <a:lstStyle/>
          <a:p>
            <a:r>
              <a:rPr lang="en-US" sz="2400" b="1" dirty="0" smtClean="0">
                <a:ln w="10541" cmpd="sng">
                  <a:solidFill>
                    <a:schemeClr val="accent1">
                      <a:shade val="88000"/>
                      <a:satMod val="110000"/>
                    </a:schemeClr>
                  </a:solidFill>
                  <a:prstDash val="solid"/>
                </a:ln>
                <a:solidFill>
                  <a:schemeClr val="tx1"/>
                </a:solidFill>
                <a:latin typeface="Times New Roman" pitchFamily="18" charset="0"/>
                <a:cs typeface="Times New Roman" pitchFamily="18" charset="0"/>
              </a:rPr>
              <a:t>4 CODES vs. 29 Labour Laws</a:t>
            </a:r>
            <a:endParaRPr lang="en-US" sz="2400" b="1" dirty="0">
              <a:ln w="10541" cmpd="sng">
                <a:solidFill>
                  <a:schemeClr val="accent1">
                    <a:shade val="88000"/>
                    <a:satMod val="110000"/>
                  </a:schemeClr>
                </a:solidFill>
                <a:prstDash val="solid"/>
              </a:ln>
              <a:solidFill>
                <a:schemeClr val="tx1"/>
              </a:solidFill>
              <a:latin typeface="Times New Roman" pitchFamily="18" charset="0"/>
              <a:cs typeface="Times New Roman" pitchFamily="18" charset="0"/>
            </a:endParaRPr>
          </a:p>
        </p:txBody>
      </p:sp>
      <p:graphicFrame>
        <p:nvGraphicFramePr>
          <p:cNvPr id="5" name="Content Placeholder 5"/>
          <p:cNvGraphicFramePr>
            <a:graphicFrameLocks noGrp="1"/>
          </p:cNvGraphicFramePr>
          <p:nvPr>
            <p:ph idx="1"/>
            <p:extLst>
              <p:ext uri="{D42A27DB-BD31-4B8C-83A1-F6EECF244321}">
                <p14:modId xmlns="" xmlns:p14="http://schemas.microsoft.com/office/powerpoint/2010/main" val="2191750004"/>
              </p:ext>
            </p:extLst>
          </p:nvPr>
        </p:nvGraphicFramePr>
        <p:xfrm>
          <a:off x="500033" y="1000114"/>
          <a:ext cx="8072493" cy="3799843"/>
        </p:xfrm>
        <a:graphic>
          <a:graphicData uri="http://schemas.openxmlformats.org/drawingml/2006/table">
            <a:tbl>
              <a:tblPr firstRow="1" bandRow="1">
                <a:tableStyleId>{5C22544A-7EE6-4342-B048-85BDC9FD1C3A}</a:tableStyleId>
              </a:tblPr>
              <a:tblGrid>
                <a:gridCol w="1071569">
                  <a:extLst>
                    <a:ext uri="{9D8B030D-6E8A-4147-A177-3AD203B41FA5}">
                      <a16:colId xmlns="" xmlns:a16="http://schemas.microsoft.com/office/drawing/2014/main" val="20000"/>
                    </a:ext>
                  </a:extLst>
                </a:gridCol>
                <a:gridCol w="1285884">
                  <a:extLst>
                    <a:ext uri="{9D8B030D-6E8A-4147-A177-3AD203B41FA5}">
                      <a16:colId xmlns="" xmlns:a16="http://schemas.microsoft.com/office/drawing/2014/main" val="20001"/>
                    </a:ext>
                  </a:extLst>
                </a:gridCol>
                <a:gridCol w="1071569">
                  <a:extLst>
                    <a:ext uri="{9D8B030D-6E8A-4147-A177-3AD203B41FA5}">
                      <a16:colId xmlns="" xmlns:a16="http://schemas.microsoft.com/office/drawing/2014/main" val="20002"/>
                    </a:ext>
                  </a:extLst>
                </a:gridCol>
                <a:gridCol w="928695">
                  <a:extLst>
                    <a:ext uri="{9D8B030D-6E8A-4147-A177-3AD203B41FA5}">
                      <a16:colId xmlns="" xmlns:a16="http://schemas.microsoft.com/office/drawing/2014/main" val="20003"/>
                    </a:ext>
                  </a:extLst>
                </a:gridCol>
                <a:gridCol w="1285884">
                  <a:extLst>
                    <a:ext uri="{9D8B030D-6E8A-4147-A177-3AD203B41FA5}">
                      <a16:colId xmlns="" xmlns:a16="http://schemas.microsoft.com/office/drawing/2014/main" val="20004"/>
                    </a:ext>
                  </a:extLst>
                </a:gridCol>
                <a:gridCol w="1071569">
                  <a:extLst>
                    <a:ext uri="{9D8B030D-6E8A-4147-A177-3AD203B41FA5}">
                      <a16:colId xmlns="" xmlns:a16="http://schemas.microsoft.com/office/drawing/2014/main" val="20005"/>
                    </a:ext>
                  </a:extLst>
                </a:gridCol>
                <a:gridCol w="1357323">
                  <a:extLst>
                    <a:ext uri="{9D8B030D-6E8A-4147-A177-3AD203B41FA5}">
                      <a16:colId xmlns="" xmlns:a16="http://schemas.microsoft.com/office/drawing/2014/main" val="20006"/>
                    </a:ext>
                  </a:extLst>
                </a:gridCol>
              </a:tblGrid>
              <a:tr h="549833">
                <a:tc>
                  <a:txBody>
                    <a:bodyPr/>
                    <a:lstStyle/>
                    <a:p>
                      <a:pPr algn="ctr"/>
                      <a:r>
                        <a:rPr lang="en-US" sz="1100" b="1" dirty="0" smtClean="0">
                          <a:latin typeface="Times New Roman" pitchFamily="18" charset="0"/>
                          <a:cs typeface="Times New Roman" pitchFamily="18" charset="0"/>
                        </a:rPr>
                        <a:t>CODES</a:t>
                      </a:r>
                      <a:endParaRPr lang="en-US" sz="1100" b="1" dirty="0">
                        <a:latin typeface="Times New Roman" pitchFamily="18" charset="0"/>
                        <a:cs typeface="Times New Roman" pitchFamily="18" charset="0"/>
                      </a:endParaRPr>
                    </a:p>
                  </a:txBody>
                  <a:tcPr marL="68580" marR="68580" marT="34290" marB="34290"/>
                </a:tc>
                <a:tc>
                  <a:txBody>
                    <a:bodyPr/>
                    <a:lstStyle/>
                    <a:p>
                      <a:pPr algn="ctr"/>
                      <a:r>
                        <a:rPr lang="en-US" sz="1100" b="1" dirty="0" smtClean="0">
                          <a:latin typeface="Times New Roman" pitchFamily="18" charset="0"/>
                          <a:cs typeface="Times New Roman" pitchFamily="18" charset="0"/>
                        </a:rPr>
                        <a:t>DEFINITIONS</a:t>
                      </a:r>
                      <a:endParaRPr lang="en-US" sz="1100" b="1" dirty="0">
                        <a:latin typeface="Times New Roman" pitchFamily="18" charset="0"/>
                        <a:cs typeface="Times New Roman" pitchFamily="18" charset="0"/>
                      </a:endParaRPr>
                    </a:p>
                  </a:txBody>
                  <a:tcPr marL="68580" marR="68580" marT="34290" marB="34290"/>
                </a:tc>
                <a:tc>
                  <a:txBody>
                    <a:bodyPr/>
                    <a:lstStyle/>
                    <a:p>
                      <a:pPr algn="ctr"/>
                      <a:r>
                        <a:rPr lang="en-US" sz="1100" b="1" dirty="0" smtClean="0">
                          <a:latin typeface="Times New Roman" pitchFamily="18" charset="0"/>
                          <a:cs typeface="Times New Roman" pitchFamily="18" charset="0"/>
                        </a:rPr>
                        <a:t>SECTIONS</a:t>
                      </a:r>
                      <a:endParaRPr lang="en-US" sz="1100" b="1" dirty="0">
                        <a:latin typeface="Times New Roman" pitchFamily="18" charset="0"/>
                        <a:cs typeface="Times New Roman" pitchFamily="18" charset="0"/>
                      </a:endParaRPr>
                    </a:p>
                  </a:txBody>
                  <a:tcPr marL="68580" marR="68580" marT="34290" marB="34290"/>
                </a:tc>
                <a:tc>
                  <a:txBody>
                    <a:bodyPr/>
                    <a:lstStyle/>
                    <a:p>
                      <a:pPr algn="ctr"/>
                      <a:r>
                        <a:rPr lang="en-US" sz="1100" b="1" dirty="0" smtClean="0">
                          <a:latin typeface="Times New Roman" pitchFamily="18" charset="0"/>
                          <a:cs typeface="Times New Roman" pitchFamily="18" charset="0"/>
                        </a:rPr>
                        <a:t>NO.</a:t>
                      </a:r>
                      <a:r>
                        <a:rPr lang="en-US" sz="1100" b="1" baseline="0" dirty="0" smtClean="0">
                          <a:latin typeface="Times New Roman" pitchFamily="18" charset="0"/>
                          <a:cs typeface="Times New Roman" pitchFamily="18" charset="0"/>
                        </a:rPr>
                        <a:t> OF LABOUR LAWS</a:t>
                      </a:r>
                      <a:endParaRPr lang="en-US" sz="1100" b="1" dirty="0">
                        <a:latin typeface="Times New Roman" pitchFamily="18" charset="0"/>
                        <a:cs typeface="Times New Roman" pitchFamily="18" charset="0"/>
                      </a:endParaRPr>
                    </a:p>
                  </a:txBody>
                  <a:tcPr marL="68580" marR="68580" marT="34290" marB="34290"/>
                </a:tc>
                <a:tc>
                  <a:txBody>
                    <a:bodyPr/>
                    <a:lstStyle/>
                    <a:p>
                      <a:pPr algn="ctr"/>
                      <a:r>
                        <a:rPr lang="en-US" sz="1100" b="1" dirty="0" smtClean="0">
                          <a:latin typeface="Times New Roman" pitchFamily="18" charset="0"/>
                          <a:cs typeface="Times New Roman" pitchFamily="18" charset="0"/>
                        </a:rPr>
                        <a:t>DEFINITIONS</a:t>
                      </a:r>
                      <a:endParaRPr lang="en-US" sz="1100" b="1" dirty="0">
                        <a:latin typeface="Times New Roman" pitchFamily="18" charset="0"/>
                        <a:cs typeface="Times New Roman" pitchFamily="18" charset="0"/>
                      </a:endParaRPr>
                    </a:p>
                  </a:txBody>
                  <a:tcPr marL="68580" marR="68580" marT="34290" marB="34290"/>
                </a:tc>
                <a:tc>
                  <a:txBody>
                    <a:bodyPr/>
                    <a:lstStyle/>
                    <a:p>
                      <a:pPr algn="ctr"/>
                      <a:r>
                        <a:rPr lang="en-US" sz="1100" b="1" dirty="0" smtClean="0">
                          <a:latin typeface="Times New Roman" pitchFamily="18" charset="0"/>
                          <a:cs typeface="Times New Roman" pitchFamily="18" charset="0"/>
                        </a:rPr>
                        <a:t>SECTIONS</a:t>
                      </a:r>
                      <a:endParaRPr lang="en-US" sz="1100" b="1" dirty="0">
                        <a:latin typeface="Times New Roman" pitchFamily="18" charset="0"/>
                        <a:cs typeface="Times New Roman" pitchFamily="18" charset="0"/>
                      </a:endParaRPr>
                    </a:p>
                  </a:txBody>
                  <a:tcPr marL="68580" marR="68580" marT="34290" marB="34290"/>
                </a:tc>
                <a:tc>
                  <a:txBody>
                    <a:bodyPr/>
                    <a:lstStyle/>
                    <a:p>
                      <a:pPr algn="ctr"/>
                      <a:r>
                        <a:rPr lang="en-US" sz="1100" b="1" dirty="0" smtClean="0">
                          <a:latin typeface="Times New Roman" pitchFamily="18" charset="0"/>
                          <a:cs typeface="Times New Roman" pitchFamily="18" charset="0"/>
                        </a:rPr>
                        <a:t>ACTOR</a:t>
                      </a:r>
                      <a:endParaRPr lang="en-US" sz="1100" b="1" dirty="0">
                        <a:latin typeface="Times New Roman" pitchFamily="18" charset="0"/>
                        <a:cs typeface="Times New Roman" pitchFamily="18" charset="0"/>
                      </a:endParaRPr>
                    </a:p>
                  </a:txBody>
                  <a:tcPr marL="68580" marR="68580" marT="34290" marB="34290"/>
                </a:tc>
                <a:extLst>
                  <a:ext uri="{0D108BD9-81ED-4DB2-BD59-A6C34878D82A}">
                    <a16:rowId xmlns="" xmlns:a16="http://schemas.microsoft.com/office/drawing/2014/main" val="10000"/>
                  </a:ext>
                </a:extLst>
              </a:tr>
              <a:tr h="701899">
                <a:tc>
                  <a:txBody>
                    <a:bodyPr/>
                    <a:lstStyle/>
                    <a:p>
                      <a:pPr algn="ctr"/>
                      <a:endParaRPr lang="en-US" sz="1100" b="1" dirty="0" smtClean="0">
                        <a:latin typeface="Times New Roman" pitchFamily="18" charset="0"/>
                        <a:cs typeface="Times New Roman" pitchFamily="18" charset="0"/>
                      </a:endParaRPr>
                    </a:p>
                    <a:p>
                      <a:pPr algn="ctr"/>
                      <a:r>
                        <a:rPr lang="en-US" sz="1100" b="1" dirty="0" smtClean="0">
                          <a:latin typeface="Times New Roman" pitchFamily="18" charset="0"/>
                          <a:cs typeface="Times New Roman" pitchFamily="18" charset="0"/>
                        </a:rPr>
                        <a:t>COW ACT</a:t>
                      </a:r>
                      <a:endParaRPr lang="en-US" sz="11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26</a:t>
                      </a:r>
                      <a:endParaRPr lang="en-US" sz="14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69</a:t>
                      </a:r>
                      <a:endParaRPr lang="en-US" sz="14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4</a:t>
                      </a:r>
                      <a:endParaRPr lang="en-US" sz="14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53</a:t>
                      </a:r>
                      <a:endParaRPr lang="en-US" sz="14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69</a:t>
                      </a:r>
                      <a:endParaRPr lang="en-US" sz="1400" b="1" dirty="0">
                        <a:latin typeface="Times New Roman" pitchFamily="18" charset="0"/>
                        <a:cs typeface="Times New Roman" pitchFamily="18" charset="0"/>
                      </a:endParaRPr>
                    </a:p>
                  </a:txBody>
                  <a:tcPr marL="68580" marR="68580" marT="34290" marB="34290"/>
                </a:tc>
                <a:tc>
                  <a:txBody>
                    <a:bodyPr/>
                    <a:lstStyle/>
                    <a:p>
                      <a:pPr algn="ctr"/>
                      <a:r>
                        <a:rPr lang="en-US" sz="1200" b="0" dirty="0" smtClean="0">
                          <a:latin typeface="Times New Roman" pitchFamily="18" charset="0"/>
                          <a:cs typeface="Times New Roman" pitchFamily="18" charset="0"/>
                        </a:rPr>
                        <a:t>Employee</a:t>
                      </a:r>
                      <a:r>
                        <a:rPr lang="en-US" sz="1200" b="0" baseline="0" dirty="0" smtClean="0">
                          <a:latin typeface="Times New Roman" pitchFamily="18" charset="0"/>
                          <a:cs typeface="Times New Roman" pitchFamily="18" charset="0"/>
                        </a:rPr>
                        <a:t> gets prominence over Worker</a:t>
                      </a:r>
                      <a:r>
                        <a:rPr lang="en-US" sz="1100" b="0" baseline="0" dirty="0" smtClean="0">
                          <a:latin typeface="Times New Roman" pitchFamily="18" charset="0"/>
                          <a:cs typeface="Times New Roman" pitchFamily="18" charset="0"/>
                        </a:rPr>
                        <a:t>.</a:t>
                      </a:r>
                      <a:endParaRPr lang="en-US" sz="1100" b="0" dirty="0">
                        <a:latin typeface="Times New Roman" pitchFamily="18" charset="0"/>
                        <a:cs typeface="Times New Roman" pitchFamily="18" charset="0"/>
                      </a:endParaRPr>
                    </a:p>
                  </a:txBody>
                  <a:tcPr marL="68580" marR="68580" marT="34290" marB="34290"/>
                </a:tc>
                <a:extLst>
                  <a:ext uri="{0D108BD9-81ED-4DB2-BD59-A6C34878D82A}">
                    <a16:rowId xmlns="" xmlns:a16="http://schemas.microsoft.com/office/drawing/2014/main" val="10001"/>
                  </a:ext>
                </a:extLst>
              </a:tr>
              <a:tr h="772089">
                <a:tc>
                  <a:txBody>
                    <a:bodyPr/>
                    <a:lstStyle/>
                    <a:p>
                      <a:pPr algn="ctr"/>
                      <a:endParaRPr lang="en-US" sz="1100" b="1" dirty="0" smtClean="0">
                        <a:latin typeface="Times New Roman" pitchFamily="18" charset="0"/>
                        <a:cs typeface="Times New Roman" pitchFamily="18" charset="0"/>
                      </a:endParaRPr>
                    </a:p>
                    <a:p>
                      <a:pPr algn="ctr"/>
                      <a:r>
                        <a:rPr lang="en-US" sz="1100" b="1" dirty="0" smtClean="0">
                          <a:latin typeface="Times New Roman" pitchFamily="18" charset="0"/>
                          <a:cs typeface="Times New Roman" pitchFamily="18" charset="0"/>
                        </a:rPr>
                        <a:t>OSH</a:t>
                      </a:r>
                      <a:r>
                        <a:rPr lang="en-US" sz="1100" b="1" baseline="0" dirty="0" smtClean="0">
                          <a:latin typeface="Times New Roman" pitchFamily="18" charset="0"/>
                          <a:cs typeface="Times New Roman" pitchFamily="18" charset="0"/>
                        </a:rPr>
                        <a:t> CODE</a:t>
                      </a:r>
                      <a:endParaRPr lang="en-US" sz="11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58</a:t>
                      </a:r>
                      <a:endParaRPr lang="en-US" sz="14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134</a:t>
                      </a:r>
                      <a:endParaRPr lang="en-US" sz="14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13</a:t>
                      </a:r>
                      <a:endParaRPr lang="en-US" sz="14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144</a:t>
                      </a:r>
                      <a:endParaRPr lang="en-US" sz="14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585</a:t>
                      </a:r>
                      <a:endParaRPr lang="en-US" sz="1400" b="1" dirty="0">
                        <a:latin typeface="Times New Roman" pitchFamily="18" charset="0"/>
                        <a:cs typeface="Times New Roman" pitchFamily="18" charset="0"/>
                      </a:endParaRPr>
                    </a:p>
                  </a:txBody>
                  <a:tcPr marL="68580" marR="68580" marT="34290" marB="34290"/>
                </a:tc>
                <a:tc>
                  <a:txBody>
                    <a:bodyPr/>
                    <a:lstStyle/>
                    <a:p>
                      <a:pPr algn="ctr"/>
                      <a:r>
                        <a:rPr lang="en-US" sz="1200" b="0" dirty="0" smtClean="0">
                          <a:latin typeface="Times New Roman" pitchFamily="18" charset="0"/>
                          <a:cs typeface="Times New Roman" pitchFamily="18" charset="0"/>
                        </a:rPr>
                        <a:t>Worker gets </a:t>
                      </a:r>
                      <a:r>
                        <a:rPr lang="en-US" sz="1200" b="0" baseline="0" dirty="0" smtClean="0">
                          <a:latin typeface="Times New Roman" pitchFamily="18" charset="0"/>
                          <a:cs typeface="Times New Roman" pitchFamily="18" charset="0"/>
                        </a:rPr>
                        <a:t>prominence over the Employee</a:t>
                      </a:r>
                      <a:endParaRPr lang="en-US" sz="1200" b="0" dirty="0">
                        <a:latin typeface="Times New Roman" pitchFamily="18" charset="0"/>
                        <a:cs typeface="Times New Roman" pitchFamily="18" charset="0"/>
                      </a:endParaRPr>
                    </a:p>
                  </a:txBody>
                  <a:tcPr marL="68580" marR="68580" marT="34290" marB="34290"/>
                </a:tc>
                <a:extLst>
                  <a:ext uri="{0D108BD9-81ED-4DB2-BD59-A6C34878D82A}">
                    <a16:rowId xmlns="" xmlns:a16="http://schemas.microsoft.com/office/drawing/2014/main" val="10002"/>
                  </a:ext>
                </a:extLst>
              </a:tr>
              <a:tr h="557454">
                <a:tc>
                  <a:txBody>
                    <a:bodyPr/>
                    <a:lstStyle/>
                    <a:p>
                      <a:pPr algn="ctr"/>
                      <a:endParaRPr lang="en-US" sz="1100" b="1" dirty="0" smtClean="0">
                        <a:latin typeface="Times New Roman" pitchFamily="18" charset="0"/>
                        <a:cs typeface="Times New Roman" pitchFamily="18" charset="0"/>
                      </a:endParaRPr>
                    </a:p>
                    <a:p>
                      <a:pPr algn="ctr"/>
                      <a:r>
                        <a:rPr lang="en-US" sz="1100" b="1" dirty="0" smtClean="0">
                          <a:latin typeface="Times New Roman" pitchFamily="18" charset="0"/>
                          <a:cs typeface="Times New Roman" pitchFamily="18" charset="0"/>
                        </a:rPr>
                        <a:t>SS CODE</a:t>
                      </a:r>
                      <a:endParaRPr lang="en-US" sz="11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74</a:t>
                      </a:r>
                      <a:endParaRPr lang="en-US" sz="14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157</a:t>
                      </a:r>
                      <a:endParaRPr lang="en-US" sz="14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8</a:t>
                      </a:r>
                      <a:endParaRPr lang="en-US" sz="14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127</a:t>
                      </a:r>
                      <a:endParaRPr lang="en-US" sz="14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341</a:t>
                      </a:r>
                      <a:endParaRPr lang="en-US" sz="1400" b="1" dirty="0">
                        <a:latin typeface="Times New Roman" pitchFamily="18" charset="0"/>
                        <a:cs typeface="Times New Roman" pitchFamily="18" charset="0"/>
                      </a:endParaRPr>
                    </a:p>
                  </a:txBody>
                  <a:tcPr marL="68580" marR="68580" marT="34290" marB="34290"/>
                </a:tc>
                <a:tc>
                  <a:txBody>
                    <a:bodyPr/>
                    <a:lstStyle/>
                    <a:p>
                      <a:pPr algn="ctr"/>
                      <a:r>
                        <a:rPr lang="en-US" sz="1100" b="0" dirty="0" smtClean="0">
                          <a:latin typeface="Times New Roman" pitchFamily="18" charset="0"/>
                          <a:cs typeface="Times New Roman" pitchFamily="18" charset="0"/>
                        </a:rPr>
                        <a:t>Employee</a:t>
                      </a:r>
                      <a:r>
                        <a:rPr lang="en-US" sz="1100" b="0" baseline="0" dirty="0" smtClean="0">
                          <a:latin typeface="Times New Roman" pitchFamily="18" charset="0"/>
                          <a:cs typeface="Times New Roman" pitchFamily="18" charset="0"/>
                        </a:rPr>
                        <a:t> gets prominence over Worker</a:t>
                      </a:r>
                      <a:r>
                        <a:rPr lang="en-US" sz="1100" b="0" dirty="0" smtClean="0">
                          <a:latin typeface="Times New Roman" pitchFamily="18" charset="0"/>
                          <a:cs typeface="Times New Roman" pitchFamily="18" charset="0"/>
                        </a:rPr>
                        <a:t>.</a:t>
                      </a:r>
                      <a:endParaRPr lang="en-US" sz="1100" b="0" dirty="0">
                        <a:latin typeface="Times New Roman" pitchFamily="18" charset="0"/>
                        <a:cs typeface="Times New Roman" pitchFamily="18" charset="0"/>
                      </a:endParaRPr>
                    </a:p>
                  </a:txBody>
                  <a:tcPr marL="68580" marR="68580" marT="34290" marB="34290"/>
                </a:tc>
                <a:extLst>
                  <a:ext uri="{0D108BD9-81ED-4DB2-BD59-A6C34878D82A}">
                    <a16:rowId xmlns="" xmlns:a16="http://schemas.microsoft.com/office/drawing/2014/main" val="10003"/>
                  </a:ext>
                </a:extLst>
              </a:tr>
              <a:tr h="885675">
                <a:tc>
                  <a:txBody>
                    <a:bodyPr/>
                    <a:lstStyle/>
                    <a:p>
                      <a:pPr algn="ctr"/>
                      <a:endParaRPr lang="en-US" sz="1100" b="1" dirty="0" smtClean="0">
                        <a:latin typeface="Times New Roman" pitchFamily="18" charset="0"/>
                        <a:cs typeface="Times New Roman" pitchFamily="18" charset="0"/>
                      </a:endParaRPr>
                    </a:p>
                    <a:p>
                      <a:pPr algn="ctr"/>
                      <a:r>
                        <a:rPr lang="en-US" sz="1100" b="1" dirty="0" smtClean="0">
                          <a:latin typeface="Times New Roman" pitchFamily="18" charset="0"/>
                          <a:cs typeface="Times New Roman" pitchFamily="18" charset="0"/>
                        </a:rPr>
                        <a:t>IR CODE</a:t>
                      </a:r>
                      <a:endParaRPr lang="en-US" sz="11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38</a:t>
                      </a:r>
                      <a:endParaRPr lang="en-US" sz="14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104</a:t>
                      </a:r>
                      <a:endParaRPr lang="en-US" sz="14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4</a:t>
                      </a:r>
                      <a:endParaRPr lang="en-US" sz="14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55</a:t>
                      </a:r>
                      <a:endParaRPr lang="en-US" sz="1400" b="1" dirty="0">
                        <a:latin typeface="Times New Roman" pitchFamily="18" charset="0"/>
                        <a:cs typeface="Times New Roman" pitchFamily="18" charset="0"/>
                      </a:endParaRPr>
                    </a:p>
                  </a:txBody>
                  <a:tcPr marL="68580" marR="68580" marT="34290" marB="34290"/>
                </a:tc>
                <a:tc>
                  <a:txBody>
                    <a:bodyP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137</a:t>
                      </a:r>
                      <a:endParaRPr lang="en-US" sz="1400" b="1" dirty="0">
                        <a:latin typeface="Times New Roman" pitchFamily="18" charset="0"/>
                        <a:cs typeface="Times New Roman" pitchFamily="18"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latin typeface="Times New Roman" pitchFamily="18" charset="0"/>
                          <a:cs typeface="Times New Roman" pitchFamily="18" charset="0"/>
                        </a:rPr>
                        <a:t>Worker gets </a:t>
                      </a:r>
                      <a:r>
                        <a:rPr lang="en-US" sz="1200" b="0" baseline="0" dirty="0" smtClean="0">
                          <a:latin typeface="Times New Roman" pitchFamily="18" charset="0"/>
                          <a:cs typeface="Times New Roman" pitchFamily="18" charset="0"/>
                        </a:rPr>
                        <a:t>prominence over the Employee</a:t>
                      </a:r>
                      <a:endParaRPr lang="en-US" sz="1200" b="0" dirty="0" smtClean="0">
                        <a:latin typeface="Times New Roman" pitchFamily="18" charset="0"/>
                        <a:cs typeface="Times New Roman" pitchFamily="18" charset="0"/>
                      </a:endParaRPr>
                    </a:p>
                    <a:p>
                      <a:pPr algn="ctr"/>
                      <a:endParaRPr lang="en-US" sz="1100" b="0" dirty="0">
                        <a:latin typeface="Times New Roman" pitchFamily="18" charset="0"/>
                        <a:cs typeface="Times New Roman" pitchFamily="18" charset="0"/>
                      </a:endParaRPr>
                    </a:p>
                  </a:txBody>
                  <a:tcPr marL="68580" marR="68580" marT="34290" marB="34290"/>
                </a:tc>
                <a:extLst>
                  <a:ext uri="{0D108BD9-81ED-4DB2-BD59-A6C34878D82A}">
                    <a16:rowId xmlns="" xmlns:a16="http://schemas.microsoft.com/office/drawing/2014/main" val="10004"/>
                  </a:ext>
                </a:extLst>
              </a:tr>
              <a:tr h="285913">
                <a:tc>
                  <a:txBody>
                    <a:bodyPr/>
                    <a:lstStyle/>
                    <a:p>
                      <a:pPr algn="ctr"/>
                      <a:r>
                        <a:rPr lang="en-US" sz="1100" b="1" dirty="0" smtClean="0">
                          <a:latin typeface="Times New Roman" pitchFamily="18" charset="0"/>
                          <a:cs typeface="Times New Roman" pitchFamily="18" charset="0"/>
                        </a:rPr>
                        <a:t>TOTAL</a:t>
                      </a:r>
                      <a:endParaRPr lang="en-US" sz="1100" b="1" dirty="0">
                        <a:latin typeface="Times New Roman" pitchFamily="18" charset="0"/>
                        <a:cs typeface="Times New Roman" pitchFamily="18" charset="0"/>
                      </a:endParaRPr>
                    </a:p>
                  </a:txBody>
                  <a:tcPr marL="68580" marR="68580" marT="34290" marB="34290"/>
                </a:tc>
                <a:tc>
                  <a:txBody>
                    <a:bodyPr/>
                    <a:lstStyle/>
                    <a:p>
                      <a:pPr algn="ctr"/>
                      <a:r>
                        <a:rPr lang="en-US" sz="1500" b="1" dirty="0" smtClean="0">
                          <a:latin typeface="Times New Roman" pitchFamily="18" charset="0"/>
                          <a:cs typeface="Times New Roman" pitchFamily="18" charset="0"/>
                        </a:rPr>
                        <a:t>196</a:t>
                      </a:r>
                      <a:endParaRPr lang="en-US" sz="1500" b="1" dirty="0">
                        <a:latin typeface="Times New Roman" pitchFamily="18" charset="0"/>
                        <a:cs typeface="Times New Roman" pitchFamily="18" charset="0"/>
                      </a:endParaRPr>
                    </a:p>
                  </a:txBody>
                  <a:tcPr marL="68580" marR="68580" marT="34290" marB="34290"/>
                </a:tc>
                <a:tc>
                  <a:txBody>
                    <a:bodyPr/>
                    <a:lstStyle/>
                    <a:p>
                      <a:pPr algn="ctr"/>
                      <a:r>
                        <a:rPr lang="en-US" sz="1500" b="1" dirty="0" smtClean="0">
                          <a:latin typeface="Times New Roman" pitchFamily="18" charset="0"/>
                          <a:cs typeface="Times New Roman" pitchFamily="18" charset="0"/>
                        </a:rPr>
                        <a:t>464</a:t>
                      </a:r>
                      <a:endParaRPr lang="en-US" sz="1500" b="1" dirty="0">
                        <a:latin typeface="Times New Roman" pitchFamily="18" charset="0"/>
                        <a:cs typeface="Times New Roman" pitchFamily="18" charset="0"/>
                      </a:endParaRPr>
                    </a:p>
                  </a:txBody>
                  <a:tcPr marL="68580" marR="68580" marT="34290" marB="34290"/>
                </a:tc>
                <a:tc>
                  <a:txBody>
                    <a:bodyPr/>
                    <a:lstStyle/>
                    <a:p>
                      <a:pPr algn="ctr"/>
                      <a:r>
                        <a:rPr lang="en-US" sz="1500" b="1" dirty="0" smtClean="0">
                          <a:latin typeface="Times New Roman" pitchFamily="18" charset="0"/>
                          <a:cs typeface="Times New Roman" pitchFamily="18" charset="0"/>
                        </a:rPr>
                        <a:t>29</a:t>
                      </a:r>
                      <a:endParaRPr lang="en-US" sz="1500" b="1" dirty="0">
                        <a:latin typeface="Times New Roman" pitchFamily="18" charset="0"/>
                        <a:cs typeface="Times New Roman" pitchFamily="18" charset="0"/>
                      </a:endParaRPr>
                    </a:p>
                  </a:txBody>
                  <a:tcPr marL="68580" marR="68580" marT="34290" marB="34290"/>
                </a:tc>
                <a:tc>
                  <a:txBody>
                    <a:bodyPr/>
                    <a:lstStyle/>
                    <a:p>
                      <a:pPr algn="ctr"/>
                      <a:r>
                        <a:rPr lang="en-US" sz="1500" b="1" dirty="0" smtClean="0">
                          <a:latin typeface="Times New Roman" pitchFamily="18" charset="0"/>
                          <a:cs typeface="Times New Roman" pitchFamily="18" charset="0"/>
                        </a:rPr>
                        <a:t>379</a:t>
                      </a:r>
                      <a:endParaRPr lang="en-US" sz="1500" b="1" dirty="0">
                        <a:latin typeface="Times New Roman" pitchFamily="18" charset="0"/>
                        <a:cs typeface="Times New Roman" pitchFamily="18" charset="0"/>
                      </a:endParaRPr>
                    </a:p>
                  </a:txBody>
                  <a:tcPr marL="68580" marR="68580" marT="34290" marB="34290"/>
                </a:tc>
                <a:tc>
                  <a:txBody>
                    <a:bodyPr/>
                    <a:lstStyle/>
                    <a:p>
                      <a:pPr algn="ctr"/>
                      <a:r>
                        <a:rPr lang="en-US" sz="1500" b="1" dirty="0" smtClean="0">
                          <a:latin typeface="Times New Roman" pitchFamily="18" charset="0"/>
                          <a:cs typeface="Times New Roman" pitchFamily="18" charset="0"/>
                        </a:rPr>
                        <a:t>1132</a:t>
                      </a:r>
                      <a:endParaRPr lang="en-US" sz="1500" b="1" dirty="0">
                        <a:latin typeface="Times New Roman" pitchFamily="18" charset="0"/>
                        <a:cs typeface="Times New Roman" pitchFamily="18" charset="0"/>
                      </a:endParaRPr>
                    </a:p>
                  </a:txBody>
                  <a:tcPr marL="68580" marR="68580" marT="34290" marB="34290"/>
                </a:tc>
                <a:tc>
                  <a:txBody>
                    <a:bodyPr/>
                    <a:lstStyle/>
                    <a:p>
                      <a:pPr algn="ctr"/>
                      <a:endParaRPr lang="en-US" sz="1100" dirty="0">
                        <a:latin typeface="Times New Roman" pitchFamily="18" charset="0"/>
                        <a:cs typeface="Times New Roman" pitchFamily="18" charset="0"/>
                      </a:endParaRPr>
                    </a:p>
                  </a:txBody>
                  <a:tcPr marL="68580" marR="68580" marT="34290" marB="34290"/>
                </a:tc>
                <a:extLst>
                  <a:ext uri="{0D108BD9-81ED-4DB2-BD59-A6C34878D82A}">
                    <a16:rowId xmlns="" xmlns:a16="http://schemas.microsoft.com/office/drawing/2014/main" val="10005"/>
                  </a:ext>
                </a:extLst>
              </a:tr>
            </a:tbl>
          </a:graphicData>
        </a:graphic>
      </p:graphicFrame>
      <p:pic>
        <p:nvPicPr>
          <p:cNvPr id="6"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7" name="Slide Number Placeholder 6"/>
          <p:cNvSpPr>
            <a:spLocks noGrp="1"/>
          </p:cNvSpPr>
          <p:nvPr>
            <p:ph type="sldNum" sz="quarter" idx="12"/>
          </p:nvPr>
        </p:nvSpPr>
        <p:spPr/>
        <p:txBody>
          <a:bodyPr/>
          <a:lstStyle/>
          <a:p>
            <a:fld id="{ABEA9EB2-F9AF-41A2-80C1-55E9D87064A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THE OSH CODE, 2019</a:t>
            </a:r>
            <a:br>
              <a:rPr lang="en-US" sz="2400" b="1" dirty="0"/>
            </a:br>
            <a:r>
              <a:rPr lang="en-US" sz="2400" b="1" dirty="0"/>
              <a:t>Arrangement of </a:t>
            </a:r>
            <a:r>
              <a:rPr lang="en-US" sz="2400" b="1" dirty="0" smtClean="0"/>
              <a:t>Clauses</a:t>
            </a:r>
            <a:endParaRPr lang="en-US" sz="2400"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119162984"/>
              </p:ext>
            </p:extLst>
          </p:nvPr>
        </p:nvGraphicFramePr>
        <p:xfrm>
          <a:off x="1143000" y="1123293"/>
          <a:ext cx="6858000" cy="3716756"/>
        </p:xfrm>
        <a:graphic>
          <a:graphicData uri="http://schemas.openxmlformats.org/drawingml/2006/table">
            <a:tbl>
              <a:tblPr firstRow="1" bandRow="1">
                <a:tableStyleId>{5C22544A-7EE6-4342-B048-85BDC9FD1C3A}</a:tableStyleId>
              </a:tblPr>
              <a:tblGrid>
                <a:gridCol w="4629150">
                  <a:extLst>
                    <a:ext uri="{9D8B030D-6E8A-4147-A177-3AD203B41FA5}">
                      <a16:colId xmlns="" xmlns:a16="http://schemas.microsoft.com/office/drawing/2014/main" val="20000"/>
                    </a:ext>
                  </a:extLst>
                </a:gridCol>
                <a:gridCol w="2228850">
                  <a:extLst>
                    <a:ext uri="{9D8B030D-6E8A-4147-A177-3AD203B41FA5}">
                      <a16:colId xmlns="" xmlns:a16="http://schemas.microsoft.com/office/drawing/2014/main" val="20001"/>
                    </a:ext>
                  </a:extLst>
                </a:gridCol>
              </a:tblGrid>
              <a:tr h="628650">
                <a:tc>
                  <a:txBody>
                    <a:bodyPr/>
                    <a:lstStyle/>
                    <a:p>
                      <a:pPr algn="ctr"/>
                      <a:r>
                        <a:rPr lang="en-US" sz="1400" dirty="0" smtClean="0"/>
                        <a:t>Chapters</a:t>
                      </a:r>
                      <a:endParaRPr lang="en-US" sz="1400" dirty="0"/>
                    </a:p>
                  </a:txBody>
                  <a:tcPr marL="68580" marR="68580" marT="34290" marB="34290"/>
                </a:tc>
                <a:tc>
                  <a:txBody>
                    <a:bodyPr/>
                    <a:lstStyle/>
                    <a:p>
                      <a:pPr algn="ctr"/>
                      <a:r>
                        <a:rPr lang="en-US" sz="1400" dirty="0" smtClean="0"/>
                        <a:t>Clauses</a:t>
                      </a:r>
                      <a:endParaRPr lang="en-US" sz="1400" dirty="0"/>
                    </a:p>
                  </a:txBody>
                  <a:tcPr marL="68580" marR="68580" marT="34290" marB="34290"/>
                </a:tc>
                <a:extLst>
                  <a:ext uri="{0D108BD9-81ED-4DB2-BD59-A6C34878D82A}">
                    <a16:rowId xmlns="" xmlns:a16="http://schemas.microsoft.com/office/drawing/2014/main" val="10000"/>
                  </a:ext>
                </a:extLst>
              </a:tr>
              <a:tr h="589547">
                <a:tc>
                  <a:txBody>
                    <a:bodyPr/>
                    <a:lstStyle/>
                    <a:p>
                      <a:pPr algn="ctr"/>
                      <a:r>
                        <a:rPr lang="en-US" sz="1400" dirty="0" smtClean="0"/>
                        <a:t>Chapter XIII</a:t>
                      </a:r>
                    </a:p>
                    <a:p>
                      <a:pPr algn="ctr"/>
                      <a:r>
                        <a:rPr lang="en-US" sz="1400" dirty="0" smtClean="0"/>
                        <a:t>Miscellaneous</a:t>
                      </a:r>
                      <a:endParaRPr lang="en-US" sz="1400" dirty="0"/>
                    </a:p>
                  </a:txBody>
                  <a:tcPr marL="68580" marR="68580" marT="34290" marB="34290"/>
                </a:tc>
                <a:tc>
                  <a:txBody>
                    <a:bodyPr/>
                    <a:lstStyle/>
                    <a:p>
                      <a:pPr algn="ctr"/>
                      <a:r>
                        <a:rPr lang="en-US" sz="1400" dirty="0" smtClean="0"/>
                        <a:t>27</a:t>
                      </a:r>
                      <a:endParaRPr lang="en-US" sz="1400" dirty="0"/>
                    </a:p>
                  </a:txBody>
                  <a:tcPr marL="68580" marR="68580" marT="34290" marB="34290"/>
                </a:tc>
                <a:extLst>
                  <a:ext uri="{0D108BD9-81ED-4DB2-BD59-A6C34878D82A}">
                    <a16:rowId xmlns="" xmlns:a16="http://schemas.microsoft.com/office/drawing/2014/main" val="10001"/>
                  </a:ext>
                </a:extLst>
              </a:tr>
              <a:tr h="603584">
                <a:tc>
                  <a:txBody>
                    <a:bodyPr/>
                    <a:lstStyle/>
                    <a:p>
                      <a:pPr algn="ctr"/>
                      <a:r>
                        <a:rPr lang="en-US" sz="1400" dirty="0" smtClean="0"/>
                        <a:t>TOTAL CLAUSES</a:t>
                      </a:r>
                      <a:endParaRPr lang="en-US" sz="1400" dirty="0"/>
                    </a:p>
                  </a:txBody>
                  <a:tcPr marL="68580" marR="68580" marT="34290" marB="34290"/>
                </a:tc>
                <a:tc>
                  <a:txBody>
                    <a:bodyPr/>
                    <a:lstStyle/>
                    <a:p>
                      <a:pPr algn="ctr"/>
                      <a:r>
                        <a:rPr lang="en-US" sz="1400" dirty="0" smtClean="0"/>
                        <a:t>134</a:t>
                      </a:r>
                      <a:endParaRPr lang="en-US" sz="1400" dirty="0"/>
                    </a:p>
                  </a:txBody>
                  <a:tcPr marL="68580" marR="68580" marT="34290" marB="34290"/>
                </a:tc>
                <a:extLst>
                  <a:ext uri="{0D108BD9-81ED-4DB2-BD59-A6C34878D82A}">
                    <a16:rowId xmlns="" xmlns:a16="http://schemas.microsoft.com/office/drawing/2014/main" val="10002"/>
                  </a:ext>
                </a:extLst>
              </a:tr>
              <a:tr h="701843">
                <a:tc>
                  <a:txBody>
                    <a:bodyPr/>
                    <a:lstStyle/>
                    <a:p>
                      <a:pPr algn="ctr"/>
                      <a:r>
                        <a:rPr lang="en-US" sz="1400" dirty="0" smtClean="0"/>
                        <a:t>FIRST SCHEDULE</a:t>
                      </a: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 xmlns:a16="http://schemas.microsoft.com/office/drawing/2014/main" val="10003"/>
                  </a:ext>
                </a:extLst>
              </a:tr>
              <a:tr h="561474">
                <a:tc>
                  <a:txBody>
                    <a:bodyPr/>
                    <a:lstStyle/>
                    <a:p>
                      <a:pPr algn="ctr"/>
                      <a:r>
                        <a:rPr lang="en-US" sz="1400" dirty="0" smtClean="0"/>
                        <a:t>SECOND SCHEDULE</a:t>
                      </a: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 xmlns:a16="http://schemas.microsoft.com/office/drawing/2014/main" val="10004"/>
                  </a:ext>
                </a:extLst>
              </a:tr>
              <a:tr h="631658">
                <a:tc>
                  <a:txBody>
                    <a:bodyPr/>
                    <a:lstStyle/>
                    <a:p>
                      <a:pPr algn="ctr"/>
                      <a:r>
                        <a:rPr lang="en-US" sz="1400" dirty="0" smtClean="0"/>
                        <a:t>THIRD SCHEDULE</a:t>
                      </a: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 xmlns:a16="http://schemas.microsoft.com/office/drawing/2014/main" val="10005"/>
                  </a:ext>
                </a:extLst>
              </a:tr>
            </a:tbl>
          </a:graphicData>
        </a:graphic>
      </p:graphicFrame>
      <p:pic>
        <p:nvPicPr>
          <p:cNvPr id="5"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6" name="Slide Number Placeholder 5"/>
          <p:cNvSpPr>
            <a:spLocks noGrp="1"/>
          </p:cNvSpPr>
          <p:nvPr>
            <p:ph type="sldNum" sz="quarter" idx="12"/>
          </p:nvPr>
        </p:nvSpPr>
        <p:spPr/>
        <p:txBody>
          <a:bodyPr/>
          <a:lstStyle/>
          <a:p>
            <a:fld id="{ABEA9EB2-F9AF-41A2-80C1-55E9D87064A3}" type="slidenum">
              <a:rPr lang="en-US" smtClean="0"/>
              <a:pPr/>
              <a:t>30</a:t>
            </a:fld>
            <a:endParaRPr lang="en-US"/>
          </a:p>
        </p:txBody>
      </p:sp>
    </p:spTree>
    <p:extLst>
      <p:ext uri="{BB962C8B-B14F-4D97-AF65-F5344CB8AC3E}">
        <p14:creationId xmlns="" xmlns:p14="http://schemas.microsoft.com/office/powerpoint/2010/main" val="2239269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858000" cy="571500"/>
          </a:xfrm>
        </p:spPr>
        <p:txBody>
          <a:bodyPr>
            <a:normAutofit/>
          </a:bodyPr>
          <a:lstStyle/>
          <a:p>
            <a:r>
              <a:rPr lang="en-US" sz="2400" b="1" dirty="0"/>
              <a:t>OSH Code vs. Repealed Enactments</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016521181"/>
              </p:ext>
            </p:extLst>
          </p:nvPr>
        </p:nvGraphicFramePr>
        <p:xfrm>
          <a:off x="1143000" y="628651"/>
          <a:ext cx="6858000" cy="4194685"/>
        </p:xfrm>
        <a:graphic>
          <a:graphicData uri="http://schemas.openxmlformats.org/drawingml/2006/table">
            <a:tbl>
              <a:tblPr firstRow="1" bandRow="1">
                <a:tableStyleId>{5C22544A-7EE6-4342-B048-85BDC9FD1C3A}</a:tableStyleId>
              </a:tblPr>
              <a:tblGrid>
                <a:gridCol w="1311965">
                  <a:extLst>
                    <a:ext uri="{9D8B030D-6E8A-4147-A177-3AD203B41FA5}">
                      <a16:colId xmlns="" xmlns:a16="http://schemas.microsoft.com/office/drawing/2014/main" val="20000"/>
                    </a:ext>
                  </a:extLst>
                </a:gridCol>
                <a:gridCol w="974035">
                  <a:extLst>
                    <a:ext uri="{9D8B030D-6E8A-4147-A177-3AD203B41FA5}">
                      <a16:colId xmlns="" xmlns:a16="http://schemas.microsoft.com/office/drawing/2014/main" val="20001"/>
                    </a:ext>
                  </a:extLst>
                </a:gridCol>
                <a:gridCol w="1055077">
                  <a:extLst>
                    <a:ext uri="{9D8B030D-6E8A-4147-A177-3AD203B41FA5}">
                      <a16:colId xmlns="" xmlns:a16="http://schemas.microsoft.com/office/drawing/2014/main" val="20002"/>
                    </a:ext>
                  </a:extLst>
                </a:gridCol>
                <a:gridCol w="1035538">
                  <a:extLst>
                    <a:ext uri="{9D8B030D-6E8A-4147-A177-3AD203B41FA5}">
                      <a16:colId xmlns="" xmlns:a16="http://schemas.microsoft.com/office/drawing/2014/main" val="20003"/>
                    </a:ext>
                  </a:extLst>
                </a:gridCol>
                <a:gridCol w="1250462">
                  <a:extLst>
                    <a:ext uri="{9D8B030D-6E8A-4147-A177-3AD203B41FA5}">
                      <a16:colId xmlns="" xmlns:a16="http://schemas.microsoft.com/office/drawing/2014/main" val="20004"/>
                    </a:ext>
                  </a:extLst>
                </a:gridCol>
                <a:gridCol w="1230923">
                  <a:extLst>
                    <a:ext uri="{9D8B030D-6E8A-4147-A177-3AD203B41FA5}">
                      <a16:colId xmlns="" xmlns:a16="http://schemas.microsoft.com/office/drawing/2014/main" val="20005"/>
                    </a:ext>
                  </a:extLst>
                </a:gridCol>
              </a:tblGrid>
              <a:tr h="687767">
                <a:tc>
                  <a:txBody>
                    <a:bodyPr/>
                    <a:lstStyle/>
                    <a:p>
                      <a:pPr algn="ctr"/>
                      <a:r>
                        <a:rPr lang="en-US" sz="1400" b="1" dirty="0" smtClean="0"/>
                        <a:t>ACT</a:t>
                      </a:r>
                      <a:endParaRPr lang="en-US" sz="1400" b="1" dirty="0"/>
                    </a:p>
                  </a:txBody>
                  <a:tcPr marL="68580" marR="68580" marT="34290" marB="34290"/>
                </a:tc>
                <a:tc>
                  <a:txBody>
                    <a:bodyPr/>
                    <a:lstStyle/>
                    <a:p>
                      <a:pPr algn="ctr"/>
                      <a:r>
                        <a:rPr lang="en-US" sz="1400" dirty="0" smtClean="0"/>
                        <a:t>DEFINITIONS</a:t>
                      </a:r>
                      <a:endParaRPr lang="en-US" sz="1400" dirty="0"/>
                    </a:p>
                  </a:txBody>
                  <a:tcPr marL="68580" marR="68580" marT="34290" marB="34290"/>
                </a:tc>
                <a:tc>
                  <a:txBody>
                    <a:bodyPr/>
                    <a:lstStyle/>
                    <a:p>
                      <a:pPr algn="ctr"/>
                      <a:r>
                        <a:rPr lang="en-US" sz="1400" dirty="0" smtClean="0"/>
                        <a:t>SECTIONS</a:t>
                      </a:r>
                      <a:endParaRPr lang="en-US" sz="1400" dirty="0"/>
                    </a:p>
                  </a:txBody>
                  <a:tcPr marL="68580" marR="68580" marT="34290" marB="34290"/>
                </a:tc>
                <a:tc>
                  <a:txBody>
                    <a:bodyPr/>
                    <a:lstStyle/>
                    <a:p>
                      <a:pPr algn="ctr"/>
                      <a:r>
                        <a:rPr lang="en-US" sz="1400" dirty="0" smtClean="0"/>
                        <a:t>SCHEDULES</a:t>
                      </a:r>
                      <a:endParaRPr lang="en-US" sz="1400" dirty="0"/>
                    </a:p>
                  </a:txBody>
                  <a:tcPr marL="68580" marR="68580" marT="34290" marB="34290"/>
                </a:tc>
                <a:tc>
                  <a:txBody>
                    <a:bodyPr/>
                    <a:lstStyle/>
                    <a:p>
                      <a:pPr algn="ctr"/>
                      <a:r>
                        <a:rPr lang="en-US" sz="1400" dirty="0" smtClean="0"/>
                        <a:t>RULES</a:t>
                      </a:r>
                      <a:endParaRPr lang="en-US" sz="1400" dirty="0"/>
                    </a:p>
                  </a:txBody>
                  <a:tcPr marL="68580" marR="68580" marT="34290" marB="34290"/>
                </a:tc>
                <a:tc>
                  <a:txBody>
                    <a:bodyPr/>
                    <a:lstStyle/>
                    <a:p>
                      <a:pPr algn="ctr"/>
                      <a:r>
                        <a:rPr lang="en-US" sz="1400" dirty="0" smtClean="0"/>
                        <a:t>FORMS/</a:t>
                      </a:r>
                    </a:p>
                    <a:p>
                      <a:pPr algn="ctr"/>
                      <a:r>
                        <a:rPr lang="en-US" sz="1400" dirty="0" smtClean="0"/>
                        <a:t>NOTIFICATIONS</a:t>
                      </a:r>
                      <a:endParaRPr lang="en-US" sz="1400" dirty="0"/>
                    </a:p>
                  </a:txBody>
                  <a:tcPr marL="68580" marR="68580" marT="34290" marB="34290"/>
                </a:tc>
                <a:extLst>
                  <a:ext uri="{0D108BD9-81ED-4DB2-BD59-A6C34878D82A}">
                    <a16:rowId xmlns="" xmlns:a16="http://schemas.microsoft.com/office/drawing/2014/main" val="10000"/>
                  </a:ext>
                </a:extLst>
              </a:tr>
              <a:tr h="555473">
                <a:tc>
                  <a:txBody>
                    <a:bodyPr/>
                    <a:lstStyle/>
                    <a:p>
                      <a:pPr algn="ctr"/>
                      <a:r>
                        <a:rPr lang="en-US" sz="1400" b="1" dirty="0" smtClean="0"/>
                        <a:t>F</a:t>
                      </a:r>
                      <a:r>
                        <a:rPr lang="en-US" sz="1400" b="1" baseline="0" dirty="0" smtClean="0"/>
                        <a:t> A, 1948</a:t>
                      </a:r>
                      <a:endParaRPr lang="en-US" sz="1400" b="1" dirty="0"/>
                    </a:p>
                  </a:txBody>
                  <a:tcPr marL="68580" marR="68580" marT="34290" marB="34290"/>
                </a:tc>
                <a:tc>
                  <a:txBody>
                    <a:bodyPr/>
                    <a:lstStyle/>
                    <a:p>
                      <a:pPr algn="ctr"/>
                      <a:r>
                        <a:rPr lang="en-US" sz="1400" dirty="0" smtClean="0"/>
                        <a:t>21</a:t>
                      </a:r>
                      <a:endParaRPr lang="en-US" sz="1400" dirty="0"/>
                    </a:p>
                  </a:txBody>
                  <a:tcPr marL="68580" marR="68580" marT="34290" marB="34290"/>
                </a:tc>
                <a:tc>
                  <a:txBody>
                    <a:bodyPr/>
                    <a:lstStyle/>
                    <a:p>
                      <a:pPr algn="ctr"/>
                      <a:r>
                        <a:rPr lang="en-US" sz="1400" dirty="0" smtClean="0"/>
                        <a:t>120</a:t>
                      </a:r>
                      <a:endParaRPr lang="en-US" sz="1400" dirty="0"/>
                    </a:p>
                  </a:txBody>
                  <a:tcPr marL="68580" marR="68580" marT="34290" marB="34290"/>
                </a:tc>
                <a:tc>
                  <a:txBody>
                    <a:bodyPr/>
                    <a:lstStyle/>
                    <a:p>
                      <a:pPr algn="ctr"/>
                      <a:r>
                        <a:rPr lang="en-US" sz="1400" dirty="0" smtClean="0"/>
                        <a:t>3</a:t>
                      </a:r>
                      <a:endParaRPr lang="en-US" sz="1400" dirty="0"/>
                    </a:p>
                  </a:txBody>
                  <a:tcPr marL="68580" marR="68580" marT="34290" marB="34290"/>
                </a:tc>
                <a:tc>
                  <a:txBody>
                    <a:bodyPr/>
                    <a:lstStyle/>
                    <a:p>
                      <a:pPr algn="ctr"/>
                      <a:r>
                        <a:rPr lang="en-US" sz="1400" dirty="0" smtClean="0"/>
                        <a:t>14/142</a:t>
                      </a:r>
                      <a:endParaRPr lang="en-US" sz="1400" dirty="0"/>
                    </a:p>
                  </a:txBody>
                  <a:tcPr marL="68580" marR="68580" marT="34290" marB="34290"/>
                </a:tc>
                <a:tc>
                  <a:txBody>
                    <a:bodyPr/>
                    <a:lstStyle/>
                    <a:p>
                      <a:pPr algn="ctr"/>
                      <a:r>
                        <a:rPr lang="en-US" sz="1400" dirty="0" smtClean="0"/>
                        <a:t>1-41</a:t>
                      </a:r>
                      <a:endParaRPr lang="en-US" sz="1400" dirty="0"/>
                    </a:p>
                  </a:txBody>
                  <a:tcPr marL="68580" marR="68580" marT="34290" marB="34290"/>
                </a:tc>
                <a:extLst>
                  <a:ext uri="{0D108BD9-81ED-4DB2-BD59-A6C34878D82A}">
                    <a16:rowId xmlns="" xmlns:a16="http://schemas.microsoft.com/office/drawing/2014/main" val="10001"/>
                  </a:ext>
                </a:extLst>
              </a:tr>
              <a:tr h="555473">
                <a:tc>
                  <a:txBody>
                    <a:bodyPr/>
                    <a:lstStyle/>
                    <a:p>
                      <a:pPr algn="ctr"/>
                      <a:r>
                        <a:rPr lang="en-US" sz="1400" b="1" dirty="0" smtClean="0"/>
                        <a:t>M A, 1952</a:t>
                      </a:r>
                    </a:p>
                  </a:txBody>
                  <a:tcPr marL="68580" marR="68580" marT="34290" marB="34290"/>
                </a:tc>
                <a:tc>
                  <a:txBody>
                    <a:bodyPr/>
                    <a:lstStyle/>
                    <a:p>
                      <a:pPr algn="ctr"/>
                      <a:r>
                        <a:rPr lang="en-US" sz="1400" dirty="0" smtClean="0"/>
                        <a:t>18</a:t>
                      </a:r>
                      <a:endParaRPr lang="en-US" sz="1400" dirty="0"/>
                    </a:p>
                  </a:txBody>
                  <a:tcPr marL="68580" marR="68580" marT="34290" marB="34290"/>
                </a:tc>
                <a:tc>
                  <a:txBody>
                    <a:bodyPr/>
                    <a:lstStyle/>
                    <a:p>
                      <a:pPr algn="ctr"/>
                      <a:r>
                        <a:rPr lang="en-US" sz="1400" dirty="0" smtClean="0"/>
                        <a:t>88</a:t>
                      </a:r>
                      <a:endParaRPr lang="en-US" sz="1400" dirty="0"/>
                    </a:p>
                  </a:txBody>
                  <a:tcPr marL="68580" marR="68580" marT="34290" marB="34290"/>
                </a:tc>
                <a:tc>
                  <a:txBody>
                    <a:bodyPr/>
                    <a:lstStyle/>
                    <a:p>
                      <a:pPr algn="ctr"/>
                      <a:r>
                        <a:rPr lang="en-US" sz="1400" dirty="0" smtClean="0"/>
                        <a:t>6</a:t>
                      </a:r>
                      <a:endParaRPr lang="en-US" sz="1400" dirty="0"/>
                    </a:p>
                  </a:txBody>
                  <a:tcPr marL="68580" marR="68580" marT="34290" marB="34290"/>
                </a:tc>
                <a:tc>
                  <a:txBody>
                    <a:bodyPr/>
                    <a:lstStyle/>
                    <a:p>
                      <a:pPr algn="ctr"/>
                      <a:r>
                        <a:rPr lang="en-US" sz="1400" dirty="0" smtClean="0"/>
                        <a:t>10/84</a:t>
                      </a: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 xmlns:a16="http://schemas.microsoft.com/office/drawing/2014/main" val="10002"/>
                  </a:ext>
                </a:extLst>
              </a:tr>
              <a:tr h="687767">
                <a:tc>
                  <a:txBody>
                    <a:bodyPr/>
                    <a:lstStyle/>
                    <a:p>
                      <a:pPr algn="ctr"/>
                      <a:r>
                        <a:rPr lang="en-US" sz="1400" b="1" dirty="0" smtClean="0"/>
                        <a:t>D W (S, H &amp; W) A, 1986</a:t>
                      </a:r>
                      <a:endParaRPr lang="en-US" sz="1400" b="1" dirty="0"/>
                    </a:p>
                  </a:txBody>
                  <a:tcPr marL="68580" marR="68580" marT="34290" marB="34290"/>
                </a:tc>
                <a:tc>
                  <a:txBody>
                    <a:bodyPr/>
                    <a:lstStyle/>
                    <a:p>
                      <a:pPr algn="ctr"/>
                      <a:r>
                        <a:rPr lang="en-US" sz="1400" dirty="0" smtClean="0"/>
                        <a:t>8</a:t>
                      </a:r>
                      <a:endParaRPr lang="en-US" sz="1400" dirty="0"/>
                    </a:p>
                  </a:txBody>
                  <a:tcPr marL="68580" marR="68580" marT="34290" marB="34290"/>
                </a:tc>
                <a:tc>
                  <a:txBody>
                    <a:bodyPr/>
                    <a:lstStyle/>
                    <a:p>
                      <a:pPr algn="ctr"/>
                      <a:r>
                        <a:rPr lang="en-US" sz="1400" dirty="0" smtClean="0"/>
                        <a:t>25</a:t>
                      </a:r>
                      <a:endParaRPr lang="en-US" sz="1400" dirty="0"/>
                    </a:p>
                  </a:txBody>
                  <a:tcPr marL="68580" marR="68580" marT="34290" marB="34290"/>
                </a:tc>
                <a:tc>
                  <a:txBody>
                    <a:bodyPr/>
                    <a:lstStyle/>
                    <a:p>
                      <a:pPr algn="ctr"/>
                      <a:r>
                        <a:rPr lang="en-US" sz="1400" dirty="0" smtClean="0"/>
                        <a:t>11</a:t>
                      </a:r>
                      <a:endParaRPr lang="en-US" sz="1400" dirty="0"/>
                    </a:p>
                  </a:txBody>
                  <a:tcPr marL="68580" marR="68580" marT="34290" marB="34290"/>
                </a:tc>
                <a:tc>
                  <a:txBody>
                    <a:bodyPr/>
                    <a:lstStyle/>
                    <a:p>
                      <a:pPr algn="ctr"/>
                      <a:r>
                        <a:rPr lang="en-US" sz="1400" dirty="0" smtClean="0"/>
                        <a:t>3/12 (Rules)</a:t>
                      </a:r>
                    </a:p>
                    <a:p>
                      <a:pPr algn="ctr"/>
                      <a:r>
                        <a:rPr lang="en-US" sz="1400" dirty="0" smtClean="0"/>
                        <a:t>27/118(Regulations)</a:t>
                      </a:r>
                      <a:endParaRPr lang="en-US" sz="1400" dirty="0"/>
                    </a:p>
                  </a:txBody>
                  <a:tcPr marL="68580" marR="68580" marT="34290" marB="34290"/>
                </a:tc>
                <a:tc>
                  <a:txBody>
                    <a:bodyPr/>
                    <a:lstStyle/>
                    <a:p>
                      <a:pPr algn="ctr"/>
                      <a:r>
                        <a:rPr lang="en-US" sz="1400" dirty="0" smtClean="0"/>
                        <a:t>1-14</a:t>
                      </a:r>
                      <a:endParaRPr lang="en-US" sz="1400" dirty="0"/>
                    </a:p>
                  </a:txBody>
                  <a:tcPr marL="68580" marR="68580" marT="34290" marB="34290"/>
                </a:tc>
                <a:extLst>
                  <a:ext uri="{0D108BD9-81ED-4DB2-BD59-A6C34878D82A}">
                    <a16:rowId xmlns="" xmlns:a16="http://schemas.microsoft.com/office/drawing/2014/main" val="10003"/>
                  </a:ext>
                </a:extLst>
              </a:tr>
              <a:tr h="555473">
                <a:tc>
                  <a:txBody>
                    <a:bodyPr/>
                    <a:lstStyle/>
                    <a:p>
                      <a:pPr algn="ctr"/>
                      <a:r>
                        <a:rPr lang="en-US" sz="1400" b="1" dirty="0" smtClean="0"/>
                        <a:t>BOCW A, 1996</a:t>
                      </a:r>
                      <a:endParaRPr lang="en-US" sz="1400" b="1" dirty="0"/>
                    </a:p>
                  </a:txBody>
                  <a:tcPr marL="68580" marR="68580" marT="34290" marB="34290"/>
                </a:tc>
                <a:tc>
                  <a:txBody>
                    <a:bodyPr/>
                    <a:lstStyle/>
                    <a:p>
                      <a:pPr algn="ctr"/>
                      <a:r>
                        <a:rPr lang="en-US" sz="1400" dirty="0" smtClean="0"/>
                        <a:t>14</a:t>
                      </a:r>
                      <a:endParaRPr lang="en-US" sz="1400" dirty="0"/>
                    </a:p>
                  </a:txBody>
                  <a:tcPr marL="68580" marR="68580" marT="34290" marB="34290"/>
                </a:tc>
                <a:tc>
                  <a:txBody>
                    <a:bodyPr/>
                    <a:lstStyle/>
                    <a:p>
                      <a:pPr algn="ctr"/>
                      <a:r>
                        <a:rPr lang="en-US" sz="1400" dirty="0" smtClean="0"/>
                        <a:t>64</a:t>
                      </a:r>
                      <a:endParaRPr lang="en-US" sz="1400" dirty="0"/>
                    </a:p>
                  </a:txBody>
                  <a:tcPr marL="68580" marR="68580" marT="34290" marB="34290"/>
                </a:tc>
                <a:tc>
                  <a:txBody>
                    <a:bodyPr/>
                    <a:lstStyle/>
                    <a:p>
                      <a:pPr algn="ctr"/>
                      <a:r>
                        <a:rPr lang="en-US" sz="1400" dirty="0" smtClean="0"/>
                        <a:t>12</a:t>
                      </a:r>
                      <a:endParaRPr lang="en-US" sz="1400" dirty="0"/>
                    </a:p>
                  </a:txBody>
                  <a:tcPr marL="68580" marR="68580" marT="34290" marB="34290"/>
                </a:tc>
                <a:tc>
                  <a:txBody>
                    <a:bodyPr/>
                    <a:lstStyle/>
                    <a:p>
                      <a:pPr algn="ctr"/>
                      <a:r>
                        <a:rPr lang="en-US" sz="1400" dirty="0" smtClean="0"/>
                        <a:t>72/252</a:t>
                      </a:r>
                      <a:endParaRPr lang="en-US" sz="1400" dirty="0"/>
                    </a:p>
                  </a:txBody>
                  <a:tcPr marL="68580" marR="68580" marT="34290" marB="34290"/>
                </a:tc>
                <a:tc>
                  <a:txBody>
                    <a:bodyPr/>
                    <a:lstStyle/>
                    <a:p>
                      <a:pPr algn="ctr"/>
                      <a:r>
                        <a:rPr lang="en-US" sz="1400" dirty="0" smtClean="0"/>
                        <a:t>26</a:t>
                      </a:r>
                      <a:endParaRPr lang="en-US" sz="1400" dirty="0"/>
                    </a:p>
                  </a:txBody>
                  <a:tcPr marL="68580" marR="68580" marT="34290" marB="34290"/>
                </a:tc>
                <a:extLst>
                  <a:ext uri="{0D108BD9-81ED-4DB2-BD59-A6C34878D82A}">
                    <a16:rowId xmlns="" xmlns:a16="http://schemas.microsoft.com/office/drawing/2014/main" val="10004"/>
                  </a:ext>
                </a:extLst>
              </a:tr>
              <a:tr h="555473">
                <a:tc>
                  <a:txBody>
                    <a:bodyPr/>
                    <a:lstStyle/>
                    <a:p>
                      <a:pPr algn="ctr"/>
                      <a:r>
                        <a:rPr lang="en-US" sz="1400" b="1" dirty="0" smtClean="0"/>
                        <a:t>P L A, 1951</a:t>
                      </a:r>
                      <a:endParaRPr lang="en-US" sz="1400" b="1" dirty="0"/>
                    </a:p>
                  </a:txBody>
                  <a:tcPr marL="68580" marR="68580" marT="34290" marB="34290"/>
                </a:tc>
                <a:tc>
                  <a:txBody>
                    <a:bodyPr/>
                    <a:lstStyle/>
                    <a:p>
                      <a:pPr algn="ctr"/>
                      <a:r>
                        <a:rPr lang="en-US" sz="1400" b="0" dirty="0" smtClean="0"/>
                        <a:t>14</a:t>
                      </a:r>
                      <a:endParaRPr lang="en-US" sz="1400" b="0" dirty="0"/>
                    </a:p>
                  </a:txBody>
                  <a:tcPr marL="68580" marR="68580" marT="34290" marB="34290"/>
                </a:tc>
                <a:tc>
                  <a:txBody>
                    <a:bodyPr/>
                    <a:lstStyle/>
                    <a:p>
                      <a:pPr algn="ctr"/>
                      <a:r>
                        <a:rPr lang="en-US" sz="1400" dirty="0" smtClean="0"/>
                        <a:t>61</a:t>
                      </a:r>
                      <a:endParaRPr lang="en-US" sz="1400" dirty="0"/>
                    </a:p>
                  </a:txBody>
                  <a:tcPr marL="68580" marR="68580" marT="34290" marB="34290"/>
                </a:tc>
                <a:tc>
                  <a:txBody>
                    <a:bodyPr/>
                    <a:lstStyle/>
                    <a:p>
                      <a:pPr algn="ctr"/>
                      <a:endParaRPr lang="en-US" sz="1400"/>
                    </a:p>
                  </a:txBody>
                  <a:tcPr marL="68580" marR="68580" marT="34290" marB="34290"/>
                </a:tc>
                <a:tc>
                  <a:txBody>
                    <a:bodyPr/>
                    <a:lstStyle/>
                    <a:p>
                      <a:pPr algn="ctr"/>
                      <a:r>
                        <a:rPr lang="en-US" sz="1400" dirty="0" smtClean="0"/>
                        <a:t>7/85</a:t>
                      </a:r>
                      <a:endParaRPr lang="en-US" sz="1400" dirty="0"/>
                    </a:p>
                  </a:txBody>
                  <a:tcPr marL="68580" marR="68580" marT="34290" marB="34290"/>
                </a:tc>
                <a:tc>
                  <a:txBody>
                    <a:bodyPr/>
                    <a:lstStyle/>
                    <a:p>
                      <a:pPr algn="ctr"/>
                      <a:r>
                        <a:rPr lang="en-US" sz="1400" dirty="0" smtClean="0"/>
                        <a:t>1-22</a:t>
                      </a:r>
                      <a:endParaRPr lang="en-US" sz="1400" dirty="0"/>
                    </a:p>
                  </a:txBody>
                  <a:tcPr marL="68580" marR="68580" marT="34290" marB="34290"/>
                </a:tc>
                <a:extLst>
                  <a:ext uri="{0D108BD9-81ED-4DB2-BD59-A6C34878D82A}">
                    <a16:rowId xmlns="" xmlns:a16="http://schemas.microsoft.com/office/drawing/2014/main" val="10005"/>
                  </a:ext>
                </a:extLst>
              </a:tr>
              <a:tr h="555473">
                <a:tc>
                  <a:txBody>
                    <a:bodyPr/>
                    <a:lstStyle/>
                    <a:p>
                      <a:pPr algn="ctr"/>
                      <a:r>
                        <a:rPr lang="en-US" sz="1400" b="1" dirty="0" smtClean="0"/>
                        <a:t>CLRA A, 1970</a:t>
                      </a:r>
                      <a:endParaRPr lang="en-US" sz="1400" b="1" dirty="0"/>
                    </a:p>
                  </a:txBody>
                  <a:tcPr marL="68580" marR="68580" marT="34290" marB="34290"/>
                </a:tc>
                <a:tc>
                  <a:txBody>
                    <a:bodyPr/>
                    <a:lstStyle/>
                    <a:p>
                      <a:pPr algn="ctr"/>
                      <a:r>
                        <a:rPr lang="en-US" sz="1400" b="1" dirty="0" smtClean="0"/>
                        <a:t>9</a:t>
                      </a:r>
                      <a:endParaRPr lang="en-US" sz="1400" b="1" dirty="0"/>
                    </a:p>
                  </a:txBody>
                  <a:tcPr marL="68580" marR="68580" marT="34290" marB="34290"/>
                </a:tc>
                <a:tc>
                  <a:txBody>
                    <a:bodyPr/>
                    <a:lstStyle/>
                    <a:p>
                      <a:pPr algn="ctr"/>
                      <a:r>
                        <a:rPr lang="en-US" sz="1400" dirty="0" smtClean="0"/>
                        <a:t>35</a:t>
                      </a:r>
                      <a:endParaRPr lang="en-US" sz="1400" dirty="0"/>
                    </a:p>
                  </a:txBody>
                  <a:tcPr marL="68580" marR="68580" marT="34290" marB="34290"/>
                </a:tc>
                <a:tc>
                  <a:txBody>
                    <a:bodyPr/>
                    <a:lstStyle/>
                    <a:p>
                      <a:pPr algn="ctr"/>
                      <a:endParaRPr lang="en-US" sz="1400" b="1" dirty="0"/>
                    </a:p>
                  </a:txBody>
                  <a:tcPr marL="68580" marR="68580" marT="34290" marB="34290"/>
                </a:tc>
                <a:tc>
                  <a:txBody>
                    <a:bodyPr/>
                    <a:lstStyle/>
                    <a:p>
                      <a:pPr algn="ctr"/>
                      <a:r>
                        <a:rPr lang="en-US" sz="1400" b="0" dirty="0" smtClean="0"/>
                        <a:t>9/83</a:t>
                      </a:r>
                      <a:endParaRPr lang="en-US" sz="1400" b="0" dirty="0"/>
                    </a:p>
                  </a:txBody>
                  <a:tcPr marL="68580" marR="68580" marT="34290" marB="34290"/>
                </a:tc>
                <a:tc>
                  <a:txBody>
                    <a:bodyPr/>
                    <a:lstStyle/>
                    <a:p>
                      <a:pPr algn="ctr"/>
                      <a:r>
                        <a:rPr lang="en-US" sz="1400" dirty="0" smtClean="0"/>
                        <a:t>26</a:t>
                      </a:r>
                      <a:endParaRPr lang="en-US" sz="1400" dirty="0"/>
                    </a:p>
                  </a:txBody>
                  <a:tcPr marL="68580" marR="68580" marT="34290" marB="34290"/>
                </a:tc>
                <a:extLst>
                  <a:ext uri="{0D108BD9-81ED-4DB2-BD59-A6C34878D82A}">
                    <a16:rowId xmlns="" xmlns:a16="http://schemas.microsoft.com/office/drawing/2014/main" val="10006"/>
                  </a:ext>
                </a:extLst>
              </a:tr>
            </a:tbl>
          </a:graphicData>
        </a:graphic>
      </p:graphicFrame>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5" name="Slide Number Placeholder 4"/>
          <p:cNvSpPr>
            <a:spLocks noGrp="1"/>
          </p:cNvSpPr>
          <p:nvPr>
            <p:ph type="sldNum" sz="quarter" idx="12"/>
          </p:nvPr>
        </p:nvSpPr>
        <p:spPr/>
        <p:txBody>
          <a:bodyPr/>
          <a:lstStyle/>
          <a:p>
            <a:fld id="{ABEA9EB2-F9AF-41A2-80C1-55E9D87064A3}" type="slidenum">
              <a:rPr lang="en-US" smtClean="0"/>
              <a:pPr/>
              <a:t>31</a:t>
            </a:fld>
            <a:endParaRPr lang="en-US"/>
          </a:p>
        </p:txBody>
      </p:sp>
    </p:spTree>
    <p:extLst>
      <p:ext uri="{BB962C8B-B14F-4D97-AF65-F5344CB8AC3E}">
        <p14:creationId xmlns="" xmlns:p14="http://schemas.microsoft.com/office/powerpoint/2010/main" val="738801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65944323"/>
              </p:ext>
            </p:extLst>
          </p:nvPr>
        </p:nvGraphicFramePr>
        <p:xfrm>
          <a:off x="1143000" y="628650"/>
          <a:ext cx="6858000" cy="4343400"/>
        </p:xfrm>
        <a:graphic>
          <a:graphicData uri="http://schemas.openxmlformats.org/drawingml/2006/table">
            <a:tbl>
              <a:tblPr firstRow="1" bandRow="1">
                <a:tableStyleId>{5C22544A-7EE6-4342-B048-85BDC9FD1C3A}</a:tableStyleId>
              </a:tblPr>
              <a:tblGrid>
                <a:gridCol w="1311965">
                  <a:extLst>
                    <a:ext uri="{9D8B030D-6E8A-4147-A177-3AD203B41FA5}">
                      <a16:colId xmlns="" xmlns:a16="http://schemas.microsoft.com/office/drawing/2014/main" val="20000"/>
                    </a:ext>
                  </a:extLst>
                </a:gridCol>
                <a:gridCol w="1126435">
                  <a:extLst>
                    <a:ext uri="{9D8B030D-6E8A-4147-A177-3AD203B41FA5}">
                      <a16:colId xmlns="" xmlns:a16="http://schemas.microsoft.com/office/drawing/2014/main" val="20001"/>
                    </a:ext>
                  </a:extLst>
                </a:gridCol>
                <a:gridCol w="990600">
                  <a:extLst>
                    <a:ext uri="{9D8B030D-6E8A-4147-A177-3AD203B41FA5}">
                      <a16:colId xmlns="" xmlns:a16="http://schemas.microsoft.com/office/drawing/2014/main" val="20002"/>
                    </a:ext>
                  </a:extLst>
                </a:gridCol>
                <a:gridCol w="1143000">
                  <a:extLst>
                    <a:ext uri="{9D8B030D-6E8A-4147-A177-3AD203B41FA5}">
                      <a16:colId xmlns="" xmlns:a16="http://schemas.microsoft.com/office/drawing/2014/main" val="20003"/>
                    </a:ext>
                  </a:extLst>
                </a:gridCol>
                <a:gridCol w="854765">
                  <a:extLst>
                    <a:ext uri="{9D8B030D-6E8A-4147-A177-3AD203B41FA5}">
                      <a16:colId xmlns="" xmlns:a16="http://schemas.microsoft.com/office/drawing/2014/main" val="20004"/>
                    </a:ext>
                  </a:extLst>
                </a:gridCol>
                <a:gridCol w="1431235">
                  <a:extLst>
                    <a:ext uri="{9D8B030D-6E8A-4147-A177-3AD203B41FA5}">
                      <a16:colId xmlns="" xmlns:a16="http://schemas.microsoft.com/office/drawing/2014/main" val="20005"/>
                    </a:ext>
                  </a:extLst>
                </a:gridCol>
              </a:tblGrid>
              <a:tr h="723900">
                <a:tc>
                  <a:txBody>
                    <a:bodyPr/>
                    <a:lstStyle/>
                    <a:p>
                      <a:pPr algn="ctr"/>
                      <a:r>
                        <a:rPr lang="en-US" sz="1400" b="1" dirty="0" smtClean="0"/>
                        <a:t>ACT</a:t>
                      </a:r>
                      <a:endParaRPr lang="en-US" sz="1400" b="1" dirty="0"/>
                    </a:p>
                  </a:txBody>
                  <a:tcPr marL="68580" marR="68580" marT="34290" marB="34290"/>
                </a:tc>
                <a:tc>
                  <a:txBody>
                    <a:bodyPr/>
                    <a:lstStyle/>
                    <a:p>
                      <a:pPr algn="ctr"/>
                      <a:r>
                        <a:rPr lang="en-US" sz="1400" dirty="0" smtClean="0"/>
                        <a:t>DEFINITIONS</a:t>
                      </a:r>
                      <a:endParaRPr lang="en-US" sz="1400" dirty="0"/>
                    </a:p>
                  </a:txBody>
                  <a:tcPr marL="68580" marR="68580" marT="34290" marB="34290"/>
                </a:tc>
                <a:tc>
                  <a:txBody>
                    <a:bodyPr/>
                    <a:lstStyle/>
                    <a:p>
                      <a:pPr algn="ctr"/>
                      <a:r>
                        <a:rPr lang="en-US" sz="1400" dirty="0" smtClean="0"/>
                        <a:t>SECTIONS</a:t>
                      </a:r>
                      <a:endParaRPr lang="en-US" sz="1400" dirty="0"/>
                    </a:p>
                  </a:txBody>
                  <a:tcPr marL="68580" marR="68580" marT="34290" marB="34290"/>
                </a:tc>
                <a:tc>
                  <a:txBody>
                    <a:bodyPr/>
                    <a:lstStyle/>
                    <a:p>
                      <a:pPr algn="ctr"/>
                      <a:r>
                        <a:rPr lang="en-US" sz="1400" dirty="0" smtClean="0"/>
                        <a:t>SCHEDULES</a:t>
                      </a:r>
                      <a:endParaRPr lang="en-US" sz="1400" dirty="0"/>
                    </a:p>
                  </a:txBody>
                  <a:tcPr marL="68580" marR="68580" marT="34290" marB="34290"/>
                </a:tc>
                <a:tc>
                  <a:txBody>
                    <a:bodyPr/>
                    <a:lstStyle/>
                    <a:p>
                      <a:pPr algn="ctr"/>
                      <a:r>
                        <a:rPr lang="en-US" sz="1400" dirty="0" smtClean="0"/>
                        <a:t>RULES</a:t>
                      </a:r>
                      <a:endParaRPr lang="en-US" sz="1400" dirty="0"/>
                    </a:p>
                  </a:txBody>
                  <a:tcPr marL="68580" marR="68580" marT="34290" marB="34290"/>
                </a:tc>
                <a:tc>
                  <a:txBody>
                    <a:bodyPr/>
                    <a:lstStyle/>
                    <a:p>
                      <a:pPr algn="ctr"/>
                      <a:r>
                        <a:rPr lang="en-US" sz="1400" dirty="0" smtClean="0"/>
                        <a:t>FORMS/</a:t>
                      </a:r>
                    </a:p>
                    <a:p>
                      <a:pPr algn="ctr"/>
                      <a:r>
                        <a:rPr lang="en-US" sz="1400" dirty="0" smtClean="0"/>
                        <a:t>NOTIFICATIONS</a:t>
                      </a:r>
                      <a:endParaRPr lang="en-US" sz="1400" dirty="0"/>
                    </a:p>
                  </a:txBody>
                  <a:tcPr marL="68580" marR="68580" marT="34290" marB="34290"/>
                </a:tc>
                <a:extLst>
                  <a:ext uri="{0D108BD9-81ED-4DB2-BD59-A6C34878D82A}">
                    <a16:rowId xmlns="" xmlns:a16="http://schemas.microsoft.com/office/drawing/2014/main" val="10000"/>
                  </a:ext>
                </a:extLst>
              </a:tr>
              <a:tr h="723900">
                <a:tc>
                  <a:txBody>
                    <a:bodyPr/>
                    <a:lstStyle/>
                    <a:p>
                      <a:pPr algn="ctr"/>
                      <a:r>
                        <a:rPr lang="en-US" sz="1400" b="1" dirty="0" smtClean="0"/>
                        <a:t>ISMW A, 1979</a:t>
                      </a:r>
                      <a:endParaRPr lang="en-US" sz="1400" b="1" dirty="0"/>
                    </a:p>
                  </a:txBody>
                  <a:tcPr marL="68580" marR="68580" marT="34290" marB="34290"/>
                </a:tc>
                <a:tc>
                  <a:txBody>
                    <a:bodyPr/>
                    <a:lstStyle/>
                    <a:p>
                      <a:pPr algn="ctr"/>
                      <a:r>
                        <a:rPr lang="en-US" sz="1400" dirty="0" smtClean="0"/>
                        <a:t>9</a:t>
                      </a:r>
                      <a:endParaRPr lang="en-US" sz="1400" dirty="0"/>
                    </a:p>
                  </a:txBody>
                  <a:tcPr marL="68580" marR="68580" marT="34290" marB="34290"/>
                </a:tc>
                <a:tc>
                  <a:txBody>
                    <a:bodyPr/>
                    <a:lstStyle/>
                    <a:p>
                      <a:pPr algn="ctr"/>
                      <a:r>
                        <a:rPr lang="en-US" sz="1400" dirty="0" smtClean="0"/>
                        <a:t>36</a:t>
                      </a:r>
                      <a:endParaRPr lang="en-US" sz="1400" dirty="0"/>
                    </a:p>
                  </a:txBody>
                  <a:tcPr marL="68580" marR="68580" marT="34290" marB="34290"/>
                </a:tc>
                <a:tc>
                  <a:txBody>
                    <a:bodyPr/>
                    <a:lstStyle/>
                    <a:p>
                      <a:pPr algn="ctr"/>
                      <a:r>
                        <a:rPr lang="en-US" sz="1400" dirty="0" smtClean="0"/>
                        <a:t>I</a:t>
                      </a:r>
                      <a:endParaRPr lang="en-US" sz="1400" dirty="0"/>
                    </a:p>
                  </a:txBody>
                  <a:tcPr marL="68580" marR="68580" marT="34290" marB="34290"/>
                </a:tc>
                <a:tc>
                  <a:txBody>
                    <a:bodyPr/>
                    <a:lstStyle/>
                    <a:p>
                      <a:pPr algn="ctr"/>
                      <a:r>
                        <a:rPr lang="en-US" sz="1400" dirty="0" smtClean="0"/>
                        <a:t>11/52</a:t>
                      </a:r>
                      <a:endParaRPr lang="en-US" sz="1400" dirty="0"/>
                    </a:p>
                  </a:txBody>
                  <a:tcPr marL="68580" marR="68580" marT="34290" marB="34290"/>
                </a:tc>
                <a:tc>
                  <a:txBody>
                    <a:bodyPr/>
                    <a:lstStyle/>
                    <a:p>
                      <a:pPr algn="ctr"/>
                      <a:r>
                        <a:rPr lang="en-US" sz="1400" dirty="0" smtClean="0"/>
                        <a:t>24</a:t>
                      </a:r>
                      <a:endParaRPr lang="en-US" sz="1400" dirty="0"/>
                    </a:p>
                  </a:txBody>
                  <a:tcPr marL="68580" marR="68580" marT="34290" marB="34290"/>
                </a:tc>
                <a:extLst>
                  <a:ext uri="{0D108BD9-81ED-4DB2-BD59-A6C34878D82A}">
                    <a16:rowId xmlns="" xmlns:a16="http://schemas.microsoft.com/office/drawing/2014/main" val="10001"/>
                  </a:ext>
                </a:extLst>
              </a:tr>
              <a:tr h="723900">
                <a:tc>
                  <a:txBody>
                    <a:bodyPr/>
                    <a:lstStyle/>
                    <a:p>
                      <a:pPr algn="ctr"/>
                      <a:r>
                        <a:rPr lang="en-US" sz="1400" b="1" dirty="0" smtClean="0"/>
                        <a:t>WJNPE A, 1955</a:t>
                      </a:r>
                    </a:p>
                  </a:txBody>
                  <a:tcPr marL="68580" marR="68580" marT="34290" marB="34290"/>
                </a:tc>
                <a:tc>
                  <a:txBody>
                    <a:bodyPr/>
                    <a:lstStyle/>
                    <a:p>
                      <a:pPr algn="ctr"/>
                      <a:r>
                        <a:rPr lang="en-US" sz="1400" dirty="0" smtClean="0"/>
                        <a:t>10</a:t>
                      </a:r>
                      <a:endParaRPr lang="en-US" sz="1400" dirty="0"/>
                    </a:p>
                  </a:txBody>
                  <a:tcPr marL="68580" marR="68580" marT="34290" marB="34290"/>
                </a:tc>
                <a:tc>
                  <a:txBody>
                    <a:bodyPr/>
                    <a:lstStyle/>
                    <a:p>
                      <a:pPr algn="ctr"/>
                      <a:r>
                        <a:rPr lang="en-US" sz="1400" dirty="0" smtClean="0"/>
                        <a:t>21</a:t>
                      </a: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smtClean="0"/>
                        <a:t>3/17</a:t>
                      </a: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 xmlns:a16="http://schemas.microsoft.com/office/drawing/2014/main" val="10002"/>
                  </a:ext>
                </a:extLst>
              </a:tr>
              <a:tr h="723900">
                <a:tc>
                  <a:txBody>
                    <a:bodyPr/>
                    <a:lstStyle/>
                    <a:p>
                      <a:pPr algn="ctr"/>
                      <a:r>
                        <a:rPr lang="en-US" sz="1400" b="1" dirty="0" smtClean="0"/>
                        <a:t>WJ(WRW) A, 1958</a:t>
                      </a:r>
                      <a:endParaRPr lang="en-US" sz="1400" b="1" dirty="0"/>
                    </a:p>
                  </a:txBody>
                  <a:tcPr marL="68580" marR="68580" marT="34290" marB="34290"/>
                </a:tc>
                <a:tc>
                  <a:txBody>
                    <a:bodyPr/>
                    <a:lstStyle/>
                    <a:p>
                      <a:pPr algn="ctr"/>
                      <a:r>
                        <a:rPr lang="en-US" sz="1400" dirty="0" smtClean="0"/>
                        <a:t>7</a:t>
                      </a:r>
                      <a:endParaRPr lang="en-US" sz="1400" dirty="0"/>
                    </a:p>
                  </a:txBody>
                  <a:tcPr marL="68580" marR="68580" marT="34290" marB="34290"/>
                </a:tc>
                <a:tc>
                  <a:txBody>
                    <a:bodyPr/>
                    <a:lstStyle/>
                    <a:p>
                      <a:pPr algn="ctr"/>
                      <a:r>
                        <a:rPr lang="en-US" sz="1400" dirty="0" smtClean="0"/>
                        <a:t>14</a:t>
                      </a:r>
                      <a:endParaRPr lang="en-US" sz="1400" dirty="0"/>
                    </a:p>
                  </a:txBody>
                  <a:tcPr marL="68580" marR="68580" marT="34290" marB="34290"/>
                </a:tc>
                <a:tc>
                  <a:txBody>
                    <a:bodyPr/>
                    <a:lstStyle/>
                    <a:p>
                      <a:pPr algn="ctr"/>
                      <a:endParaRPr lang="en-US" sz="1400"/>
                    </a:p>
                  </a:txBody>
                  <a:tcPr marL="68580" marR="68580" marT="34290" marB="34290"/>
                </a:tc>
                <a:tc>
                  <a:txBody>
                    <a:bodyPr/>
                    <a:lstStyle/>
                    <a:p>
                      <a:pPr algn="ctr"/>
                      <a:r>
                        <a:rPr lang="en-US" sz="1400" dirty="0" smtClean="0"/>
                        <a:t>12/38</a:t>
                      </a:r>
                      <a:endParaRPr lang="en-US" sz="1400" dirty="0"/>
                    </a:p>
                  </a:txBody>
                  <a:tcPr marL="68580" marR="68580" marT="34290" marB="34290"/>
                </a:tc>
                <a:tc>
                  <a:txBody>
                    <a:bodyPr/>
                    <a:lstStyle/>
                    <a:p>
                      <a:pPr algn="ctr"/>
                      <a:r>
                        <a:rPr lang="en-US" sz="1400" dirty="0" smtClean="0"/>
                        <a:t>9</a:t>
                      </a:r>
                      <a:endParaRPr lang="en-US" sz="1400" dirty="0"/>
                    </a:p>
                  </a:txBody>
                  <a:tcPr marL="68580" marR="68580" marT="34290" marB="34290"/>
                </a:tc>
                <a:extLst>
                  <a:ext uri="{0D108BD9-81ED-4DB2-BD59-A6C34878D82A}">
                    <a16:rowId xmlns="" xmlns:a16="http://schemas.microsoft.com/office/drawing/2014/main" val="10003"/>
                  </a:ext>
                </a:extLst>
              </a:tr>
              <a:tr h="723900">
                <a:tc>
                  <a:txBody>
                    <a:bodyPr/>
                    <a:lstStyle/>
                    <a:p>
                      <a:pPr algn="ctr"/>
                      <a:r>
                        <a:rPr lang="en-US" sz="1400" b="1" dirty="0" smtClean="0"/>
                        <a:t>MTW A, 1961</a:t>
                      </a:r>
                      <a:endParaRPr lang="en-US" sz="1400" b="1" dirty="0"/>
                    </a:p>
                  </a:txBody>
                  <a:tcPr marL="68580" marR="68580" marT="34290" marB="34290"/>
                </a:tc>
                <a:tc>
                  <a:txBody>
                    <a:bodyPr/>
                    <a:lstStyle/>
                    <a:p>
                      <a:pPr algn="ctr"/>
                      <a:r>
                        <a:rPr lang="en-US" sz="1400" dirty="0" smtClean="0"/>
                        <a:t>14</a:t>
                      </a:r>
                      <a:endParaRPr lang="en-US" sz="1400" dirty="0"/>
                    </a:p>
                  </a:txBody>
                  <a:tcPr marL="68580" marR="68580" marT="34290" marB="34290"/>
                </a:tc>
                <a:tc>
                  <a:txBody>
                    <a:bodyPr/>
                    <a:lstStyle/>
                    <a:p>
                      <a:pPr algn="ctr"/>
                      <a:r>
                        <a:rPr lang="en-US" sz="1400" dirty="0" smtClean="0"/>
                        <a:t>40</a:t>
                      </a:r>
                      <a:endParaRPr lang="en-US" sz="1400" dirty="0"/>
                    </a:p>
                  </a:txBody>
                  <a:tcPr marL="68580" marR="68580" marT="34290" marB="34290"/>
                </a:tc>
                <a:tc>
                  <a:txBody>
                    <a:bodyPr/>
                    <a:lstStyle/>
                    <a:p>
                      <a:pPr algn="ctr"/>
                      <a:r>
                        <a:rPr lang="en-US" sz="1400" dirty="0" smtClean="0"/>
                        <a:t>I</a:t>
                      </a:r>
                      <a:endParaRPr lang="en-US" sz="1400" dirty="0"/>
                    </a:p>
                  </a:txBody>
                  <a:tcPr marL="68580" marR="68580" marT="34290" marB="34290"/>
                </a:tc>
                <a:tc>
                  <a:txBody>
                    <a:bodyPr/>
                    <a:lstStyle/>
                    <a:p>
                      <a:pPr algn="ctr"/>
                      <a:r>
                        <a:rPr lang="en-US" sz="1400" dirty="0" smtClean="0"/>
                        <a:t>8/37</a:t>
                      </a:r>
                      <a:endParaRPr lang="en-US" sz="1400" dirty="0"/>
                    </a:p>
                  </a:txBody>
                  <a:tcPr marL="68580" marR="68580" marT="34290" marB="34290"/>
                </a:tc>
                <a:tc>
                  <a:txBody>
                    <a:bodyPr/>
                    <a:lstStyle/>
                    <a:p>
                      <a:pPr algn="ctr"/>
                      <a:r>
                        <a:rPr lang="en-US" sz="1400" dirty="0" smtClean="0"/>
                        <a:t>13</a:t>
                      </a:r>
                      <a:endParaRPr lang="en-US" sz="1400" dirty="0"/>
                    </a:p>
                  </a:txBody>
                  <a:tcPr marL="68580" marR="68580" marT="34290" marB="34290"/>
                </a:tc>
                <a:extLst>
                  <a:ext uri="{0D108BD9-81ED-4DB2-BD59-A6C34878D82A}">
                    <a16:rowId xmlns="" xmlns:a16="http://schemas.microsoft.com/office/drawing/2014/main" val="10004"/>
                  </a:ext>
                </a:extLst>
              </a:tr>
              <a:tr h="723900">
                <a:tc>
                  <a:txBody>
                    <a:bodyPr/>
                    <a:lstStyle/>
                    <a:p>
                      <a:pPr algn="ctr"/>
                      <a:r>
                        <a:rPr lang="en-US" sz="1400" b="1" dirty="0" smtClean="0"/>
                        <a:t>SPE A, 1976</a:t>
                      </a:r>
                      <a:endParaRPr lang="en-US" sz="1400" b="1" dirty="0"/>
                    </a:p>
                  </a:txBody>
                  <a:tcPr marL="68580" marR="68580" marT="34290" marB="34290"/>
                </a:tc>
                <a:tc>
                  <a:txBody>
                    <a:bodyPr/>
                    <a:lstStyle/>
                    <a:p>
                      <a:pPr algn="ctr"/>
                      <a:r>
                        <a:rPr lang="en-US" sz="1400" b="1" dirty="0" smtClean="0"/>
                        <a:t>5</a:t>
                      </a:r>
                      <a:endParaRPr lang="en-US" sz="1400" b="1" dirty="0"/>
                    </a:p>
                  </a:txBody>
                  <a:tcPr marL="68580" marR="68580" marT="34290" marB="34290"/>
                </a:tc>
                <a:tc>
                  <a:txBody>
                    <a:bodyPr/>
                    <a:lstStyle/>
                    <a:p>
                      <a:pPr algn="ctr"/>
                      <a:r>
                        <a:rPr lang="en-US" sz="1400" dirty="0" smtClean="0"/>
                        <a:t>12</a:t>
                      </a: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smtClean="0"/>
                        <a:t>12/23</a:t>
                      </a:r>
                      <a:endParaRPr lang="en-US" sz="1400" dirty="0"/>
                    </a:p>
                  </a:txBody>
                  <a:tcPr marL="68580" marR="68580" marT="34290" marB="34290"/>
                </a:tc>
                <a:tc>
                  <a:txBody>
                    <a:bodyPr/>
                    <a:lstStyle/>
                    <a:p>
                      <a:pPr algn="ctr"/>
                      <a:r>
                        <a:rPr lang="en-US" sz="1400" dirty="0" smtClean="0"/>
                        <a:t>5</a:t>
                      </a:r>
                      <a:endParaRPr lang="en-US" sz="1400" dirty="0"/>
                    </a:p>
                  </a:txBody>
                  <a:tcPr marL="68580" marR="68580" marT="34290" marB="34290"/>
                </a:tc>
                <a:extLst>
                  <a:ext uri="{0D108BD9-81ED-4DB2-BD59-A6C34878D82A}">
                    <a16:rowId xmlns="" xmlns:a16="http://schemas.microsoft.com/office/drawing/2014/main" val="10005"/>
                  </a:ext>
                </a:extLst>
              </a:tr>
            </a:tbl>
          </a:graphicData>
        </a:graphic>
      </p:graphicFrame>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1143000" y="0"/>
            <a:ext cx="6858000" cy="571500"/>
          </a:xfrm>
        </p:spPr>
        <p:txBody>
          <a:bodyPr>
            <a:normAutofit/>
          </a:bodyPr>
          <a:lstStyle/>
          <a:p>
            <a:r>
              <a:rPr lang="en-US" sz="2400" b="1" dirty="0"/>
              <a:t>OSH Code vs. Repealed Enactments</a:t>
            </a:r>
          </a:p>
        </p:txBody>
      </p:sp>
      <p:sp>
        <p:nvSpPr>
          <p:cNvPr id="5" name="Slide Number Placeholder 4"/>
          <p:cNvSpPr>
            <a:spLocks noGrp="1"/>
          </p:cNvSpPr>
          <p:nvPr>
            <p:ph type="sldNum" sz="quarter" idx="12"/>
          </p:nvPr>
        </p:nvSpPr>
        <p:spPr/>
        <p:txBody>
          <a:bodyPr/>
          <a:lstStyle/>
          <a:p>
            <a:fld id="{ABEA9EB2-F9AF-41A2-80C1-55E9D87064A3}" type="slidenum">
              <a:rPr lang="en-US" smtClean="0"/>
              <a:pPr/>
              <a:t>32</a:t>
            </a:fld>
            <a:endParaRPr lang="en-US"/>
          </a:p>
        </p:txBody>
      </p:sp>
    </p:spTree>
    <p:extLst>
      <p:ext uri="{BB962C8B-B14F-4D97-AF65-F5344CB8AC3E}">
        <p14:creationId xmlns="" xmlns:p14="http://schemas.microsoft.com/office/powerpoint/2010/main" val="3373248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3976112848"/>
              </p:ext>
            </p:extLst>
          </p:nvPr>
        </p:nvGraphicFramePr>
        <p:xfrm>
          <a:off x="1143000" y="742950"/>
          <a:ext cx="6858000" cy="4229100"/>
        </p:xfrm>
        <a:graphic>
          <a:graphicData uri="http://schemas.openxmlformats.org/drawingml/2006/table">
            <a:tbl>
              <a:tblPr firstRow="1" bandRow="1">
                <a:tableStyleId>{5C22544A-7EE6-4342-B048-85BDC9FD1C3A}</a:tableStyleId>
              </a:tblPr>
              <a:tblGrid>
                <a:gridCol w="1311965">
                  <a:extLst>
                    <a:ext uri="{9D8B030D-6E8A-4147-A177-3AD203B41FA5}">
                      <a16:colId xmlns="" xmlns:a16="http://schemas.microsoft.com/office/drawing/2014/main" val="20000"/>
                    </a:ext>
                  </a:extLst>
                </a:gridCol>
                <a:gridCol w="1126435">
                  <a:extLst>
                    <a:ext uri="{9D8B030D-6E8A-4147-A177-3AD203B41FA5}">
                      <a16:colId xmlns="" xmlns:a16="http://schemas.microsoft.com/office/drawing/2014/main" val="20001"/>
                    </a:ext>
                  </a:extLst>
                </a:gridCol>
                <a:gridCol w="990600">
                  <a:extLst>
                    <a:ext uri="{9D8B030D-6E8A-4147-A177-3AD203B41FA5}">
                      <a16:colId xmlns="" xmlns:a16="http://schemas.microsoft.com/office/drawing/2014/main" val="20002"/>
                    </a:ext>
                  </a:extLst>
                </a:gridCol>
                <a:gridCol w="1143000">
                  <a:extLst>
                    <a:ext uri="{9D8B030D-6E8A-4147-A177-3AD203B41FA5}">
                      <a16:colId xmlns="" xmlns:a16="http://schemas.microsoft.com/office/drawing/2014/main" val="20003"/>
                    </a:ext>
                  </a:extLst>
                </a:gridCol>
                <a:gridCol w="854765">
                  <a:extLst>
                    <a:ext uri="{9D8B030D-6E8A-4147-A177-3AD203B41FA5}">
                      <a16:colId xmlns="" xmlns:a16="http://schemas.microsoft.com/office/drawing/2014/main" val="20004"/>
                    </a:ext>
                  </a:extLst>
                </a:gridCol>
                <a:gridCol w="1431235">
                  <a:extLst>
                    <a:ext uri="{9D8B030D-6E8A-4147-A177-3AD203B41FA5}">
                      <a16:colId xmlns="" xmlns:a16="http://schemas.microsoft.com/office/drawing/2014/main" val="20005"/>
                    </a:ext>
                  </a:extLst>
                </a:gridCol>
              </a:tblGrid>
              <a:tr h="900113">
                <a:tc>
                  <a:txBody>
                    <a:bodyPr/>
                    <a:lstStyle/>
                    <a:p>
                      <a:pPr algn="ctr"/>
                      <a:r>
                        <a:rPr lang="en-US" sz="1400" b="1" dirty="0" smtClean="0"/>
                        <a:t>ACT</a:t>
                      </a:r>
                      <a:endParaRPr lang="en-US" sz="1400" b="1" dirty="0"/>
                    </a:p>
                  </a:txBody>
                  <a:tcPr marL="68580" marR="68580" marT="34290" marB="34290"/>
                </a:tc>
                <a:tc>
                  <a:txBody>
                    <a:bodyPr/>
                    <a:lstStyle/>
                    <a:p>
                      <a:pPr algn="ctr"/>
                      <a:r>
                        <a:rPr lang="en-US" sz="1400" dirty="0" smtClean="0"/>
                        <a:t>DEFINITIONS</a:t>
                      </a:r>
                      <a:endParaRPr lang="en-US" sz="1400" dirty="0"/>
                    </a:p>
                  </a:txBody>
                  <a:tcPr marL="68580" marR="68580" marT="34290" marB="34290"/>
                </a:tc>
                <a:tc>
                  <a:txBody>
                    <a:bodyPr/>
                    <a:lstStyle/>
                    <a:p>
                      <a:pPr algn="ctr"/>
                      <a:r>
                        <a:rPr lang="en-US" sz="1400" dirty="0" smtClean="0"/>
                        <a:t>SECTIONS</a:t>
                      </a:r>
                      <a:endParaRPr lang="en-US" sz="1400" dirty="0"/>
                    </a:p>
                  </a:txBody>
                  <a:tcPr marL="68580" marR="68580" marT="34290" marB="34290"/>
                </a:tc>
                <a:tc>
                  <a:txBody>
                    <a:bodyPr/>
                    <a:lstStyle/>
                    <a:p>
                      <a:pPr algn="ctr"/>
                      <a:r>
                        <a:rPr lang="en-US" sz="1400" dirty="0" smtClean="0"/>
                        <a:t>SCHEDULES</a:t>
                      </a:r>
                      <a:endParaRPr lang="en-US" sz="1400" dirty="0"/>
                    </a:p>
                  </a:txBody>
                  <a:tcPr marL="68580" marR="68580" marT="34290" marB="34290"/>
                </a:tc>
                <a:tc>
                  <a:txBody>
                    <a:bodyPr/>
                    <a:lstStyle/>
                    <a:p>
                      <a:pPr algn="ctr"/>
                      <a:r>
                        <a:rPr lang="en-US" sz="1400" dirty="0" smtClean="0"/>
                        <a:t>RULES</a:t>
                      </a:r>
                      <a:endParaRPr lang="en-US" sz="1400" dirty="0"/>
                    </a:p>
                  </a:txBody>
                  <a:tcPr marL="68580" marR="68580" marT="34290" marB="34290"/>
                </a:tc>
                <a:tc>
                  <a:txBody>
                    <a:bodyPr/>
                    <a:lstStyle/>
                    <a:p>
                      <a:pPr algn="ctr"/>
                      <a:r>
                        <a:rPr lang="en-US" sz="1400" dirty="0" smtClean="0"/>
                        <a:t>FORMS/</a:t>
                      </a:r>
                    </a:p>
                    <a:p>
                      <a:pPr algn="ctr"/>
                      <a:r>
                        <a:rPr lang="en-US" sz="1400" dirty="0" smtClean="0"/>
                        <a:t>NOTIFICATIONS</a:t>
                      </a:r>
                      <a:endParaRPr lang="en-US" sz="1400" dirty="0"/>
                    </a:p>
                  </a:txBody>
                  <a:tcPr marL="68580" marR="68580" marT="34290" marB="34290"/>
                </a:tc>
                <a:extLst>
                  <a:ext uri="{0D108BD9-81ED-4DB2-BD59-A6C34878D82A}">
                    <a16:rowId xmlns="" xmlns:a16="http://schemas.microsoft.com/office/drawing/2014/main" val="10000"/>
                  </a:ext>
                </a:extLst>
              </a:tr>
              <a:tr h="900113">
                <a:tc>
                  <a:txBody>
                    <a:bodyPr/>
                    <a:lstStyle/>
                    <a:p>
                      <a:pPr algn="ctr"/>
                      <a:r>
                        <a:rPr lang="en-US" sz="1400" b="1" dirty="0" smtClean="0"/>
                        <a:t>B&amp;CW A, 1966</a:t>
                      </a:r>
                      <a:endParaRPr lang="en-US" sz="1400" b="1" dirty="0"/>
                    </a:p>
                  </a:txBody>
                  <a:tcPr marL="68580" marR="68580" marT="34290" marB="34290"/>
                </a:tc>
                <a:tc>
                  <a:txBody>
                    <a:bodyPr/>
                    <a:lstStyle/>
                    <a:p>
                      <a:pPr algn="ctr"/>
                      <a:r>
                        <a:rPr lang="en-US" sz="1400" dirty="0" smtClean="0"/>
                        <a:t>18</a:t>
                      </a:r>
                      <a:endParaRPr lang="en-US" sz="1400" dirty="0"/>
                    </a:p>
                  </a:txBody>
                  <a:tcPr marL="68580" marR="68580" marT="34290" marB="34290"/>
                </a:tc>
                <a:tc>
                  <a:txBody>
                    <a:bodyPr/>
                    <a:lstStyle/>
                    <a:p>
                      <a:r>
                        <a:rPr lang="en-US" sz="1400" dirty="0" smtClean="0"/>
                        <a:t>44</a:t>
                      </a:r>
                      <a:endParaRPr lang="en-US" sz="1400" dirty="0"/>
                    </a:p>
                  </a:txBody>
                  <a:tcPr marL="68580" marR="68580" marT="34290" marB="34290"/>
                </a:tc>
                <a:tc>
                  <a:txBody>
                    <a:bodyPr/>
                    <a:lstStyle/>
                    <a:p>
                      <a:endParaRPr lang="en-US" sz="1400" dirty="0"/>
                    </a:p>
                  </a:txBody>
                  <a:tcPr marL="68580" marR="68580" marT="34290" marB="34290"/>
                </a:tc>
                <a:tc>
                  <a:txBody>
                    <a:bodyPr/>
                    <a:lstStyle/>
                    <a:p>
                      <a:r>
                        <a:rPr lang="en-US" sz="1400" dirty="0" smtClean="0"/>
                        <a:t>3/34</a:t>
                      </a:r>
                      <a:endParaRPr lang="en-US" sz="1400" dirty="0"/>
                    </a:p>
                  </a:txBody>
                  <a:tcPr marL="68580" marR="68580" marT="34290" marB="34290"/>
                </a:tc>
                <a:tc>
                  <a:txBody>
                    <a:bodyPr/>
                    <a:lstStyle/>
                    <a:p>
                      <a:pPr algn="ctr"/>
                      <a:r>
                        <a:rPr lang="en-US" sz="1400" dirty="0" smtClean="0"/>
                        <a:t>17</a:t>
                      </a:r>
                      <a:endParaRPr lang="en-US" sz="1400" dirty="0"/>
                    </a:p>
                  </a:txBody>
                  <a:tcPr marL="68580" marR="68580" marT="34290" marB="34290"/>
                </a:tc>
                <a:extLst>
                  <a:ext uri="{0D108BD9-81ED-4DB2-BD59-A6C34878D82A}">
                    <a16:rowId xmlns="" xmlns:a16="http://schemas.microsoft.com/office/drawing/2014/main" val="10001"/>
                  </a:ext>
                </a:extLst>
              </a:tr>
              <a:tr h="900113">
                <a:tc>
                  <a:txBody>
                    <a:bodyPr/>
                    <a:lstStyle/>
                    <a:p>
                      <a:pPr algn="ctr"/>
                      <a:r>
                        <a:rPr lang="en-US" sz="1400" b="1" dirty="0" smtClean="0"/>
                        <a:t>CW&amp;CTW A, 1981</a:t>
                      </a:r>
                    </a:p>
                  </a:txBody>
                  <a:tcPr marL="68580" marR="68580" marT="34290" marB="34290"/>
                </a:tc>
                <a:tc>
                  <a:txBody>
                    <a:bodyPr/>
                    <a:lstStyle/>
                    <a:p>
                      <a:pPr algn="ctr"/>
                      <a:r>
                        <a:rPr lang="en-US" sz="1400" dirty="0" smtClean="0"/>
                        <a:t>11</a:t>
                      </a:r>
                      <a:endParaRPr lang="en-US" sz="1400" dirty="0"/>
                    </a:p>
                  </a:txBody>
                  <a:tcPr marL="68580" marR="68580" marT="34290" marB="34290"/>
                </a:tc>
                <a:tc>
                  <a:txBody>
                    <a:bodyPr/>
                    <a:lstStyle/>
                    <a:p>
                      <a:r>
                        <a:rPr lang="en-US" sz="1400" dirty="0" smtClean="0"/>
                        <a:t>25</a:t>
                      </a:r>
                      <a:endParaRPr lang="en-US" sz="1400" dirty="0"/>
                    </a:p>
                  </a:txBody>
                  <a:tcPr marL="68580" marR="68580" marT="34290" marB="34290"/>
                </a:tc>
                <a:tc>
                  <a:txBody>
                    <a:bodyPr/>
                    <a:lstStyle/>
                    <a:p>
                      <a:endParaRPr lang="en-US" sz="1400" dirty="0"/>
                    </a:p>
                  </a:txBody>
                  <a:tcPr marL="68580" marR="68580" marT="34290" marB="34290"/>
                </a:tc>
                <a:tc>
                  <a:txBody>
                    <a:bodyPr/>
                    <a:lstStyle/>
                    <a:p>
                      <a:r>
                        <a:rPr lang="en-US" sz="1400" dirty="0" smtClean="0"/>
                        <a:t>8/23</a:t>
                      </a:r>
                      <a:endParaRPr lang="en-US" sz="1400" dirty="0"/>
                    </a:p>
                  </a:txBody>
                  <a:tcPr marL="68580" marR="68580" marT="34290" marB="34290"/>
                </a:tc>
                <a:tc>
                  <a:txBody>
                    <a:bodyPr/>
                    <a:lstStyle/>
                    <a:p>
                      <a:pPr algn="ctr"/>
                      <a:r>
                        <a:rPr lang="en-US" sz="1400" dirty="0" smtClean="0"/>
                        <a:t>3</a:t>
                      </a:r>
                      <a:endParaRPr lang="en-US" sz="1400" dirty="0"/>
                    </a:p>
                  </a:txBody>
                  <a:tcPr marL="68580" marR="68580" marT="34290" marB="34290"/>
                </a:tc>
                <a:extLst>
                  <a:ext uri="{0D108BD9-81ED-4DB2-BD59-A6C34878D82A}">
                    <a16:rowId xmlns="" xmlns:a16="http://schemas.microsoft.com/office/drawing/2014/main" val="10002"/>
                  </a:ext>
                </a:extLst>
              </a:tr>
              <a:tr h="900113">
                <a:tc>
                  <a:txBody>
                    <a:bodyPr/>
                    <a:lstStyle/>
                    <a:p>
                      <a:pPr algn="ctr"/>
                      <a:r>
                        <a:rPr lang="en-US" sz="1400" b="1" dirty="0" smtClean="0"/>
                        <a:t>TOTAL</a:t>
                      </a:r>
                      <a:endParaRPr lang="en-US" sz="1400" b="1" dirty="0"/>
                    </a:p>
                  </a:txBody>
                  <a:tcPr marL="68580" marR="68580" marT="34290" marB="34290"/>
                </a:tc>
                <a:tc>
                  <a:txBody>
                    <a:bodyPr/>
                    <a:lstStyle/>
                    <a:p>
                      <a:pPr algn="ctr"/>
                      <a:r>
                        <a:rPr lang="en-US" sz="1400" b="1" dirty="0" smtClean="0"/>
                        <a:t>144</a:t>
                      </a:r>
                      <a:endParaRPr lang="en-US" sz="1400" b="1" dirty="0"/>
                    </a:p>
                  </a:txBody>
                  <a:tcPr marL="68580" marR="68580" marT="34290" marB="34290"/>
                </a:tc>
                <a:tc>
                  <a:txBody>
                    <a:bodyPr/>
                    <a:lstStyle/>
                    <a:p>
                      <a:r>
                        <a:rPr lang="en-US" sz="1400" b="1" dirty="0" smtClean="0"/>
                        <a:t>585</a:t>
                      </a:r>
                      <a:endParaRPr lang="en-US" sz="1400" b="1" dirty="0"/>
                    </a:p>
                  </a:txBody>
                  <a:tcPr marL="68580" marR="68580" marT="34290" marB="34290"/>
                </a:tc>
                <a:tc>
                  <a:txBody>
                    <a:bodyPr/>
                    <a:lstStyle/>
                    <a:p>
                      <a:endParaRPr lang="en-US" sz="1400" b="1" dirty="0"/>
                    </a:p>
                  </a:txBody>
                  <a:tcPr marL="68580" marR="68580" marT="34290" marB="34290"/>
                </a:tc>
                <a:tc>
                  <a:txBody>
                    <a:bodyPr/>
                    <a:lstStyle/>
                    <a:p>
                      <a:r>
                        <a:rPr lang="en-US" sz="1400" b="1" dirty="0" smtClean="0"/>
                        <a:t>1000</a:t>
                      </a:r>
                      <a:endParaRPr lang="en-US" sz="1400" b="1" dirty="0"/>
                    </a:p>
                  </a:txBody>
                  <a:tcPr marL="68580" marR="68580" marT="34290" marB="34290"/>
                </a:tc>
                <a:tc>
                  <a:txBody>
                    <a:bodyPr/>
                    <a:lstStyle/>
                    <a:p>
                      <a:pPr algn="ctr"/>
                      <a:endParaRPr lang="en-US" sz="1400" b="1" dirty="0"/>
                    </a:p>
                  </a:txBody>
                  <a:tcPr marL="68580" marR="68580" marT="34290" marB="34290"/>
                </a:tc>
                <a:extLst>
                  <a:ext uri="{0D108BD9-81ED-4DB2-BD59-A6C34878D82A}">
                    <a16:rowId xmlns="" xmlns:a16="http://schemas.microsoft.com/office/drawing/2014/main" val="10003"/>
                  </a:ext>
                </a:extLst>
              </a:tr>
              <a:tr h="628648">
                <a:tc>
                  <a:txBody>
                    <a:bodyPr/>
                    <a:lstStyle/>
                    <a:p>
                      <a:pPr algn="ctr"/>
                      <a:r>
                        <a:rPr lang="en-US" sz="1400" b="1" dirty="0" smtClean="0"/>
                        <a:t>OSH,</a:t>
                      </a:r>
                      <a:r>
                        <a:rPr lang="en-US" sz="1400" b="1" baseline="0" dirty="0" smtClean="0"/>
                        <a:t> 2019</a:t>
                      </a:r>
                      <a:endParaRPr lang="en-US" sz="1400" b="1" dirty="0"/>
                    </a:p>
                  </a:txBody>
                  <a:tcPr marL="68580" marR="68580" marT="34290" marB="34290"/>
                </a:tc>
                <a:tc>
                  <a:txBody>
                    <a:bodyPr/>
                    <a:lstStyle/>
                    <a:p>
                      <a:pPr algn="ctr"/>
                      <a:r>
                        <a:rPr lang="en-US" sz="1400" b="1" dirty="0" smtClean="0"/>
                        <a:t>58</a:t>
                      </a:r>
                      <a:endParaRPr lang="en-US" sz="1400" b="1" dirty="0"/>
                    </a:p>
                  </a:txBody>
                  <a:tcPr marL="68580" marR="68580" marT="34290" marB="34290"/>
                </a:tc>
                <a:tc>
                  <a:txBody>
                    <a:bodyPr/>
                    <a:lstStyle/>
                    <a:p>
                      <a:r>
                        <a:rPr lang="en-US" sz="1400" b="1" dirty="0" smtClean="0"/>
                        <a:t>134</a:t>
                      </a:r>
                      <a:endParaRPr lang="en-US" sz="1400" b="1" dirty="0"/>
                    </a:p>
                  </a:txBody>
                  <a:tcPr marL="68580" marR="68580" marT="34290" marB="34290"/>
                </a:tc>
                <a:tc>
                  <a:txBody>
                    <a:bodyPr/>
                    <a:lstStyle/>
                    <a:p>
                      <a:endParaRPr lang="en-US" sz="1400" b="1"/>
                    </a:p>
                  </a:txBody>
                  <a:tcPr marL="68580" marR="68580" marT="34290" marB="34290"/>
                </a:tc>
                <a:tc>
                  <a:txBody>
                    <a:bodyPr/>
                    <a:lstStyle/>
                    <a:p>
                      <a:endParaRPr lang="en-US" sz="1400" b="1"/>
                    </a:p>
                  </a:txBody>
                  <a:tcPr marL="68580" marR="68580" marT="34290" marB="34290"/>
                </a:tc>
                <a:tc>
                  <a:txBody>
                    <a:bodyPr/>
                    <a:lstStyle/>
                    <a:p>
                      <a:pPr algn="ctr"/>
                      <a:endParaRPr lang="en-US" sz="1400" b="1" dirty="0"/>
                    </a:p>
                  </a:txBody>
                  <a:tcPr marL="68580" marR="68580" marT="34290" marB="34290"/>
                </a:tc>
                <a:extLst>
                  <a:ext uri="{0D108BD9-81ED-4DB2-BD59-A6C34878D82A}">
                    <a16:rowId xmlns="" xmlns:a16="http://schemas.microsoft.com/office/drawing/2014/main" val="10004"/>
                  </a:ext>
                </a:extLst>
              </a:tr>
            </a:tbl>
          </a:graphicData>
        </a:graphic>
      </p:graphicFrame>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1143000" y="0"/>
            <a:ext cx="6858000" cy="571500"/>
          </a:xfrm>
        </p:spPr>
        <p:txBody>
          <a:bodyPr>
            <a:normAutofit/>
          </a:bodyPr>
          <a:lstStyle/>
          <a:p>
            <a:r>
              <a:rPr lang="en-US" sz="2400" b="1" dirty="0"/>
              <a:t>OSH Code vs. Repealed Enactments</a:t>
            </a:r>
          </a:p>
        </p:txBody>
      </p:sp>
      <p:sp>
        <p:nvSpPr>
          <p:cNvPr id="5" name="Slide Number Placeholder 4"/>
          <p:cNvSpPr>
            <a:spLocks noGrp="1"/>
          </p:cNvSpPr>
          <p:nvPr>
            <p:ph type="sldNum" sz="quarter" idx="12"/>
          </p:nvPr>
        </p:nvSpPr>
        <p:spPr/>
        <p:txBody>
          <a:bodyPr/>
          <a:lstStyle/>
          <a:p>
            <a:fld id="{ABEA9EB2-F9AF-41A2-80C1-55E9D87064A3}" type="slidenum">
              <a:rPr lang="en-US" smtClean="0"/>
              <a:pPr/>
              <a:t>33</a:t>
            </a:fld>
            <a:endParaRPr lang="en-US"/>
          </a:p>
        </p:txBody>
      </p:sp>
    </p:spTree>
    <p:extLst>
      <p:ext uri="{BB962C8B-B14F-4D97-AF65-F5344CB8AC3E}">
        <p14:creationId xmlns="" xmlns:p14="http://schemas.microsoft.com/office/powerpoint/2010/main" val="35465159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 xmlns:p14="http://schemas.microsoft.com/office/powerpoint/2010/main" val="2034349509"/>
              </p:ext>
            </p:extLst>
          </p:nvPr>
        </p:nvGraphicFramePr>
        <p:xfrm>
          <a:off x="2286000" y="1568846"/>
          <a:ext cx="4980563"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268231" y="370134"/>
            <a:ext cx="3405099" cy="461665"/>
          </a:xfrm>
          <a:prstGeom prst="rect">
            <a:avLst/>
          </a:prstGeom>
        </p:spPr>
        <p:txBody>
          <a:bodyPr wrap="none">
            <a:spAutoFit/>
          </a:bodyPr>
          <a:lstStyle/>
          <a:p>
            <a:r>
              <a:rPr lang="en-US" sz="2400" b="1" dirty="0"/>
              <a:t>Code on </a:t>
            </a:r>
            <a:r>
              <a:rPr lang="en-US" sz="2400" b="1" dirty="0" smtClean="0"/>
              <a:t>Wages </a:t>
            </a:r>
            <a:r>
              <a:rPr lang="en-US" sz="2400" b="1" dirty="0"/>
              <a:t>Act, 2019</a:t>
            </a:r>
            <a:endParaRPr lang="en-IN" sz="2400" b="1" dirty="0"/>
          </a:p>
        </p:txBody>
      </p:sp>
      <p:sp>
        <p:nvSpPr>
          <p:cNvPr id="4" name="Rectangle 3"/>
          <p:cNvSpPr/>
          <p:nvPr/>
        </p:nvSpPr>
        <p:spPr>
          <a:xfrm>
            <a:off x="1524000" y="1186934"/>
            <a:ext cx="1459054" cy="430887"/>
          </a:xfrm>
          <a:prstGeom prst="rect">
            <a:avLst/>
          </a:prstGeom>
        </p:spPr>
        <p:txBody>
          <a:bodyPr wrap="none">
            <a:spAutoFit/>
          </a:bodyPr>
          <a:lstStyle/>
          <a:p>
            <a:r>
              <a:rPr lang="en-US" sz="2200" dirty="0"/>
              <a:t>Key Actors:</a:t>
            </a:r>
          </a:p>
        </p:txBody>
      </p:sp>
      <p:pic>
        <p:nvPicPr>
          <p:cNvPr id="5" name="Picture 2" descr="C:\Users\Emerald\Desktop\Seal_of_Karnataka.png"/>
          <p:cNvPicPr>
            <a:picLocks noChangeAspect="1" noChangeArrowheads="1"/>
          </p:cNvPicPr>
          <p:nvPr/>
        </p:nvPicPr>
        <p:blipFill>
          <a:blip r:embed="rId3" cstate="print"/>
          <a:srcRect/>
          <a:stretch>
            <a:fillRect/>
          </a:stretch>
        </p:blipFill>
        <p:spPr bwMode="auto">
          <a:xfrm>
            <a:off x="152400" y="133350"/>
            <a:ext cx="706782" cy="609600"/>
          </a:xfrm>
          <a:prstGeom prst="rect">
            <a:avLst/>
          </a:prstGeom>
          <a:noFill/>
        </p:spPr>
      </p:pic>
      <p:sp>
        <p:nvSpPr>
          <p:cNvPr id="6" name="Slide Number Placeholder 5"/>
          <p:cNvSpPr>
            <a:spLocks noGrp="1"/>
          </p:cNvSpPr>
          <p:nvPr>
            <p:ph type="sldNum" sz="quarter" idx="12"/>
          </p:nvPr>
        </p:nvSpPr>
        <p:spPr/>
        <p:txBody>
          <a:bodyPr/>
          <a:lstStyle/>
          <a:p>
            <a:fld id="{ABEA9EB2-F9AF-41A2-80C1-55E9D87064A3}" type="slidenum">
              <a:rPr lang="en-US" smtClean="0"/>
              <a:pPr/>
              <a:t>34</a:t>
            </a:fld>
            <a:endParaRPr lang="en-US"/>
          </a:p>
        </p:txBody>
      </p:sp>
    </p:spTree>
    <p:extLst>
      <p:ext uri="{BB962C8B-B14F-4D97-AF65-F5344CB8AC3E}">
        <p14:creationId xmlns="" xmlns:p14="http://schemas.microsoft.com/office/powerpoint/2010/main" val="723813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0026"/>
            <a:ext cx="6172200" cy="628650"/>
          </a:xfrm>
        </p:spPr>
        <p:txBody>
          <a:bodyPr>
            <a:normAutofit/>
          </a:bodyPr>
          <a:lstStyle/>
          <a:p>
            <a:r>
              <a:rPr lang="en-US" sz="2400" b="1" dirty="0" smtClean="0"/>
              <a:t>Key Definitions</a:t>
            </a:r>
            <a:endParaRPr lang="en-US" sz="2400" b="1" dirty="0"/>
          </a:p>
        </p:txBody>
      </p:sp>
      <p:pic>
        <p:nvPicPr>
          <p:cNvPr id="4" name="Picture 3" descr="oo.png"/>
          <p:cNvPicPr>
            <a:picLocks noChangeAspect="1"/>
          </p:cNvPicPr>
          <p:nvPr/>
        </p:nvPicPr>
        <p:blipFill>
          <a:blip r:embed="rId2"/>
          <a:stretch>
            <a:fillRect/>
          </a:stretch>
        </p:blipFill>
        <p:spPr>
          <a:xfrm>
            <a:off x="467859" y="1168345"/>
            <a:ext cx="8208281" cy="3617983"/>
          </a:xfrm>
          <a:prstGeom prst="rect">
            <a:avLst/>
          </a:prstGeom>
        </p:spPr>
      </p:pic>
      <p:sp>
        <p:nvSpPr>
          <p:cNvPr id="5" name="TextBox 4"/>
          <p:cNvSpPr txBox="1"/>
          <p:nvPr/>
        </p:nvSpPr>
        <p:spPr>
          <a:xfrm>
            <a:off x="714348" y="1620016"/>
            <a:ext cx="2049022" cy="646331"/>
          </a:xfrm>
          <a:prstGeom prst="rect">
            <a:avLst/>
          </a:prstGeom>
          <a:noFill/>
        </p:spPr>
        <p:txBody>
          <a:bodyPr wrap="square" rtlCol="0">
            <a:spAutoFit/>
          </a:bodyPr>
          <a:lstStyle/>
          <a:p>
            <a:r>
              <a:rPr lang="en-US" dirty="0" smtClean="0"/>
              <a:t>Audio-visual worker</a:t>
            </a:r>
          </a:p>
          <a:p>
            <a:endParaRPr lang="en-US" dirty="0"/>
          </a:p>
        </p:txBody>
      </p:sp>
      <p:sp>
        <p:nvSpPr>
          <p:cNvPr id="6" name="TextBox 5"/>
          <p:cNvSpPr txBox="1"/>
          <p:nvPr/>
        </p:nvSpPr>
        <p:spPr>
          <a:xfrm>
            <a:off x="3571868" y="1620015"/>
            <a:ext cx="2049022" cy="369332"/>
          </a:xfrm>
          <a:prstGeom prst="rect">
            <a:avLst/>
          </a:prstGeom>
          <a:noFill/>
        </p:spPr>
        <p:txBody>
          <a:bodyPr wrap="square" rtlCol="0">
            <a:spAutoFit/>
          </a:bodyPr>
          <a:lstStyle/>
          <a:p>
            <a:pPr algn="ctr"/>
            <a:r>
              <a:rPr lang="en-US" dirty="0" smtClean="0"/>
              <a:t>Building worker</a:t>
            </a:r>
            <a:endParaRPr lang="en-US" dirty="0"/>
          </a:p>
        </p:txBody>
      </p:sp>
      <p:sp>
        <p:nvSpPr>
          <p:cNvPr id="7" name="TextBox 6"/>
          <p:cNvSpPr txBox="1"/>
          <p:nvPr/>
        </p:nvSpPr>
        <p:spPr>
          <a:xfrm>
            <a:off x="6357950" y="1620015"/>
            <a:ext cx="2049022" cy="369332"/>
          </a:xfrm>
          <a:prstGeom prst="rect">
            <a:avLst/>
          </a:prstGeom>
          <a:noFill/>
        </p:spPr>
        <p:txBody>
          <a:bodyPr wrap="square" rtlCol="0">
            <a:spAutoFit/>
          </a:bodyPr>
          <a:lstStyle/>
          <a:p>
            <a:pPr algn="ctr"/>
            <a:r>
              <a:rPr lang="en-US" dirty="0" smtClean="0"/>
              <a:t>Contract </a:t>
            </a:r>
            <a:r>
              <a:rPr lang="en-US" dirty="0" err="1" smtClean="0"/>
              <a:t>labour</a:t>
            </a:r>
            <a:endParaRPr lang="en-US" dirty="0"/>
          </a:p>
        </p:txBody>
      </p:sp>
      <p:sp>
        <p:nvSpPr>
          <p:cNvPr id="8" name="TextBox 7"/>
          <p:cNvSpPr txBox="1"/>
          <p:nvPr/>
        </p:nvSpPr>
        <p:spPr>
          <a:xfrm>
            <a:off x="642910" y="2691585"/>
            <a:ext cx="2049022" cy="646331"/>
          </a:xfrm>
          <a:prstGeom prst="rect">
            <a:avLst/>
          </a:prstGeom>
          <a:noFill/>
        </p:spPr>
        <p:txBody>
          <a:bodyPr wrap="square" rtlCol="0">
            <a:spAutoFit/>
          </a:bodyPr>
          <a:lstStyle/>
          <a:p>
            <a:pPr algn="ctr"/>
            <a:r>
              <a:rPr lang="en-US" dirty="0" smtClean="0"/>
              <a:t>Employee- same as in other codes</a:t>
            </a:r>
            <a:endParaRPr lang="en-US" dirty="0"/>
          </a:p>
        </p:txBody>
      </p:sp>
      <p:sp>
        <p:nvSpPr>
          <p:cNvPr id="9" name="TextBox 8"/>
          <p:cNvSpPr txBox="1"/>
          <p:nvPr/>
        </p:nvSpPr>
        <p:spPr>
          <a:xfrm>
            <a:off x="3571868" y="2688196"/>
            <a:ext cx="2049022" cy="646331"/>
          </a:xfrm>
          <a:prstGeom prst="rect">
            <a:avLst/>
          </a:prstGeom>
          <a:noFill/>
        </p:spPr>
        <p:txBody>
          <a:bodyPr wrap="square" rtlCol="0">
            <a:spAutoFit/>
          </a:bodyPr>
          <a:lstStyle/>
          <a:p>
            <a:pPr algn="ctr"/>
            <a:r>
              <a:rPr lang="en-US" dirty="0" smtClean="0"/>
              <a:t>Inter-state migrant worker</a:t>
            </a:r>
            <a:endParaRPr lang="en-US" dirty="0"/>
          </a:p>
        </p:txBody>
      </p:sp>
      <p:sp>
        <p:nvSpPr>
          <p:cNvPr id="10" name="TextBox 9"/>
          <p:cNvSpPr txBox="1"/>
          <p:nvPr/>
        </p:nvSpPr>
        <p:spPr>
          <a:xfrm>
            <a:off x="6357950" y="2691585"/>
            <a:ext cx="2049022" cy="646331"/>
          </a:xfrm>
          <a:prstGeom prst="rect">
            <a:avLst/>
          </a:prstGeom>
          <a:noFill/>
        </p:spPr>
        <p:txBody>
          <a:bodyPr wrap="square" rtlCol="0">
            <a:spAutoFit/>
          </a:bodyPr>
          <a:lstStyle/>
          <a:p>
            <a:pPr algn="ctr"/>
            <a:r>
              <a:rPr lang="en-US" dirty="0" smtClean="0"/>
              <a:t>Motor transport worker</a:t>
            </a:r>
            <a:endParaRPr lang="en-US" dirty="0"/>
          </a:p>
        </p:txBody>
      </p:sp>
      <p:sp>
        <p:nvSpPr>
          <p:cNvPr id="11" name="TextBox 10"/>
          <p:cNvSpPr txBox="1"/>
          <p:nvPr/>
        </p:nvSpPr>
        <p:spPr>
          <a:xfrm>
            <a:off x="714348" y="3834593"/>
            <a:ext cx="2049022" cy="646331"/>
          </a:xfrm>
          <a:prstGeom prst="rect">
            <a:avLst/>
          </a:prstGeom>
          <a:noFill/>
        </p:spPr>
        <p:txBody>
          <a:bodyPr wrap="square" rtlCol="0">
            <a:spAutoFit/>
          </a:bodyPr>
          <a:lstStyle/>
          <a:p>
            <a:pPr algn="ctr"/>
            <a:r>
              <a:rPr lang="en-US" dirty="0" smtClean="0"/>
              <a:t>Sales promotion employees</a:t>
            </a:r>
            <a:endParaRPr lang="en-US" dirty="0"/>
          </a:p>
        </p:txBody>
      </p:sp>
      <p:sp>
        <p:nvSpPr>
          <p:cNvPr id="12" name="TextBox 11"/>
          <p:cNvSpPr txBox="1"/>
          <p:nvPr/>
        </p:nvSpPr>
        <p:spPr>
          <a:xfrm>
            <a:off x="3500430" y="3977469"/>
            <a:ext cx="2049022" cy="369332"/>
          </a:xfrm>
          <a:prstGeom prst="rect">
            <a:avLst/>
          </a:prstGeom>
          <a:noFill/>
        </p:spPr>
        <p:txBody>
          <a:bodyPr wrap="square" rtlCol="0">
            <a:spAutoFit/>
          </a:bodyPr>
          <a:lstStyle/>
          <a:p>
            <a:pPr algn="ctr"/>
            <a:r>
              <a:rPr lang="en-US" dirty="0" smtClean="0"/>
              <a:t>Working journalist</a:t>
            </a:r>
            <a:endParaRPr lang="en-US" dirty="0"/>
          </a:p>
        </p:txBody>
      </p:sp>
      <p:sp>
        <p:nvSpPr>
          <p:cNvPr id="13" name="TextBox 12"/>
          <p:cNvSpPr txBox="1"/>
          <p:nvPr/>
        </p:nvSpPr>
        <p:spPr>
          <a:xfrm>
            <a:off x="6357950" y="3834593"/>
            <a:ext cx="2049022" cy="646331"/>
          </a:xfrm>
          <a:prstGeom prst="rect">
            <a:avLst/>
          </a:prstGeom>
          <a:noFill/>
        </p:spPr>
        <p:txBody>
          <a:bodyPr wrap="square" rtlCol="0">
            <a:spAutoFit/>
          </a:bodyPr>
          <a:lstStyle/>
          <a:p>
            <a:pPr algn="ctr"/>
            <a:r>
              <a:rPr lang="en-US" dirty="0" smtClean="0"/>
              <a:t>Worker -  similar as in other codes</a:t>
            </a:r>
            <a:endParaRPr lang="en-US" dirty="0"/>
          </a:p>
        </p:txBody>
      </p:sp>
      <p:pic>
        <p:nvPicPr>
          <p:cNvPr id="15" name="Picture 2" descr="C:\Users\Emerald\Desktop\Seal_of_Karnataka.png"/>
          <p:cNvPicPr>
            <a:picLocks noChangeAspect="1" noChangeArrowheads="1"/>
          </p:cNvPicPr>
          <p:nvPr/>
        </p:nvPicPr>
        <p:blipFill>
          <a:blip r:embed="rId3" cstate="print"/>
          <a:srcRect/>
          <a:stretch>
            <a:fillRect/>
          </a:stretch>
        </p:blipFill>
        <p:spPr bwMode="auto">
          <a:xfrm>
            <a:off x="152400" y="133350"/>
            <a:ext cx="706782" cy="609600"/>
          </a:xfrm>
          <a:prstGeom prst="rect">
            <a:avLst/>
          </a:prstGeom>
          <a:noFill/>
        </p:spPr>
      </p:pic>
      <p:sp>
        <p:nvSpPr>
          <p:cNvPr id="14" name="Slide Number Placeholder 13"/>
          <p:cNvSpPr>
            <a:spLocks noGrp="1"/>
          </p:cNvSpPr>
          <p:nvPr>
            <p:ph type="sldNum" sz="quarter" idx="12"/>
          </p:nvPr>
        </p:nvSpPr>
        <p:spPr/>
        <p:txBody>
          <a:bodyPr/>
          <a:lstStyle/>
          <a:p>
            <a:fld id="{ABEA9EB2-F9AF-41A2-80C1-55E9D87064A3}" type="slidenum">
              <a:rPr lang="en-US" smtClean="0"/>
              <a:pPr/>
              <a:t>35</a:t>
            </a:fld>
            <a:endParaRPr lang="en-US"/>
          </a:p>
        </p:txBody>
      </p:sp>
    </p:spTree>
    <p:extLst>
      <p:ext uri="{BB962C8B-B14F-4D97-AF65-F5344CB8AC3E}">
        <p14:creationId xmlns="" xmlns:p14="http://schemas.microsoft.com/office/powerpoint/2010/main" val="2349628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6182" y="1571618"/>
            <a:ext cx="5033978" cy="2857520"/>
          </a:xfrm>
        </p:spPr>
        <p:txBody>
          <a:bodyPr>
            <a:normAutofit/>
          </a:bodyPr>
          <a:lstStyle/>
          <a:p>
            <a:r>
              <a:rPr lang="en-US" sz="1800" dirty="0"/>
              <a:t>Employer</a:t>
            </a:r>
          </a:p>
          <a:p>
            <a:r>
              <a:rPr lang="en-US" sz="1800" dirty="0"/>
              <a:t>Principal employer</a:t>
            </a:r>
          </a:p>
          <a:p>
            <a:r>
              <a:rPr lang="en-US" sz="1800" dirty="0"/>
              <a:t>Industry- difference with IR Code</a:t>
            </a:r>
          </a:p>
          <a:p>
            <a:r>
              <a:rPr lang="en-US" sz="1800" dirty="0"/>
              <a:t>Manufacturing process- difference with SS Code</a:t>
            </a:r>
          </a:p>
          <a:p>
            <a:r>
              <a:rPr lang="en-US" sz="1800" dirty="0"/>
              <a:t>Competent authority</a:t>
            </a:r>
          </a:p>
          <a:p>
            <a:r>
              <a:rPr lang="en-US" sz="1800" dirty="0"/>
              <a:t>Registering authority</a:t>
            </a:r>
          </a:p>
          <a:p>
            <a:r>
              <a:rPr lang="en-US" sz="1800" dirty="0"/>
              <a:t>Appellate authority</a:t>
            </a:r>
          </a:p>
          <a:p>
            <a:r>
              <a:rPr lang="en-US" sz="1800" dirty="0"/>
              <a:t>ICUMF</a:t>
            </a:r>
          </a:p>
        </p:txBody>
      </p:sp>
      <p:sp>
        <p:nvSpPr>
          <p:cNvPr id="5" name="Title 1"/>
          <p:cNvSpPr>
            <a:spLocks noGrp="1"/>
          </p:cNvSpPr>
          <p:nvPr>
            <p:ph type="title"/>
          </p:nvPr>
        </p:nvSpPr>
        <p:spPr>
          <a:xfrm>
            <a:off x="1447800" y="514340"/>
            <a:ext cx="6172200" cy="628650"/>
          </a:xfrm>
        </p:spPr>
        <p:txBody>
          <a:bodyPr>
            <a:normAutofit/>
          </a:bodyPr>
          <a:lstStyle/>
          <a:p>
            <a:r>
              <a:rPr lang="en-US" sz="2400" b="1" dirty="0" smtClean="0"/>
              <a:t>Key Definitions</a:t>
            </a:r>
            <a:endParaRPr lang="en-US" sz="2400" b="1" dirty="0"/>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pic>
        <p:nvPicPr>
          <p:cNvPr id="6" name="Picture 5" descr="o.png"/>
          <p:cNvPicPr>
            <a:picLocks noChangeAspect="1"/>
          </p:cNvPicPr>
          <p:nvPr/>
        </p:nvPicPr>
        <p:blipFill>
          <a:blip r:embed="rId3" cstate="print"/>
          <a:stretch>
            <a:fillRect/>
          </a:stretch>
        </p:blipFill>
        <p:spPr>
          <a:xfrm>
            <a:off x="103804" y="1571618"/>
            <a:ext cx="3896692" cy="3097428"/>
          </a:xfrm>
          <a:prstGeom prst="rect">
            <a:avLst/>
          </a:prstGeom>
        </p:spPr>
      </p:pic>
      <p:sp>
        <p:nvSpPr>
          <p:cNvPr id="7" name="Slide Number Placeholder 6"/>
          <p:cNvSpPr>
            <a:spLocks noGrp="1"/>
          </p:cNvSpPr>
          <p:nvPr>
            <p:ph type="sldNum" sz="quarter" idx="12"/>
          </p:nvPr>
        </p:nvSpPr>
        <p:spPr/>
        <p:txBody>
          <a:bodyPr/>
          <a:lstStyle/>
          <a:p>
            <a:fld id="{ABEA9EB2-F9AF-41A2-80C1-55E9D87064A3}" type="slidenum">
              <a:rPr lang="en-US" smtClean="0"/>
              <a:pPr/>
              <a:t>36</a:t>
            </a:fld>
            <a:endParaRPr lang="en-US"/>
          </a:p>
        </p:txBody>
      </p:sp>
    </p:spTree>
    <p:extLst>
      <p:ext uri="{BB962C8B-B14F-4D97-AF65-F5344CB8AC3E}">
        <p14:creationId xmlns="" xmlns:p14="http://schemas.microsoft.com/office/powerpoint/2010/main" val="1386279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28588"/>
            <a:ext cx="6172200" cy="628650"/>
          </a:xfrm>
        </p:spPr>
        <p:txBody>
          <a:bodyPr>
            <a:normAutofit/>
          </a:bodyPr>
          <a:lstStyle/>
          <a:p>
            <a:r>
              <a:rPr lang="en-US" sz="2400" b="1" dirty="0"/>
              <a:t>Substantial compliance</a:t>
            </a:r>
          </a:p>
        </p:txBody>
      </p:sp>
      <p:sp>
        <p:nvSpPr>
          <p:cNvPr id="3" name="Content Placeholder 2"/>
          <p:cNvSpPr>
            <a:spLocks noGrp="1"/>
          </p:cNvSpPr>
          <p:nvPr>
            <p:ph idx="1"/>
          </p:nvPr>
        </p:nvSpPr>
        <p:spPr>
          <a:xfrm>
            <a:off x="1143000" y="962026"/>
            <a:ext cx="7172325" cy="3895740"/>
          </a:xfrm>
        </p:spPr>
        <p:txBody>
          <a:bodyPr>
            <a:normAutofit fontScale="55000" lnSpcReduction="20000"/>
          </a:bodyPr>
          <a:lstStyle/>
          <a:p>
            <a:pPr marL="539750" indent="-269875"/>
            <a:r>
              <a:rPr lang="en-US" sz="3500" dirty="0"/>
              <a:t>Every employer SHALL-</a:t>
            </a:r>
          </a:p>
          <a:p>
            <a:pPr marL="539750" lvl="2" indent="-269875"/>
            <a:r>
              <a:rPr lang="en-US" sz="3500" dirty="0"/>
              <a:t>Register his establishment</a:t>
            </a:r>
          </a:p>
          <a:p>
            <a:pPr marL="539750" lvl="2" indent="-269875"/>
            <a:r>
              <a:rPr lang="en-US" sz="3500" dirty="0"/>
              <a:t>Within 30 days inform closing of an establishment</a:t>
            </a:r>
          </a:p>
          <a:p>
            <a:pPr marL="539750" lvl="2" indent="-269875"/>
            <a:r>
              <a:rPr lang="en-US" sz="3500" dirty="0"/>
              <a:t>Certify that payments of all dues to the workers are made</a:t>
            </a:r>
          </a:p>
          <a:p>
            <a:pPr marL="539750" lvl="2" indent="-269875"/>
            <a:r>
              <a:rPr lang="en-US" sz="3500" dirty="0"/>
              <a:t>Send notice of commencement and cessation of operations</a:t>
            </a:r>
          </a:p>
          <a:p>
            <a:pPr marL="539750" lvl="2" indent="-269875"/>
            <a:r>
              <a:rPr lang="en-US" sz="3500" dirty="0"/>
              <a:t>To send notice of any accident causing death/bodily injury</a:t>
            </a:r>
          </a:p>
          <a:p>
            <a:pPr marL="539750" lvl="2" indent="-269875"/>
            <a:r>
              <a:rPr lang="en-US" sz="3500" dirty="0"/>
              <a:t>To send notice in certain dangerous occurrences </a:t>
            </a:r>
          </a:p>
          <a:p>
            <a:pPr marL="539750" lvl="2" indent="-269875"/>
            <a:r>
              <a:rPr lang="en-US" sz="3500" dirty="0"/>
              <a:t>Certain diseases (as in III </a:t>
            </a:r>
            <a:r>
              <a:rPr lang="en-US" sz="3500" dirty="0" smtClean="0"/>
              <a:t>Schedule) Duties </a:t>
            </a:r>
            <a:r>
              <a:rPr lang="en-US" sz="3500" dirty="0"/>
              <a:t>are also cast on manufacturers, designers, importers, suppliers, architects, </a:t>
            </a:r>
          </a:p>
          <a:p>
            <a:pPr marL="539750" lvl="2" indent="-269875"/>
            <a:r>
              <a:rPr lang="en-US" sz="3500" dirty="0"/>
              <a:t>Project engineers.</a:t>
            </a:r>
          </a:p>
          <a:p>
            <a:pPr marL="539750" lvl="2" indent="-269875"/>
            <a:r>
              <a:rPr lang="en-US" sz="3500" dirty="0"/>
              <a:t>Duties of employees and rights of employees is provided (But not workers)</a:t>
            </a:r>
          </a:p>
          <a:p>
            <a:pPr marL="539750" lvl="2" indent="-269875"/>
            <a:r>
              <a:rPr lang="en-US" sz="3500" dirty="0"/>
              <a:t>However, every worker shall undergo medical examination</a:t>
            </a:r>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5" name="Slide Number Placeholder 4"/>
          <p:cNvSpPr>
            <a:spLocks noGrp="1"/>
          </p:cNvSpPr>
          <p:nvPr>
            <p:ph type="sldNum" sz="quarter" idx="12"/>
          </p:nvPr>
        </p:nvSpPr>
        <p:spPr/>
        <p:txBody>
          <a:bodyPr/>
          <a:lstStyle/>
          <a:p>
            <a:fld id="{ABEA9EB2-F9AF-41A2-80C1-55E9D87064A3}" type="slidenum">
              <a:rPr lang="en-US" smtClean="0"/>
              <a:pPr/>
              <a:t>37</a:t>
            </a:fld>
            <a:endParaRPr lang="en-US"/>
          </a:p>
        </p:txBody>
      </p:sp>
    </p:spTree>
    <p:extLst>
      <p:ext uri="{BB962C8B-B14F-4D97-AF65-F5344CB8AC3E}">
        <p14:creationId xmlns="" xmlns:p14="http://schemas.microsoft.com/office/powerpoint/2010/main" val="462264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75" y="1471616"/>
            <a:ext cx="6572250" cy="3314712"/>
          </a:xfrm>
        </p:spPr>
        <p:txBody>
          <a:bodyPr>
            <a:normAutofit/>
          </a:bodyPr>
          <a:lstStyle/>
          <a:p>
            <a:pPr marL="368300" indent="-228600"/>
            <a:r>
              <a:rPr lang="en-US" sz="1900" dirty="0"/>
              <a:t>Every employer SHALL-</a:t>
            </a:r>
          </a:p>
          <a:p>
            <a:pPr marL="368300" lvl="2"/>
            <a:r>
              <a:rPr lang="en-US" sz="1900" dirty="0"/>
              <a:t>Afford all facilities for safety &amp; occupational health survey</a:t>
            </a:r>
          </a:p>
          <a:p>
            <a:pPr marL="368300" lvl="2"/>
            <a:r>
              <a:rPr lang="en-US" sz="1900" dirty="0"/>
              <a:t>Constituting Safety committee and safety officers</a:t>
            </a:r>
          </a:p>
          <a:p>
            <a:pPr marL="368300" lvl="2"/>
            <a:r>
              <a:rPr lang="en-US" sz="1900" dirty="0"/>
              <a:t>Maintain such health and working conditions</a:t>
            </a:r>
          </a:p>
          <a:p>
            <a:pPr marL="368300" lvl="2"/>
            <a:r>
              <a:rPr lang="en-US" sz="1900" dirty="0"/>
              <a:t>Provide and maintain welfare facilities/welfare officer</a:t>
            </a:r>
          </a:p>
          <a:p>
            <a:pPr marL="368300" lvl="2"/>
            <a:r>
              <a:rPr lang="en-US" sz="1900" dirty="0"/>
              <a:t>Adequate &amp; Standard Canteen for workers if &gt;100 workers are employed, including contract workers</a:t>
            </a:r>
          </a:p>
          <a:p>
            <a:pPr marL="368300" lvl="2"/>
            <a:r>
              <a:rPr lang="en-US" sz="1900" dirty="0"/>
              <a:t>Rest-rooms for male, female and transgender workers</a:t>
            </a:r>
          </a:p>
          <a:p>
            <a:pPr marL="368300" lvl="2"/>
            <a:r>
              <a:rPr lang="en-US" sz="1900" dirty="0"/>
              <a:t>Facility of crèche wherein &gt;50 workers are employed.</a:t>
            </a:r>
          </a:p>
          <a:p>
            <a:pPr lvl="2"/>
            <a:endParaRPr lang="en-US" sz="1900" dirty="0"/>
          </a:p>
        </p:txBody>
      </p:sp>
      <p:sp>
        <p:nvSpPr>
          <p:cNvPr id="5" name="Title 1"/>
          <p:cNvSpPr>
            <a:spLocks noGrp="1"/>
          </p:cNvSpPr>
          <p:nvPr>
            <p:ph type="title"/>
          </p:nvPr>
        </p:nvSpPr>
        <p:spPr>
          <a:xfrm>
            <a:off x="1485900" y="514340"/>
            <a:ext cx="6172200" cy="628650"/>
          </a:xfrm>
        </p:spPr>
        <p:txBody>
          <a:bodyPr>
            <a:normAutofit/>
          </a:bodyPr>
          <a:lstStyle/>
          <a:p>
            <a:r>
              <a:rPr lang="en-US" sz="2400" b="1" dirty="0"/>
              <a:t>Substantial compliance</a:t>
            </a:r>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6" name="Slide Number Placeholder 5"/>
          <p:cNvSpPr>
            <a:spLocks noGrp="1"/>
          </p:cNvSpPr>
          <p:nvPr>
            <p:ph type="sldNum" sz="quarter" idx="12"/>
          </p:nvPr>
        </p:nvSpPr>
        <p:spPr/>
        <p:txBody>
          <a:bodyPr/>
          <a:lstStyle/>
          <a:p>
            <a:fld id="{ABEA9EB2-F9AF-41A2-80C1-55E9D87064A3}" type="slidenum">
              <a:rPr lang="en-US" smtClean="0"/>
              <a:pPr/>
              <a:t>38</a:t>
            </a:fld>
            <a:endParaRPr lang="en-US"/>
          </a:p>
        </p:txBody>
      </p:sp>
    </p:spTree>
    <p:extLst>
      <p:ext uri="{BB962C8B-B14F-4D97-AF65-F5344CB8AC3E}">
        <p14:creationId xmlns="" xmlns:p14="http://schemas.microsoft.com/office/powerpoint/2010/main" val="2087527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71464"/>
            <a:ext cx="6172200" cy="628650"/>
          </a:xfrm>
        </p:spPr>
        <p:txBody>
          <a:bodyPr>
            <a:normAutofit/>
          </a:bodyPr>
          <a:lstStyle/>
          <a:p>
            <a:r>
              <a:rPr lang="en-US" sz="2400" b="1" dirty="0"/>
              <a:t>Silent features</a:t>
            </a:r>
          </a:p>
        </p:txBody>
      </p:sp>
      <p:sp>
        <p:nvSpPr>
          <p:cNvPr id="3" name="Content Placeholder 2"/>
          <p:cNvSpPr>
            <a:spLocks noGrp="1"/>
          </p:cNvSpPr>
          <p:nvPr>
            <p:ph idx="1"/>
          </p:nvPr>
        </p:nvSpPr>
        <p:spPr>
          <a:xfrm>
            <a:off x="642910" y="1234678"/>
            <a:ext cx="8001056" cy="2122890"/>
          </a:xfrm>
        </p:spPr>
        <p:txBody>
          <a:bodyPr>
            <a:normAutofit/>
          </a:bodyPr>
          <a:lstStyle/>
          <a:p>
            <a:r>
              <a:rPr lang="en-US" sz="1900" dirty="0"/>
              <a:t>Third party audit and certification for ‘start up establishment’ </a:t>
            </a:r>
          </a:p>
          <a:p>
            <a:r>
              <a:rPr lang="en-US" sz="1900" dirty="0"/>
              <a:t>Women workers allowed to work during night shifts, but with her consent (7pm -6am)</a:t>
            </a:r>
          </a:p>
          <a:p>
            <a:r>
              <a:rPr lang="en-US" sz="1900" dirty="0"/>
              <a:t>Special powers of CICUMF/ICUMF (Appeal lies in the High Court)</a:t>
            </a:r>
          </a:p>
          <a:p>
            <a:r>
              <a:rPr lang="en-US" sz="1900" dirty="0"/>
              <a:t>Powers to order prohibition of any building and other construction work site.</a:t>
            </a:r>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5" name="Content Placeholder 2"/>
          <p:cNvSpPr txBox="1">
            <a:spLocks/>
          </p:cNvSpPr>
          <p:nvPr/>
        </p:nvSpPr>
        <p:spPr>
          <a:xfrm>
            <a:off x="642910" y="3214692"/>
            <a:ext cx="7715304" cy="151625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Jurisdiction of the civil courts barred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Power of the app. </a:t>
            </a:r>
            <a:r>
              <a:rPr kumimoji="0" lang="en-US" sz="1900" b="0" i="0" u="none" strike="noStrike" kern="1200" cap="none" spc="0" normalizeH="0" baseline="0" noProof="0" dirty="0" err="1" smtClean="0">
                <a:ln>
                  <a:noFill/>
                </a:ln>
                <a:solidFill>
                  <a:schemeClr val="tx1"/>
                </a:solidFill>
                <a:effectLst/>
                <a:uLnTx/>
                <a:uFillTx/>
                <a:latin typeface="+mn-lt"/>
                <a:ea typeface="+mn-ea"/>
                <a:cs typeface="+mn-cs"/>
              </a:rPr>
              <a:t>govt</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to exempt establishments from all or any of the provisions of this code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13 laws will be repealed. </a:t>
            </a:r>
            <a:endParaRPr kumimoji="0" lang="en-US" sz="19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ABEA9EB2-F9AF-41A2-80C1-55E9D87064A3}" type="slidenum">
              <a:rPr lang="en-US" smtClean="0"/>
              <a:pPr/>
              <a:t>39</a:t>
            </a:fld>
            <a:endParaRPr lang="en-US"/>
          </a:p>
        </p:txBody>
      </p:sp>
    </p:spTree>
    <p:extLst>
      <p:ext uri="{BB962C8B-B14F-4D97-AF65-F5344CB8AC3E}">
        <p14:creationId xmlns="" xmlns:p14="http://schemas.microsoft.com/office/powerpoint/2010/main" val="378748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5" name="Text Placeholder 2"/>
          <p:cNvSpPr txBox="1">
            <a:spLocks/>
          </p:cNvSpPr>
          <p:nvPr/>
        </p:nvSpPr>
        <p:spPr>
          <a:xfrm>
            <a:off x="3124200" y="838201"/>
            <a:ext cx="5486401" cy="1047749"/>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Calibri" pitchFamily="34" charset="0"/>
                <a:cs typeface="Calibri" pitchFamily="34" charset="0"/>
              </a:rPr>
              <a:t>      IMPACT ON EMPLOYERS AND THE EVOLVING</a:t>
            </a:r>
            <a:r>
              <a:rPr kumimoji="0" lang="en-US" sz="2000" i="0" u="none" strike="noStrike" kern="1200" cap="none" spc="0" normalizeH="0" noProof="0" dirty="0" smtClean="0">
                <a:ln>
                  <a:noFill/>
                </a:ln>
                <a:solidFill>
                  <a:schemeClr val="tx1"/>
                </a:solidFill>
                <a:effectLst/>
                <a:uLnTx/>
                <a:uFillTx/>
                <a:latin typeface="Calibri" pitchFamily="34" charset="0"/>
                <a:cs typeface="Calibri" pitchFamily="34" charset="0"/>
              </a:rPr>
              <a:t> </a:t>
            </a:r>
            <a:r>
              <a:rPr kumimoji="0" lang="en-US" sz="2000" i="0" u="none" strike="noStrike" kern="1200" cap="none" spc="0" normalizeH="0" baseline="0" noProof="0" dirty="0" smtClean="0">
                <a:ln>
                  <a:noFill/>
                </a:ln>
                <a:solidFill>
                  <a:schemeClr val="tx1"/>
                </a:solidFill>
                <a:effectLst/>
                <a:uLnTx/>
                <a:uFillTx/>
                <a:latin typeface="Calibri" pitchFamily="34" charset="0"/>
                <a:cs typeface="Calibri" pitchFamily="34" charset="0"/>
              </a:rPr>
              <a:t>COMPLIANCE STRUCTURE</a:t>
            </a:r>
            <a:r>
              <a:rPr kumimoji="0" lang="en-US" sz="2000" i="0" u="none" strike="noStrike" kern="1200" cap="none" spc="0" normalizeH="0" noProof="0" dirty="0" smtClean="0">
                <a:ln>
                  <a:noFill/>
                </a:ln>
                <a:solidFill>
                  <a:schemeClr val="tx1"/>
                </a:solidFill>
                <a:effectLst/>
                <a:uLnTx/>
                <a:uFillTx/>
                <a:latin typeface="Calibri" pitchFamily="34" charset="0"/>
                <a:cs typeface="Calibri" pitchFamily="34" charset="0"/>
              </a:rPr>
              <a:t> </a:t>
            </a:r>
            <a:r>
              <a:rPr kumimoji="0" lang="en-US" sz="2000" i="0" u="none" strike="noStrike" kern="1200" cap="none" spc="0" normalizeH="0" baseline="0" noProof="0" dirty="0" smtClean="0">
                <a:ln>
                  <a:noFill/>
                </a:ln>
                <a:solidFill>
                  <a:schemeClr val="tx1"/>
                </a:solidFill>
                <a:effectLst/>
                <a:uLnTx/>
                <a:uFillTx/>
                <a:latin typeface="Calibri" pitchFamily="34" charset="0"/>
                <a:cs typeface="Calibri" pitchFamily="34" charset="0"/>
              </a:rPr>
              <a:t>UNDER THE CODE ON WAGES, 2019</a:t>
            </a:r>
            <a:endParaRPr kumimoji="0" lang="en-US" sz="2000" i="0" u="none" strike="noStrike" kern="1200" cap="none" spc="0" normalizeH="0" baseline="0" noProof="0" dirty="0">
              <a:ln>
                <a:noFill/>
              </a:ln>
              <a:solidFill>
                <a:schemeClr val="tx1"/>
              </a:solidFill>
              <a:effectLst/>
              <a:uLnTx/>
              <a:uFillTx/>
              <a:latin typeface="Calibri" pitchFamily="34" charset="0"/>
              <a:cs typeface="Calibri" pitchFamily="34" charset="0"/>
            </a:endParaRPr>
          </a:p>
        </p:txBody>
      </p:sp>
      <p:sp>
        <p:nvSpPr>
          <p:cNvPr id="6" name="Title 1"/>
          <p:cNvSpPr>
            <a:spLocks noGrp="1"/>
          </p:cNvSpPr>
          <p:nvPr>
            <p:ph type="title"/>
          </p:nvPr>
        </p:nvSpPr>
        <p:spPr>
          <a:xfrm>
            <a:off x="3505200" y="2800350"/>
            <a:ext cx="4953000" cy="1295400"/>
          </a:xfrm>
        </p:spPr>
        <p:txBody>
          <a:bodyPr>
            <a:noAutofit/>
          </a:bodyPr>
          <a:lstStyle/>
          <a:p>
            <a:pPr algn="l"/>
            <a:r>
              <a:rPr lang="en-US" sz="3200" b="1" dirty="0" smtClean="0">
                <a:latin typeface="Aller Display" pitchFamily="2" charset="0"/>
              </a:rPr>
              <a:t>The Code on </a:t>
            </a:r>
            <a:r>
              <a:rPr lang="en-US" sz="3200" b="1" dirty="0">
                <a:latin typeface="Aller Display" pitchFamily="2" charset="0"/>
              </a:rPr>
              <a:t>W</a:t>
            </a:r>
            <a:r>
              <a:rPr lang="en-US" sz="3200" b="1" dirty="0" smtClean="0">
                <a:latin typeface="Aller Display" pitchFamily="2" charset="0"/>
              </a:rPr>
              <a:t>ages, </a:t>
            </a:r>
            <a:br>
              <a:rPr lang="en-US" sz="3200" b="1" dirty="0" smtClean="0">
                <a:latin typeface="Aller Display" pitchFamily="2" charset="0"/>
              </a:rPr>
            </a:br>
            <a:r>
              <a:rPr lang="en-US" sz="3200" b="1" dirty="0" smtClean="0">
                <a:latin typeface="Aller Display" pitchFamily="2" charset="0"/>
              </a:rPr>
              <a:t>2019 - Impact analysis</a:t>
            </a:r>
            <a:endParaRPr lang="en-US" sz="3200" b="1" dirty="0">
              <a:latin typeface="Aller Display" pitchFamily="2" charset="0"/>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3400" y="2800350"/>
            <a:ext cx="2743200" cy="1074117"/>
          </a:xfrm>
          <a:prstGeom prst="rect">
            <a:avLst/>
          </a:prstGeom>
        </p:spPr>
      </p:pic>
      <p:sp>
        <p:nvSpPr>
          <p:cNvPr id="7" name="Slide Number Placeholder 6"/>
          <p:cNvSpPr>
            <a:spLocks noGrp="1"/>
          </p:cNvSpPr>
          <p:nvPr>
            <p:ph type="sldNum" sz="quarter" idx="12"/>
          </p:nvPr>
        </p:nvSpPr>
        <p:spPr/>
        <p:txBody>
          <a:bodyPr/>
          <a:lstStyle/>
          <a:p>
            <a:fld id="{ABEA9EB2-F9AF-41A2-80C1-55E9D87064A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4300"/>
            <a:ext cx="6172200" cy="628650"/>
          </a:xfrm>
        </p:spPr>
        <p:txBody>
          <a:bodyPr>
            <a:normAutofit/>
          </a:bodyPr>
          <a:lstStyle/>
          <a:p>
            <a:r>
              <a:rPr lang="en-US" sz="2400" b="1" dirty="0"/>
              <a:t>Contract labour &amp; ISMW</a:t>
            </a:r>
          </a:p>
        </p:txBody>
      </p:sp>
      <p:sp>
        <p:nvSpPr>
          <p:cNvPr id="3" name="Content Placeholder 2"/>
          <p:cNvSpPr>
            <a:spLocks noGrp="1"/>
          </p:cNvSpPr>
          <p:nvPr>
            <p:ph idx="1"/>
          </p:nvPr>
        </p:nvSpPr>
        <p:spPr>
          <a:xfrm>
            <a:off x="1343025" y="895350"/>
            <a:ext cx="6457950" cy="3908822"/>
          </a:xfrm>
        </p:spPr>
        <p:txBody>
          <a:bodyPr>
            <a:noAutofit/>
          </a:bodyPr>
          <a:lstStyle/>
          <a:p>
            <a:r>
              <a:rPr lang="en-US" sz="1900" dirty="0"/>
              <a:t>‘Work specific license’ will be issued.</a:t>
            </a:r>
          </a:p>
          <a:p>
            <a:r>
              <a:rPr lang="en-US" sz="1900" dirty="0"/>
              <a:t>Work to be carried out based on the ‘work order’ as specified in the license.</a:t>
            </a:r>
          </a:p>
          <a:p>
            <a:r>
              <a:rPr lang="en-US" sz="1900" dirty="0"/>
              <a:t>Validity is 5 years</a:t>
            </a:r>
          </a:p>
          <a:p>
            <a:r>
              <a:rPr lang="en-US" sz="1900" dirty="0"/>
              <a:t>Every contractor to intimate the Government of the work order received. Failure to intimate leads to cancellation of the license.</a:t>
            </a:r>
          </a:p>
          <a:p>
            <a:r>
              <a:rPr lang="en-US" sz="1900" dirty="0"/>
              <a:t>Contract labour shall be deemed to be employed by the PE if he Contractor doesn’t obtain license.</a:t>
            </a:r>
          </a:p>
          <a:p>
            <a:r>
              <a:rPr lang="en-US" sz="1900" dirty="0"/>
              <a:t>Registration of PE not provided under the code</a:t>
            </a:r>
          </a:p>
          <a:p>
            <a:r>
              <a:rPr lang="en-US" sz="1900" dirty="0"/>
              <a:t>ISMW Registration and licensing is not provided under the code.</a:t>
            </a:r>
          </a:p>
          <a:p>
            <a:endParaRPr lang="en-US" sz="1900" dirty="0"/>
          </a:p>
          <a:p>
            <a:endParaRPr lang="en-US" sz="1900" dirty="0"/>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5" name="Slide Number Placeholder 4"/>
          <p:cNvSpPr>
            <a:spLocks noGrp="1"/>
          </p:cNvSpPr>
          <p:nvPr>
            <p:ph type="sldNum" sz="quarter" idx="12"/>
          </p:nvPr>
        </p:nvSpPr>
        <p:spPr/>
        <p:txBody>
          <a:bodyPr/>
          <a:lstStyle/>
          <a:p>
            <a:fld id="{ABEA9EB2-F9AF-41A2-80C1-55E9D87064A3}" type="slidenum">
              <a:rPr lang="en-US" smtClean="0"/>
              <a:pPr/>
              <a:t>40</a:t>
            </a:fld>
            <a:endParaRPr lang="en-US"/>
          </a:p>
        </p:txBody>
      </p:sp>
    </p:spTree>
    <p:extLst>
      <p:ext uri="{BB962C8B-B14F-4D97-AF65-F5344CB8AC3E}">
        <p14:creationId xmlns="" xmlns:p14="http://schemas.microsoft.com/office/powerpoint/2010/main" val="1099687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5" name="Text Placeholder 2"/>
          <p:cNvSpPr txBox="1">
            <a:spLocks/>
          </p:cNvSpPr>
          <p:nvPr/>
        </p:nvSpPr>
        <p:spPr>
          <a:xfrm>
            <a:off x="3124200" y="838201"/>
            <a:ext cx="5486401" cy="1047749"/>
          </a:xfrm>
          <a:prstGeom prst="rect">
            <a:avLst/>
          </a:prstGeom>
        </p:spPr>
        <p:txBody>
          <a:bodyPr vert="horz" lIns="91440" tIns="45720" rIns="91440" bIns="45720" rtlCol="0">
            <a:noAutofit/>
          </a:bodyPr>
          <a:lstStyle/>
          <a:p>
            <a:pPr marL="342900" indent="-342900">
              <a:spcBef>
                <a:spcPct val="20000"/>
              </a:spcBef>
              <a:defRPr/>
            </a:pPr>
            <a:r>
              <a:rPr kumimoji="0" lang="en-US" sz="2000" i="0" u="none" strike="noStrike" kern="1200" cap="none" spc="0" normalizeH="0" baseline="0" noProof="0" dirty="0" smtClean="0">
                <a:ln>
                  <a:noFill/>
                </a:ln>
                <a:solidFill>
                  <a:schemeClr val="tx1"/>
                </a:solidFill>
                <a:effectLst/>
                <a:uLnTx/>
                <a:uFillTx/>
                <a:latin typeface="Calibri" pitchFamily="34" charset="0"/>
                <a:cs typeface="Calibri" pitchFamily="34" charset="0"/>
              </a:rPr>
              <a:t>      IMPACT ON EMPLOYERS AND THE EVOLVING</a:t>
            </a:r>
            <a:r>
              <a:rPr kumimoji="0" lang="en-US" sz="2000" i="0" u="none" strike="noStrike" kern="1200" cap="none" spc="0" normalizeH="0" noProof="0" dirty="0" smtClean="0">
                <a:ln>
                  <a:noFill/>
                </a:ln>
                <a:solidFill>
                  <a:schemeClr val="tx1"/>
                </a:solidFill>
                <a:effectLst/>
                <a:uLnTx/>
                <a:uFillTx/>
                <a:latin typeface="Calibri" pitchFamily="34" charset="0"/>
                <a:cs typeface="Calibri" pitchFamily="34" charset="0"/>
              </a:rPr>
              <a:t> </a:t>
            </a:r>
            <a:r>
              <a:rPr kumimoji="0" lang="en-US" sz="2000" i="0" u="none" strike="noStrike" kern="1200" cap="none" spc="0" normalizeH="0" baseline="0" noProof="0" dirty="0" smtClean="0">
                <a:ln>
                  <a:noFill/>
                </a:ln>
                <a:solidFill>
                  <a:schemeClr val="tx1"/>
                </a:solidFill>
                <a:effectLst/>
                <a:uLnTx/>
                <a:uFillTx/>
                <a:latin typeface="Calibri" pitchFamily="34" charset="0"/>
                <a:cs typeface="Calibri" pitchFamily="34" charset="0"/>
              </a:rPr>
              <a:t>COMPLIANCE STRUCTURE</a:t>
            </a:r>
            <a:r>
              <a:rPr kumimoji="0" lang="en-US" sz="2000" i="0" u="none" strike="noStrike" kern="1200" cap="none" spc="0" normalizeH="0" noProof="0" dirty="0" smtClean="0">
                <a:ln>
                  <a:noFill/>
                </a:ln>
                <a:solidFill>
                  <a:schemeClr val="tx1"/>
                </a:solidFill>
                <a:effectLst/>
                <a:uLnTx/>
                <a:uFillTx/>
                <a:latin typeface="Calibri" pitchFamily="34" charset="0"/>
                <a:cs typeface="Calibri" pitchFamily="34" charset="0"/>
              </a:rPr>
              <a:t> </a:t>
            </a:r>
            <a:r>
              <a:rPr lang="en-US" sz="2000" dirty="0">
                <a:latin typeface="Calibri" pitchFamily="34" charset="0"/>
                <a:cs typeface="Calibri" pitchFamily="34" charset="0"/>
              </a:rPr>
              <a:t>UNDER THE CODE ON </a:t>
            </a:r>
            <a:r>
              <a:rPr lang="en-US" sz="2000" b="1" dirty="0">
                <a:latin typeface="Calibri" pitchFamily="34" charset="0"/>
                <a:cs typeface="Calibri" pitchFamily="34" charset="0"/>
              </a:rPr>
              <a:t>SOCIAL SECURITY</a:t>
            </a:r>
            <a:r>
              <a:rPr lang="en-US" sz="2000" dirty="0">
                <a:latin typeface="Calibri" pitchFamily="34" charset="0"/>
                <a:cs typeface="Calibri" pitchFamily="34" charset="0"/>
              </a:rPr>
              <a:t>, 2019</a:t>
            </a:r>
          </a:p>
          <a:p>
            <a:pPr marL="342900" lvl="0" indent="-342900">
              <a:spcBef>
                <a:spcPct val="20000"/>
              </a:spcBef>
              <a:defRPr/>
            </a:pPr>
            <a:endParaRPr kumimoji="0" lang="en-US" sz="2000" i="0" u="none" strike="noStrike" kern="1200" cap="none" spc="0" normalizeH="0" baseline="0" noProof="0" dirty="0">
              <a:ln>
                <a:noFill/>
              </a:ln>
              <a:solidFill>
                <a:schemeClr val="tx1"/>
              </a:solidFill>
              <a:effectLst/>
              <a:uLnTx/>
              <a:uFillTx/>
              <a:latin typeface="Calibri" pitchFamily="34" charset="0"/>
              <a:cs typeface="Calibri" pitchFamily="34" charset="0"/>
            </a:endParaRPr>
          </a:p>
        </p:txBody>
      </p:sp>
      <p:sp>
        <p:nvSpPr>
          <p:cNvPr id="6" name="Title 1"/>
          <p:cNvSpPr>
            <a:spLocks noGrp="1"/>
          </p:cNvSpPr>
          <p:nvPr>
            <p:ph type="title"/>
          </p:nvPr>
        </p:nvSpPr>
        <p:spPr>
          <a:xfrm>
            <a:off x="3810000" y="2724150"/>
            <a:ext cx="5231859" cy="1539787"/>
          </a:xfrm>
        </p:spPr>
        <p:txBody>
          <a:bodyPr>
            <a:noAutofit/>
          </a:bodyPr>
          <a:lstStyle/>
          <a:p>
            <a:pPr algn="l"/>
            <a:r>
              <a:rPr lang="en-US" sz="3600" b="1" cap="all" dirty="0">
                <a:solidFill>
                  <a:prstClr val="black"/>
                </a:solidFill>
              </a:rPr>
              <a:t>The code on SOCIAL </a:t>
            </a:r>
            <a:r>
              <a:rPr lang="en-US" sz="3600" b="1" cap="all" dirty="0" smtClean="0">
                <a:solidFill>
                  <a:prstClr val="black"/>
                </a:solidFill>
              </a:rPr>
              <a:t>SECURITY</a:t>
            </a:r>
            <a:r>
              <a:rPr lang="en-US" sz="3200" b="1" dirty="0" smtClean="0">
                <a:latin typeface="Aller Display" pitchFamily="2" charset="0"/>
              </a:rPr>
              <a:t> 2019 </a:t>
            </a:r>
            <a:br>
              <a:rPr lang="en-US" sz="3200" b="1" dirty="0" smtClean="0">
                <a:latin typeface="Aller Display" pitchFamily="2" charset="0"/>
              </a:rPr>
            </a:br>
            <a:r>
              <a:rPr lang="en-US" sz="3200" b="1" dirty="0" smtClean="0">
                <a:latin typeface="Aller Display" pitchFamily="2" charset="0"/>
              </a:rPr>
              <a:t>- Impact analysis</a:t>
            </a:r>
            <a:endParaRPr lang="en-US" sz="3200" b="1" dirty="0">
              <a:latin typeface="Aller Display" pitchFamily="2" charset="0"/>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06952" y="2125888"/>
            <a:ext cx="2117248" cy="2736310"/>
          </a:xfrm>
          <a:prstGeom prst="rect">
            <a:avLst/>
          </a:prstGeom>
        </p:spPr>
      </p:pic>
      <p:sp>
        <p:nvSpPr>
          <p:cNvPr id="7" name="Slide Number Placeholder 6"/>
          <p:cNvSpPr>
            <a:spLocks noGrp="1"/>
          </p:cNvSpPr>
          <p:nvPr>
            <p:ph type="sldNum" sz="quarter" idx="12"/>
          </p:nvPr>
        </p:nvSpPr>
        <p:spPr/>
        <p:txBody>
          <a:bodyPr/>
          <a:lstStyle/>
          <a:p>
            <a:fld id="{ABEA9EB2-F9AF-41A2-80C1-55E9D87064A3}" type="slidenum">
              <a:rPr lang="en-US" smtClean="0"/>
              <a:pPr/>
              <a:t>41</a:t>
            </a:fld>
            <a:endParaRPr lang="en-US"/>
          </a:p>
        </p:txBody>
      </p:sp>
    </p:spTree>
    <p:extLst>
      <p:ext uri="{BB962C8B-B14F-4D97-AF65-F5344CB8AC3E}">
        <p14:creationId xmlns="" xmlns:p14="http://schemas.microsoft.com/office/powerpoint/2010/main" val="3851453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4086688092"/>
              </p:ext>
            </p:extLst>
          </p:nvPr>
        </p:nvGraphicFramePr>
        <p:xfrm>
          <a:off x="1371600" y="666750"/>
          <a:ext cx="6096000" cy="4375645"/>
        </p:xfrm>
        <a:graphic>
          <a:graphicData uri="http://schemas.openxmlformats.org/drawingml/2006/table">
            <a:tbl>
              <a:tblPr firstRow="1" bandRow="1">
                <a:tableStyleId>{5C22544A-7EE6-4342-B048-85BDC9FD1C3A}</a:tableStyleId>
              </a:tblPr>
              <a:tblGrid>
                <a:gridCol w="1354667">
                  <a:extLst>
                    <a:ext uri="{9D8B030D-6E8A-4147-A177-3AD203B41FA5}">
                      <a16:colId xmlns="" xmlns:a16="http://schemas.microsoft.com/office/drawing/2014/main" val="20000"/>
                    </a:ext>
                  </a:extLst>
                </a:gridCol>
                <a:gridCol w="4741333">
                  <a:extLst>
                    <a:ext uri="{9D8B030D-6E8A-4147-A177-3AD203B41FA5}">
                      <a16:colId xmlns="" xmlns:a16="http://schemas.microsoft.com/office/drawing/2014/main" val="20001"/>
                    </a:ext>
                  </a:extLst>
                </a:gridCol>
              </a:tblGrid>
              <a:tr h="271007">
                <a:tc>
                  <a:txBody>
                    <a:bodyPr/>
                    <a:lstStyle/>
                    <a:p>
                      <a:pPr algn="ctr"/>
                      <a:r>
                        <a:rPr lang="en-US" sz="1200" b="1" dirty="0" smtClean="0"/>
                        <a:t>CHAPTER I</a:t>
                      </a:r>
                      <a:endParaRPr lang="en-US" sz="1200" b="1" dirty="0"/>
                    </a:p>
                  </a:txBody>
                  <a:tcPr marL="68580" marR="68580" marT="34290" marB="34290"/>
                </a:tc>
                <a:tc>
                  <a:txBody>
                    <a:bodyPr/>
                    <a:lstStyle/>
                    <a:p>
                      <a:r>
                        <a:rPr lang="en-US" sz="1200" dirty="0" smtClean="0"/>
                        <a:t>PRELIMINARY</a:t>
                      </a:r>
                      <a:endParaRPr lang="en-US" sz="1200" dirty="0"/>
                    </a:p>
                  </a:txBody>
                  <a:tcPr marL="68580" marR="68580" marT="34290" marB="34290"/>
                </a:tc>
                <a:extLst>
                  <a:ext uri="{0D108BD9-81ED-4DB2-BD59-A6C34878D82A}">
                    <a16:rowId xmlns="" xmlns:a16="http://schemas.microsoft.com/office/drawing/2014/main" val="10000"/>
                  </a:ext>
                </a:extLst>
              </a:tr>
              <a:tr h="271007">
                <a:tc>
                  <a:txBody>
                    <a:bodyPr/>
                    <a:lstStyle/>
                    <a:p>
                      <a:pPr algn="ctr"/>
                      <a:r>
                        <a:rPr lang="en-US" sz="1200" b="1" dirty="0" smtClean="0"/>
                        <a:t>CLAUSES 1</a:t>
                      </a:r>
                      <a:endParaRPr lang="en-US" sz="1200" b="1" dirty="0"/>
                    </a:p>
                  </a:txBody>
                  <a:tcPr marL="68580" marR="68580" marT="34290" marB="34290"/>
                </a:tc>
                <a:tc>
                  <a:txBody>
                    <a:bodyPr/>
                    <a:lstStyle/>
                    <a:p>
                      <a:r>
                        <a:rPr lang="en-US" sz="1200" b="1" dirty="0" smtClean="0"/>
                        <a:t>Short</a:t>
                      </a:r>
                      <a:r>
                        <a:rPr lang="en-US" sz="1200" b="1" baseline="0" dirty="0" smtClean="0"/>
                        <a:t> title, extent and commencement</a:t>
                      </a:r>
                      <a:endParaRPr lang="en-US" sz="1200" b="1" dirty="0"/>
                    </a:p>
                  </a:txBody>
                  <a:tcPr marL="68580" marR="68580" marT="34290" marB="34290"/>
                </a:tc>
                <a:extLst>
                  <a:ext uri="{0D108BD9-81ED-4DB2-BD59-A6C34878D82A}">
                    <a16:rowId xmlns="" xmlns:a16="http://schemas.microsoft.com/office/drawing/2014/main" val="10001"/>
                  </a:ext>
                </a:extLst>
              </a:tr>
              <a:tr h="271007">
                <a:tc>
                  <a:txBody>
                    <a:bodyPr/>
                    <a:lstStyle/>
                    <a:p>
                      <a:pPr algn="ctr"/>
                      <a:r>
                        <a:rPr lang="en-US" sz="1200" b="1" dirty="0" smtClean="0"/>
                        <a:t>2</a:t>
                      </a:r>
                      <a:endParaRPr lang="en-US" sz="1200" b="1" dirty="0"/>
                    </a:p>
                  </a:txBody>
                  <a:tcPr marL="68580" marR="68580" marT="34290" marB="34290"/>
                </a:tc>
                <a:tc>
                  <a:txBody>
                    <a:bodyPr/>
                    <a:lstStyle/>
                    <a:p>
                      <a:r>
                        <a:rPr lang="en-US" sz="1200" dirty="0" smtClean="0"/>
                        <a:t>Definitions</a:t>
                      </a:r>
                      <a:endParaRPr lang="en-US" sz="1200" dirty="0"/>
                    </a:p>
                  </a:txBody>
                  <a:tcPr marL="68580" marR="68580" marT="34290" marB="34290"/>
                </a:tc>
                <a:extLst>
                  <a:ext uri="{0D108BD9-81ED-4DB2-BD59-A6C34878D82A}">
                    <a16:rowId xmlns="" xmlns:a16="http://schemas.microsoft.com/office/drawing/2014/main" val="10002"/>
                  </a:ext>
                </a:extLst>
              </a:tr>
              <a:tr h="310540">
                <a:tc>
                  <a:txBody>
                    <a:bodyPr/>
                    <a:lstStyle/>
                    <a:p>
                      <a:pPr algn="ctr"/>
                      <a:r>
                        <a:rPr lang="en-US" sz="1200" b="1" dirty="0" smtClean="0"/>
                        <a:t>2-A</a:t>
                      </a:r>
                      <a:endParaRPr lang="en-US" sz="1200" b="1" dirty="0"/>
                    </a:p>
                  </a:txBody>
                  <a:tcPr marL="68580" marR="68580" marT="34290" marB="34290"/>
                </a:tc>
                <a:tc>
                  <a:txBody>
                    <a:bodyPr/>
                    <a:lstStyle/>
                    <a:p>
                      <a:r>
                        <a:rPr lang="en-US" sz="1200" dirty="0" smtClean="0"/>
                        <a:t>Registrations</a:t>
                      </a:r>
                      <a:r>
                        <a:rPr lang="en-US" sz="1200" baseline="0" dirty="0" smtClean="0"/>
                        <a:t> of factories and establishment</a:t>
                      </a:r>
                      <a:endParaRPr lang="en-US" sz="1200" dirty="0"/>
                    </a:p>
                  </a:txBody>
                  <a:tcPr marL="68580" marR="68580" marT="34290" marB="34290"/>
                </a:tc>
                <a:extLst>
                  <a:ext uri="{0D108BD9-81ED-4DB2-BD59-A6C34878D82A}">
                    <a16:rowId xmlns="" xmlns:a16="http://schemas.microsoft.com/office/drawing/2014/main" val="10003"/>
                  </a:ext>
                </a:extLst>
              </a:tr>
              <a:tr h="271007">
                <a:tc>
                  <a:txBody>
                    <a:bodyPr/>
                    <a:lstStyle/>
                    <a:p>
                      <a:pPr algn="ctr"/>
                      <a:r>
                        <a:rPr lang="en-US" sz="1200" b="1" dirty="0" smtClean="0"/>
                        <a:t>CHAPTER</a:t>
                      </a:r>
                      <a:r>
                        <a:rPr lang="en-US" sz="1200" b="1" baseline="0" dirty="0" smtClean="0"/>
                        <a:t> II</a:t>
                      </a:r>
                      <a:endParaRPr lang="en-US" sz="1200" b="1" dirty="0"/>
                    </a:p>
                  </a:txBody>
                  <a:tcPr marL="68580" marR="68580" marT="34290" marB="34290"/>
                </a:tc>
                <a:tc>
                  <a:txBody>
                    <a:bodyPr/>
                    <a:lstStyle/>
                    <a:p>
                      <a:r>
                        <a:rPr lang="en-US" sz="1200" b="1" dirty="0" smtClean="0"/>
                        <a:t>Social</a:t>
                      </a:r>
                      <a:r>
                        <a:rPr lang="en-US" sz="1200" b="1" baseline="0" dirty="0" smtClean="0"/>
                        <a:t> Security Organizations</a:t>
                      </a:r>
                      <a:endParaRPr lang="en-US" sz="1200" b="1" dirty="0"/>
                    </a:p>
                  </a:txBody>
                  <a:tcPr marL="68580" marR="68580" marT="34290" marB="34290"/>
                </a:tc>
                <a:extLst>
                  <a:ext uri="{0D108BD9-81ED-4DB2-BD59-A6C34878D82A}">
                    <a16:rowId xmlns="" xmlns:a16="http://schemas.microsoft.com/office/drawing/2014/main" val="10004"/>
                  </a:ext>
                </a:extLst>
              </a:tr>
              <a:tr h="271007">
                <a:tc>
                  <a:txBody>
                    <a:bodyPr/>
                    <a:lstStyle/>
                    <a:p>
                      <a:pPr algn="ctr"/>
                      <a:r>
                        <a:rPr lang="en-US" sz="1200" b="1" dirty="0" smtClean="0"/>
                        <a:t>3</a:t>
                      </a:r>
                      <a:endParaRPr lang="en-US" sz="1200" b="1" dirty="0"/>
                    </a:p>
                  </a:txBody>
                  <a:tcPr marL="68580" marR="68580" marT="34290" marB="34290"/>
                </a:tc>
                <a:tc>
                  <a:txBody>
                    <a:bodyPr/>
                    <a:lstStyle/>
                    <a:p>
                      <a:r>
                        <a:rPr lang="en-US" sz="1200" dirty="0" smtClean="0"/>
                        <a:t>Central Board of Trustees</a:t>
                      </a:r>
                      <a:endParaRPr lang="en-US" sz="1200" dirty="0"/>
                    </a:p>
                  </a:txBody>
                  <a:tcPr marL="68580" marR="68580" marT="34290" marB="34290"/>
                </a:tc>
                <a:extLst>
                  <a:ext uri="{0D108BD9-81ED-4DB2-BD59-A6C34878D82A}">
                    <a16:rowId xmlns="" xmlns:a16="http://schemas.microsoft.com/office/drawing/2014/main" val="10005"/>
                  </a:ext>
                </a:extLst>
              </a:tr>
              <a:tr h="271007">
                <a:tc>
                  <a:txBody>
                    <a:bodyPr/>
                    <a:lstStyle/>
                    <a:p>
                      <a:pPr algn="ctr"/>
                      <a:r>
                        <a:rPr lang="en-US" sz="1200" b="1" dirty="0" smtClean="0"/>
                        <a:t>4</a:t>
                      </a:r>
                      <a:endParaRPr lang="en-US" sz="1200" b="1" dirty="0"/>
                    </a:p>
                  </a:txBody>
                  <a:tcPr marL="68580" marR="68580" marT="34290" marB="34290"/>
                </a:tc>
                <a:tc>
                  <a:txBody>
                    <a:bodyPr/>
                    <a:lstStyle/>
                    <a:p>
                      <a:r>
                        <a:rPr lang="en-US" sz="1200" dirty="0" smtClean="0"/>
                        <a:t>Employees’ State Insurance Corporation</a:t>
                      </a:r>
                      <a:endParaRPr lang="en-US" sz="1200" dirty="0"/>
                    </a:p>
                  </a:txBody>
                  <a:tcPr marL="68580" marR="68580" marT="34290" marB="34290"/>
                </a:tc>
                <a:extLst>
                  <a:ext uri="{0D108BD9-81ED-4DB2-BD59-A6C34878D82A}">
                    <a16:rowId xmlns="" xmlns:a16="http://schemas.microsoft.com/office/drawing/2014/main" val="10006"/>
                  </a:ext>
                </a:extLst>
              </a:tr>
              <a:tr h="271007">
                <a:tc>
                  <a:txBody>
                    <a:bodyPr/>
                    <a:lstStyle/>
                    <a:p>
                      <a:pPr algn="ctr"/>
                      <a:r>
                        <a:rPr lang="en-US" sz="1200" b="1" dirty="0" smtClean="0"/>
                        <a:t>5</a:t>
                      </a:r>
                      <a:endParaRPr lang="en-US" sz="1200" b="1" dirty="0"/>
                    </a:p>
                  </a:txBody>
                  <a:tcPr marL="68580" marR="68580" marT="34290" marB="34290"/>
                </a:tc>
                <a:tc>
                  <a:txBody>
                    <a:bodyPr/>
                    <a:lstStyle/>
                    <a:p>
                      <a:r>
                        <a:rPr lang="en-US" sz="1200" dirty="0" smtClean="0"/>
                        <a:t>Unorganized</a:t>
                      </a:r>
                      <a:r>
                        <a:rPr lang="en-US" sz="1200" baseline="0" dirty="0" smtClean="0"/>
                        <a:t> workers social security Board</a:t>
                      </a:r>
                      <a:endParaRPr lang="en-US" sz="1200" dirty="0"/>
                    </a:p>
                  </a:txBody>
                  <a:tcPr marL="68580" marR="68580" marT="34290" marB="34290"/>
                </a:tc>
                <a:extLst>
                  <a:ext uri="{0D108BD9-81ED-4DB2-BD59-A6C34878D82A}">
                    <a16:rowId xmlns="" xmlns:a16="http://schemas.microsoft.com/office/drawing/2014/main" val="10007"/>
                  </a:ext>
                </a:extLst>
              </a:tr>
              <a:tr h="271007">
                <a:tc>
                  <a:txBody>
                    <a:bodyPr/>
                    <a:lstStyle/>
                    <a:p>
                      <a:pPr algn="ctr"/>
                      <a:r>
                        <a:rPr lang="en-US" sz="1200" b="1" dirty="0" smtClean="0"/>
                        <a:t>6</a:t>
                      </a:r>
                      <a:endParaRPr lang="en-US" sz="1200" b="1" dirty="0"/>
                    </a:p>
                  </a:txBody>
                  <a:tcPr marL="68580" marR="68580" marT="34290" marB="34290"/>
                </a:tc>
                <a:tc>
                  <a:txBody>
                    <a:bodyPr/>
                    <a:lstStyle/>
                    <a:p>
                      <a:r>
                        <a:rPr lang="en-US" sz="1200" dirty="0" smtClean="0"/>
                        <a:t>State Building workers</a:t>
                      </a:r>
                      <a:r>
                        <a:rPr lang="en-US" sz="1200" baseline="0" dirty="0" smtClean="0"/>
                        <a:t> welfare Boards</a:t>
                      </a:r>
                      <a:endParaRPr lang="en-US" sz="1200" dirty="0"/>
                    </a:p>
                  </a:txBody>
                  <a:tcPr marL="68580" marR="68580" marT="34290" marB="34290"/>
                </a:tc>
                <a:extLst>
                  <a:ext uri="{0D108BD9-81ED-4DB2-BD59-A6C34878D82A}">
                    <a16:rowId xmlns="" xmlns:a16="http://schemas.microsoft.com/office/drawing/2014/main" val="10008"/>
                  </a:ext>
                </a:extLst>
              </a:tr>
              <a:tr h="271007">
                <a:tc>
                  <a:txBody>
                    <a:bodyPr/>
                    <a:lstStyle/>
                    <a:p>
                      <a:pPr algn="ctr"/>
                      <a:r>
                        <a:rPr lang="en-US" sz="1200" b="1" dirty="0" smtClean="0"/>
                        <a:t>7</a:t>
                      </a:r>
                      <a:endParaRPr lang="en-US" sz="1200" b="1" dirty="0"/>
                    </a:p>
                  </a:txBody>
                  <a:tcPr marL="68580" marR="68580" marT="34290" marB="34290"/>
                </a:tc>
                <a:tc>
                  <a:txBody>
                    <a:bodyPr/>
                    <a:lstStyle/>
                    <a:p>
                      <a:r>
                        <a:rPr lang="en-US" sz="1200" dirty="0" smtClean="0"/>
                        <a:t>Disqualification &amp; removal of a member of any SSO</a:t>
                      </a:r>
                      <a:endParaRPr lang="en-US" sz="1200" dirty="0"/>
                    </a:p>
                  </a:txBody>
                  <a:tcPr marL="68580" marR="68580" marT="34290" marB="34290"/>
                </a:tc>
                <a:extLst>
                  <a:ext uri="{0D108BD9-81ED-4DB2-BD59-A6C34878D82A}">
                    <a16:rowId xmlns="" xmlns:a16="http://schemas.microsoft.com/office/drawing/2014/main" val="10009"/>
                  </a:ext>
                </a:extLst>
              </a:tr>
              <a:tr h="271007">
                <a:tc>
                  <a:txBody>
                    <a:bodyPr/>
                    <a:lstStyle/>
                    <a:p>
                      <a:pPr algn="ctr"/>
                      <a:r>
                        <a:rPr lang="en-US" sz="1200" b="1" dirty="0" smtClean="0"/>
                        <a:t>8</a:t>
                      </a:r>
                      <a:endParaRPr lang="en-US" sz="1200" b="1" dirty="0"/>
                    </a:p>
                  </a:txBody>
                  <a:tcPr marL="68580" marR="68580" marT="34290" marB="34290"/>
                </a:tc>
                <a:tc>
                  <a:txBody>
                    <a:bodyPr/>
                    <a:lstStyle/>
                    <a:p>
                      <a:r>
                        <a:rPr lang="en-US" sz="1200" dirty="0" smtClean="0"/>
                        <a:t>Procedure</a:t>
                      </a:r>
                      <a:r>
                        <a:rPr lang="en-US" sz="1200" baseline="0" dirty="0" smtClean="0"/>
                        <a:t> of SSO, etc</a:t>
                      </a:r>
                      <a:endParaRPr lang="en-US" sz="1200" dirty="0"/>
                    </a:p>
                  </a:txBody>
                  <a:tcPr marL="68580" marR="68580" marT="34290" marB="34290"/>
                </a:tc>
                <a:extLst>
                  <a:ext uri="{0D108BD9-81ED-4DB2-BD59-A6C34878D82A}">
                    <a16:rowId xmlns="" xmlns:a16="http://schemas.microsoft.com/office/drawing/2014/main" val="10010"/>
                  </a:ext>
                </a:extLst>
              </a:tr>
              <a:tr h="271007">
                <a:tc>
                  <a:txBody>
                    <a:bodyPr/>
                    <a:lstStyle/>
                    <a:p>
                      <a:pPr algn="ctr"/>
                      <a:r>
                        <a:rPr lang="en-US" sz="1200" b="1" dirty="0" smtClean="0"/>
                        <a:t>9</a:t>
                      </a:r>
                      <a:endParaRPr lang="en-US" sz="1200" b="1" dirty="0"/>
                    </a:p>
                  </a:txBody>
                  <a:tcPr marL="68580" marR="68580" marT="34290" marB="34290"/>
                </a:tc>
                <a:tc>
                  <a:txBody>
                    <a:bodyPr/>
                    <a:lstStyle/>
                    <a:p>
                      <a:r>
                        <a:rPr lang="en-US" sz="1200" dirty="0" smtClean="0"/>
                        <a:t>Advisory Committees</a:t>
                      </a:r>
                      <a:endParaRPr lang="en-US" sz="1200" dirty="0"/>
                    </a:p>
                  </a:txBody>
                  <a:tcPr marL="68580" marR="68580" marT="34290" marB="34290"/>
                </a:tc>
                <a:extLst>
                  <a:ext uri="{0D108BD9-81ED-4DB2-BD59-A6C34878D82A}">
                    <a16:rowId xmlns="" xmlns:a16="http://schemas.microsoft.com/office/drawing/2014/main" val="10011"/>
                  </a:ext>
                </a:extLst>
              </a:tr>
              <a:tr h="271007">
                <a:tc>
                  <a:txBody>
                    <a:bodyPr/>
                    <a:lstStyle/>
                    <a:p>
                      <a:pPr algn="ctr"/>
                      <a:r>
                        <a:rPr lang="en-US" sz="1200" b="1" dirty="0" smtClean="0"/>
                        <a:t>10</a:t>
                      </a:r>
                      <a:endParaRPr lang="en-US" sz="1200" b="1" dirty="0"/>
                    </a:p>
                  </a:txBody>
                  <a:tcPr marL="68580" marR="68580" marT="34290" marB="34290"/>
                </a:tc>
                <a:tc>
                  <a:txBody>
                    <a:bodyPr/>
                    <a:lstStyle/>
                    <a:p>
                      <a:r>
                        <a:rPr lang="en-US" sz="1200" dirty="0" smtClean="0"/>
                        <a:t>Executive head</a:t>
                      </a:r>
                      <a:r>
                        <a:rPr lang="en-US" sz="1200" baseline="0" dirty="0" smtClean="0"/>
                        <a:t>s of the SSOS</a:t>
                      </a:r>
                      <a:endParaRPr lang="en-US" sz="1200" dirty="0"/>
                    </a:p>
                  </a:txBody>
                  <a:tcPr marL="68580" marR="68580" marT="34290" marB="34290"/>
                </a:tc>
                <a:extLst>
                  <a:ext uri="{0D108BD9-81ED-4DB2-BD59-A6C34878D82A}">
                    <a16:rowId xmlns="" xmlns:a16="http://schemas.microsoft.com/office/drawing/2014/main" val="10012"/>
                  </a:ext>
                </a:extLst>
              </a:tr>
              <a:tr h="271007">
                <a:tc>
                  <a:txBody>
                    <a:bodyPr/>
                    <a:lstStyle/>
                    <a:p>
                      <a:pPr algn="ctr"/>
                      <a:r>
                        <a:rPr lang="en-US" sz="1200" b="1" dirty="0" smtClean="0"/>
                        <a:t>11</a:t>
                      </a:r>
                      <a:endParaRPr lang="en-US" sz="1200" b="1" dirty="0"/>
                    </a:p>
                  </a:txBody>
                  <a:tcPr marL="68580" marR="68580" marT="34290" marB="34290"/>
                </a:tc>
                <a:tc>
                  <a:txBody>
                    <a:bodyPr/>
                    <a:lstStyle/>
                    <a:p>
                      <a:r>
                        <a:rPr lang="en-US" sz="1200" dirty="0" smtClean="0"/>
                        <a:t>Supersession of the Corporation, CBT, UWNSSB, SUWSSB</a:t>
                      </a:r>
                      <a:endParaRPr lang="en-US" sz="1200" dirty="0"/>
                    </a:p>
                  </a:txBody>
                  <a:tcPr marL="68580" marR="68580" marT="34290" marB="34290"/>
                </a:tc>
                <a:extLst>
                  <a:ext uri="{0D108BD9-81ED-4DB2-BD59-A6C34878D82A}">
                    <a16:rowId xmlns="" xmlns:a16="http://schemas.microsoft.com/office/drawing/2014/main" val="10013"/>
                  </a:ext>
                </a:extLst>
              </a:tr>
              <a:tr h="271007">
                <a:tc>
                  <a:txBody>
                    <a:bodyPr/>
                    <a:lstStyle/>
                    <a:p>
                      <a:pPr algn="ctr"/>
                      <a:r>
                        <a:rPr lang="en-US" sz="1200" b="1" dirty="0" smtClean="0"/>
                        <a:t>12</a:t>
                      </a:r>
                      <a:endParaRPr lang="en-US" sz="1200" b="1" dirty="0"/>
                    </a:p>
                  </a:txBody>
                  <a:tcPr marL="68580" marR="68580" marT="34290" marB="34290"/>
                </a:tc>
                <a:tc>
                  <a:txBody>
                    <a:bodyPr/>
                    <a:lstStyle/>
                    <a:p>
                      <a:r>
                        <a:rPr lang="en-US" sz="1200" dirty="0" smtClean="0"/>
                        <a:t>State Boards, Regional Boards, Local Committees, etc.</a:t>
                      </a:r>
                      <a:endParaRPr lang="en-US" sz="1200" dirty="0"/>
                    </a:p>
                  </a:txBody>
                  <a:tcPr marL="68580" marR="68580" marT="34290" marB="34290"/>
                </a:tc>
                <a:extLst>
                  <a:ext uri="{0D108BD9-81ED-4DB2-BD59-A6C34878D82A}">
                    <a16:rowId xmlns="" xmlns:a16="http://schemas.microsoft.com/office/drawing/2014/main" val="10014"/>
                  </a:ext>
                </a:extLst>
              </a:tr>
              <a:tr h="271007">
                <a:tc>
                  <a:txBody>
                    <a:bodyPr/>
                    <a:lstStyle/>
                    <a:p>
                      <a:pPr algn="ctr"/>
                      <a:r>
                        <a:rPr lang="en-US" sz="1200" b="1" dirty="0" smtClean="0"/>
                        <a:t>13</a:t>
                      </a:r>
                      <a:endParaRPr lang="en-US" sz="1200" b="1" dirty="0"/>
                    </a:p>
                  </a:txBody>
                  <a:tcPr marL="68580" marR="68580" marT="34290" marB="34290"/>
                </a:tc>
                <a:tc>
                  <a:txBody>
                    <a:bodyPr/>
                    <a:lstStyle/>
                    <a:p>
                      <a:r>
                        <a:rPr lang="en-US" sz="1200" dirty="0" smtClean="0"/>
                        <a:t>Entrustment of additional functions to SSOS</a:t>
                      </a:r>
                      <a:endParaRPr lang="en-US" sz="1200" dirty="0"/>
                    </a:p>
                  </a:txBody>
                  <a:tcPr marL="68580" marR="68580" marT="34290" marB="34290"/>
                </a:tc>
                <a:extLst>
                  <a:ext uri="{0D108BD9-81ED-4DB2-BD59-A6C34878D82A}">
                    <a16:rowId xmlns="" xmlns:a16="http://schemas.microsoft.com/office/drawing/2014/main" val="10015"/>
                  </a:ext>
                </a:extLst>
              </a:tr>
            </a:tbl>
          </a:graphicData>
        </a:graphic>
      </p:graphicFrame>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5" name="Slide Number Placeholder 4"/>
          <p:cNvSpPr>
            <a:spLocks noGrp="1"/>
          </p:cNvSpPr>
          <p:nvPr>
            <p:ph type="sldNum" sz="quarter" idx="12"/>
          </p:nvPr>
        </p:nvSpPr>
        <p:spPr/>
        <p:txBody>
          <a:bodyPr/>
          <a:lstStyle/>
          <a:p>
            <a:fld id="{ABEA9EB2-F9AF-41A2-80C1-55E9D87064A3}" type="slidenum">
              <a:rPr lang="en-US" smtClean="0"/>
              <a:pPr/>
              <a:t>42</a:t>
            </a:fld>
            <a:endParaRPr lang="en-US"/>
          </a:p>
        </p:txBody>
      </p:sp>
    </p:spTree>
    <p:extLst>
      <p:ext uri="{BB962C8B-B14F-4D97-AF65-F5344CB8AC3E}">
        <p14:creationId xmlns="" xmlns:p14="http://schemas.microsoft.com/office/powerpoint/2010/main" val="10762666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1036379635"/>
              </p:ext>
            </p:extLst>
          </p:nvPr>
        </p:nvGraphicFramePr>
        <p:xfrm>
          <a:off x="1143000" y="800096"/>
          <a:ext cx="6743700" cy="4229103"/>
        </p:xfrm>
        <a:graphic>
          <a:graphicData uri="http://schemas.openxmlformats.org/drawingml/2006/table">
            <a:tbl>
              <a:tblPr firstRow="1" bandRow="1">
                <a:tableStyleId>{5C22544A-7EE6-4342-B048-85BDC9FD1C3A}</a:tableStyleId>
              </a:tblPr>
              <a:tblGrid>
                <a:gridCol w="1314450">
                  <a:extLst>
                    <a:ext uri="{9D8B030D-6E8A-4147-A177-3AD203B41FA5}">
                      <a16:colId xmlns="" xmlns:a16="http://schemas.microsoft.com/office/drawing/2014/main" val="20000"/>
                    </a:ext>
                  </a:extLst>
                </a:gridCol>
                <a:gridCol w="5429250">
                  <a:extLst>
                    <a:ext uri="{9D8B030D-6E8A-4147-A177-3AD203B41FA5}">
                      <a16:colId xmlns="" xmlns:a16="http://schemas.microsoft.com/office/drawing/2014/main" val="20001"/>
                    </a:ext>
                  </a:extLst>
                </a:gridCol>
              </a:tblGrid>
              <a:tr h="319068">
                <a:tc>
                  <a:txBody>
                    <a:bodyPr/>
                    <a:lstStyle/>
                    <a:p>
                      <a:pPr algn="ctr"/>
                      <a:r>
                        <a:rPr lang="en-US" sz="1400" b="1" dirty="0" smtClean="0"/>
                        <a:t>Chapter</a:t>
                      </a:r>
                      <a:r>
                        <a:rPr lang="en-US" sz="1400" b="1" baseline="0" dirty="0" smtClean="0"/>
                        <a:t> III</a:t>
                      </a:r>
                      <a:endParaRPr lang="en-US" sz="1400" b="1" dirty="0"/>
                    </a:p>
                  </a:txBody>
                  <a:tcPr marL="68580" marR="68580" marT="34290" marB="34290"/>
                </a:tc>
                <a:tc>
                  <a:txBody>
                    <a:bodyPr/>
                    <a:lstStyle/>
                    <a:p>
                      <a:r>
                        <a:rPr lang="en-US" sz="1400" dirty="0" smtClean="0"/>
                        <a:t>Employees Provident</a:t>
                      </a:r>
                      <a:r>
                        <a:rPr lang="en-US" sz="1400" baseline="0" dirty="0" smtClean="0"/>
                        <a:t> Fund</a:t>
                      </a:r>
                      <a:endParaRPr lang="en-US" sz="1400" dirty="0"/>
                    </a:p>
                  </a:txBody>
                  <a:tcPr marL="68580" marR="68580" marT="34290" marB="34290"/>
                </a:tc>
                <a:extLst>
                  <a:ext uri="{0D108BD9-81ED-4DB2-BD59-A6C34878D82A}">
                    <a16:rowId xmlns="" xmlns:a16="http://schemas.microsoft.com/office/drawing/2014/main" val="10000"/>
                  </a:ext>
                </a:extLst>
              </a:tr>
              <a:tr h="319068">
                <a:tc>
                  <a:txBody>
                    <a:bodyPr/>
                    <a:lstStyle/>
                    <a:p>
                      <a:pPr algn="ctr"/>
                      <a:r>
                        <a:rPr lang="en-US" sz="1400" b="1" dirty="0" smtClean="0"/>
                        <a:t>14</a:t>
                      </a:r>
                      <a:endParaRPr lang="en-US" sz="1400" b="1" dirty="0"/>
                    </a:p>
                  </a:txBody>
                  <a:tcPr marL="68580" marR="68580" marT="34290" marB="34290"/>
                </a:tc>
                <a:tc>
                  <a:txBody>
                    <a:bodyPr/>
                    <a:lstStyle/>
                    <a:p>
                      <a:r>
                        <a:rPr lang="en-US" sz="1400" b="1" dirty="0" smtClean="0"/>
                        <a:t>Appointment of officers of the CB</a:t>
                      </a:r>
                      <a:endParaRPr lang="en-US" sz="1400" b="1" dirty="0"/>
                    </a:p>
                  </a:txBody>
                  <a:tcPr marL="68580" marR="68580" marT="34290" marB="34290"/>
                </a:tc>
                <a:extLst>
                  <a:ext uri="{0D108BD9-81ED-4DB2-BD59-A6C34878D82A}">
                    <a16:rowId xmlns="" xmlns:a16="http://schemas.microsoft.com/office/drawing/2014/main" val="10001"/>
                  </a:ext>
                </a:extLst>
              </a:tr>
              <a:tr h="319068">
                <a:tc>
                  <a:txBody>
                    <a:bodyPr/>
                    <a:lstStyle/>
                    <a:p>
                      <a:pPr algn="ctr"/>
                      <a:r>
                        <a:rPr lang="en-US" sz="1400" b="1" dirty="0" smtClean="0"/>
                        <a:t>15</a:t>
                      </a:r>
                      <a:endParaRPr lang="en-US" sz="1400" b="1" dirty="0"/>
                    </a:p>
                  </a:txBody>
                  <a:tcPr marL="68580" marR="68580" marT="34290" marB="34290"/>
                </a:tc>
                <a:tc>
                  <a:txBody>
                    <a:bodyPr/>
                    <a:lstStyle/>
                    <a:p>
                      <a:r>
                        <a:rPr lang="en-US" sz="1400" dirty="0" smtClean="0"/>
                        <a:t>Schemes</a:t>
                      </a:r>
                      <a:endParaRPr lang="en-US" sz="1400" dirty="0"/>
                    </a:p>
                  </a:txBody>
                  <a:tcPr marL="68580" marR="68580" marT="34290" marB="34290"/>
                </a:tc>
                <a:extLst>
                  <a:ext uri="{0D108BD9-81ED-4DB2-BD59-A6C34878D82A}">
                    <a16:rowId xmlns="" xmlns:a16="http://schemas.microsoft.com/office/drawing/2014/main" val="10002"/>
                  </a:ext>
                </a:extLst>
              </a:tr>
              <a:tr h="400287">
                <a:tc>
                  <a:txBody>
                    <a:bodyPr/>
                    <a:lstStyle/>
                    <a:p>
                      <a:pPr algn="ctr"/>
                      <a:r>
                        <a:rPr lang="en-US" sz="1400" b="1" dirty="0" smtClean="0"/>
                        <a:t>16</a:t>
                      </a:r>
                      <a:endParaRPr lang="en-US" sz="1400" b="1" dirty="0"/>
                    </a:p>
                  </a:txBody>
                  <a:tcPr marL="68580" marR="68580" marT="34290" marB="34290"/>
                </a:tc>
                <a:tc>
                  <a:txBody>
                    <a:bodyPr/>
                    <a:lstStyle/>
                    <a:p>
                      <a:r>
                        <a:rPr lang="en-US" sz="1400" dirty="0" smtClean="0"/>
                        <a:t>Funds</a:t>
                      </a:r>
                      <a:endParaRPr lang="en-US" sz="1400" dirty="0"/>
                    </a:p>
                  </a:txBody>
                  <a:tcPr marL="68580" marR="68580" marT="34290" marB="34290"/>
                </a:tc>
                <a:extLst>
                  <a:ext uri="{0D108BD9-81ED-4DB2-BD59-A6C34878D82A}">
                    <a16:rowId xmlns="" xmlns:a16="http://schemas.microsoft.com/office/drawing/2014/main" val="10003"/>
                  </a:ext>
                </a:extLst>
              </a:tr>
              <a:tr h="319068">
                <a:tc>
                  <a:txBody>
                    <a:bodyPr/>
                    <a:lstStyle/>
                    <a:p>
                      <a:pPr algn="ctr"/>
                      <a:r>
                        <a:rPr lang="en-US" sz="1400" b="1" dirty="0" smtClean="0"/>
                        <a:t>17</a:t>
                      </a:r>
                      <a:endParaRPr lang="en-US" sz="1400" b="1" dirty="0"/>
                    </a:p>
                  </a:txBody>
                  <a:tcPr marL="68580" marR="68580" marT="34290" marB="34290"/>
                </a:tc>
                <a:tc>
                  <a:txBody>
                    <a:bodyPr/>
                    <a:lstStyle/>
                    <a:p>
                      <a:r>
                        <a:rPr lang="en-US" sz="1400" b="1" dirty="0" smtClean="0"/>
                        <a:t>Contribution in</a:t>
                      </a:r>
                      <a:r>
                        <a:rPr lang="en-US" sz="1400" b="1" baseline="0" dirty="0" smtClean="0"/>
                        <a:t> respect of employees and contractors</a:t>
                      </a:r>
                      <a:endParaRPr lang="en-US" sz="1400" b="1" dirty="0"/>
                    </a:p>
                  </a:txBody>
                  <a:tcPr marL="68580" marR="68580" marT="34290" marB="34290"/>
                </a:tc>
                <a:extLst>
                  <a:ext uri="{0D108BD9-81ED-4DB2-BD59-A6C34878D82A}">
                    <a16:rowId xmlns="" xmlns:a16="http://schemas.microsoft.com/office/drawing/2014/main" val="10004"/>
                  </a:ext>
                </a:extLst>
              </a:tr>
              <a:tr h="319068">
                <a:tc>
                  <a:txBody>
                    <a:bodyPr/>
                    <a:lstStyle/>
                    <a:p>
                      <a:pPr algn="ctr"/>
                      <a:r>
                        <a:rPr lang="en-US" sz="1400" b="1" dirty="0" smtClean="0"/>
                        <a:t>18</a:t>
                      </a:r>
                      <a:endParaRPr lang="en-US" sz="1400" b="1" dirty="0"/>
                    </a:p>
                  </a:txBody>
                  <a:tcPr marL="68580" marR="68580" marT="34290" marB="34290"/>
                </a:tc>
                <a:tc>
                  <a:txBody>
                    <a:bodyPr/>
                    <a:lstStyle/>
                    <a:p>
                      <a:r>
                        <a:rPr lang="en-US" sz="1400" dirty="0" smtClean="0"/>
                        <a:t>Option to become member of NPS or any other </a:t>
                      </a:r>
                      <a:r>
                        <a:rPr lang="en-US" sz="1400" dirty="0" err="1" smtClean="0"/>
                        <a:t>Govt</a:t>
                      </a:r>
                      <a:r>
                        <a:rPr lang="en-US" sz="1400" baseline="0" dirty="0" smtClean="0"/>
                        <a:t> approved scheme</a:t>
                      </a:r>
                      <a:endParaRPr lang="en-US" sz="1400" dirty="0"/>
                    </a:p>
                  </a:txBody>
                  <a:tcPr marL="68580" marR="68580" marT="34290" marB="34290"/>
                </a:tc>
                <a:extLst>
                  <a:ext uri="{0D108BD9-81ED-4DB2-BD59-A6C34878D82A}">
                    <a16:rowId xmlns="" xmlns:a16="http://schemas.microsoft.com/office/drawing/2014/main" val="10005"/>
                  </a:ext>
                </a:extLst>
              </a:tr>
              <a:tr h="319068">
                <a:tc>
                  <a:txBody>
                    <a:bodyPr/>
                    <a:lstStyle/>
                    <a:p>
                      <a:pPr algn="ctr"/>
                      <a:r>
                        <a:rPr lang="en-US" sz="1400" b="1" dirty="0" smtClean="0"/>
                        <a:t>19</a:t>
                      </a:r>
                      <a:endParaRPr lang="en-US" sz="1400" b="1" dirty="0"/>
                    </a:p>
                  </a:txBody>
                  <a:tcPr marL="68580" marR="68580" marT="34290" marB="34290"/>
                </a:tc>
                <a:tc>
                  <a:txBody>
                    <a:bodyPr/>
                    <a:lstStyle/>
                    <a:p>
                      <a:r>
                        <a:rPr lang="en-US" sz="1400" dirty="0" smtClean="0"/>
                        <a:t>Option to return to schemes framed under this chapter</a:t>
                      </a:r>
                      <a:endParaRPr lang="en-US" sz="1400" dirty="0"/>
                    </a:p>
                  </a:txBody>
                  <a:tcPr marL="68580" marR="68580" marT="34290" marB="34290"/>
                </a:tc>
                <a:extLst>
                  <a:ext uri="{0D108BD9-81ED-4DB2-BD59-A6C34878D82A}">
                    <a16:rowId xmlns="" xmlns:a16="http://schemas.microsoft.com/office/drawing/2014/main" val="10006"/>
                  </a:ext>
                </a:extLst>
              </a:tr>
              <a:tr h="319068">
                <a:tc>
                  <a:txBody>
                    <a:bodyPr/>
                    <a:lstStyle/>
                    <a:p>
                      <a:pPr algn="ctr"/>
                      <a:r>
                        <a:rPr lang="en-US" sz="1400" b="1" dirty="0" smtClean="0"/>
                        <a:t>20</a:t>
                      </a:r>
                      <a:endParaRPr lang="en-US" sz="1400" b="1" dirty="0"/>
                    </a:p>
                  </a:txBody>
                  <a:tcPr marL="68580" marR="68580" marT="34290" marB="34290"/>
                </a:tc>
                <a:tc>
                  <a:txBody>
                    <a:bodyPr/>
                    <a:lstStyle/>
                    <a:p>
                      <a:r>
                        <a:rPr lang="en-US" sz="1400" dirty="0" smtClean="0"/>
                        <a:t>Fund to be recognized under Act 43 of 1961</a:t>
                      </a:r>
                      <a:endParaRPr lang="en-US" sz="1400" dirty="0"/>
                    </a:p>
                  </a:txBody>
                  <a:tcPr marL="68580" marR="68580" marT="34290" marB="34290"/>
                </a:tc>
                <a:extLst>
                  <a:ext uri="{0D108BD9-81ED-4DB2-BD59-A6C34878D82A}">
                    <a16:rowId xmlns="" xmlns:a16="http://schemas.microsoft.com/office/drawing/2014/main" val="10007"/>
                  </a:ext>
                </a:extLst>
              </a:tr>
              <a:tr h="319068">
                <a:tc>
                  <a:txBody>
                    <a:bodyPr/>
                    <a:lstStyle/>
                    <a:p>
                      <a:pPr algn="ctr"/>
                      <a:r>
                        <a:rPr lang="en-US" sz="1400" b="1" dirty="0" smtClean="0"/>
                        <a:t>21</a:t>
                      </a:r>
                      <a:endParaRPr lang="en-US" sz="1400" b="1" dirty="0"/>
                    </a:p>
                  </a:txBody>
                  <a:tcPr marL="68580" marR="68580" marT="34290" marB="34290"/>
                </a:tc>
                <a:tc>
                  <a:txBody>
                    <a:bodyPr/>
                    <a:lstStyle/>
                    <a:p>
                      <a:r>
                        <a:rPr lang="en-US" sz="1400" dirty="0" smtClean="0"/>
                        <a:t>Priority of payment of contributions over other debts</a:t>
                      </a:r>
                      <a:endParaRPr lang="en-US" sz="1400" dirty="0"/>
                    </a:p>
                  </a:txBody>
                  <a:tcPr marL="68580" marR="68580" marT="34290" marB="34290"/>
                </a:tc>
                <a:extLst>
                  <a:ext uri="{0D108BD9-81ED-4DB2-BD59-A6C34878D82A}">
                    <a16:rowId xmlns="" xmlns:a16="http://schemas.microsoft.com/office/drawing/2014/main" val="10008"/>
                  </a:ext>
                </a:extLst>
              </a:tr>
              <a:tr h="319068">
                <a:tc>
                  <a:txBody>
                    <a:bodyPr/>
                    <a:lstStyle/>
                    <a:p>
                      <a:pPr algn="ctr"/>
                      <a:r>
                        <a:rPr lang="en-US" sz="1400" b="1" dirty="0" smtClean="0"/>
                        <a:t>22</a:t>
                      </a:r>
                      <a:endParaRPr lang="en-US" sz="1400" b="1" dirty="0"/>
                    </a:p>
                  </a:txBody>
                  <a:tcPr marL="68580" marR="68580" marT="34290" marB="34290"/>
                </a:tc>
                <a:tc>
                  <a:txBody>
                    <a:bodyPr/>
                    <a:lstStyle/>
                    <a:p>
                      <a:r>
                        <a:rPr lang="en-US" sz="1400" dirty="0" smtClean="0"/>
                        <a:t>Chapter not to apply to certain establishment</a:t>
                      </a:r>
                      <a:endParaRPr lang="en-US" sz="1400" dirty="0"/>
                    </a:p>
                  </a:txBody>
                  <a:tcPr marL="68580" marR="68580" marT="34290" marB="34290"/>
                </a:tc>
                <a:extLst>
                  <a:ext uri="{0D108BD9-81ED-4DB2-BD59-A6C34878D82A}">
                    <a16:rowId xmlns="" xmlns:a16="http://schemas.microsoft.com/office/drawing/2014/main" val="10009"/>
                  </a:ext>
                </a:extLst>
              </a:tr>
              <a:tr h="319068">
                <a:tc>
                  <a:txBody>
                    <a:bodyPr/>
                    <a:lstStyle/>
                    <a:p>
                      <a:pPr algn="ctr"/>
                      <a:r>
                        <a:rPr lang="en-US" sz="1400" b="1" dirty="0" smtClean="0"/>
                        <a:t>23</a:t>
                      </a:r>
                      <a:endParaRPr lang="en-US" sz="1400" b="1" dirty="0"/>
                    </a:p>
                  </a:txBody>
                  <a:tcPr marL="68580" marR="68580" marT="34290" marB="34290"/>
                </a:tc>
                <a:tc>
                  <a:txBody>
                    <a:bodyPr/>
                    <a:lstStyle/>
                    <a:p>
                      <a:r>
                        <a:rPr lang="en-US" sz="1400" dirty="0" smtClean="0"/>
                        <a:t>Authorizing certain employers to maintain provident fund accounts</a:t>
                      </a:r>
                      <a:endParaRPr lang="en-US" sz="1400" dirty="0"/>
                    </a:p>
                  </a:txBody>
                  <a:tcPr marL="68580" marR="68580" marT="34290" marB="34290"/>
                </a:tc>
                <a:extLst>
                  <a:ext uri="{0D108BD9-81ED-4DB2-BD59-A6C34878D82A}">
                    <a16:rowId xmlns="" xmlns:a16="http://schemas.microsoft.com/office/drawing/2014/main" val="10010"/>
                  </a:ext>
                </a:extLst>
              </a:tr>
              <a:tr h="319068">
                <a:tc>
                  <a:txBody>
                    <a:bodyPr/>
                    <a:lstStyle/>
                    <a:p>
                      <a:pPr algn="ctr"/>
                      <a:r>
                        <a:rPr lang="en-US" sz="1400" b="1" dirty="0" smtClean="0"/>
                        <a:t>24</a:t>
                      </a:r>
                      <a:endParaRPr lang="en-US" sz="1400" b="1" dirty="0"/>
                    </a:p>
                  </a:txBody>
                  <a:tcPr marL="68580" marR="68580" marT="34290" marB="34290"/>
                </a:tc>
                <a:tc>
                  <a:txBody>
                    <a:bodyPr/>
                    <a:lstStyle/>
                    <a:p>
                      <a:r>
                        <a:rPr lang="en-US" sz="1400" dirty="0" smtClean="0"/>
                        <a:t>Transfer of accounts</a:t>
                      </a:r>
                      <a:endParaRPr lang="en-US" sz="1400" dirty="0"/>
                    </a:p>
                  </a:txBody>
                  <a:tcPr marL="68580" marR="68580" marT="34290" marB="34290"/>
                </a:tc>
                <a:extLst>
                  <a:ext uri="{0D108BD9-81ED-4DB2-BD59-A6C34878D82A}">
                    <a16:rowId xmlns="" xmlns:a16="http://schemas.microsoft.com/office/drawing/2014/main" val="10011"/>
                  </a:ext>
                </a:extLst>
              </a:tr>
              <a:tr h="319068">
                <a:tc>
                  <a:txBody>
                    <a:bodyPr/>
                    <a:lstStyle/>
                    <a:p>
                      <a:pPr algn="ctr"/>
                      <a:r>
                        <a:rPr lang="en-US" sz="1400" b="1" dirty="0" smtClean="0"/>
                        <a:t>25</a:t>
                      </a:r>
                      <a:endParaRPr lang="en-US" sz="1400" b="1" dirty="0"/>
                    </a:p>
                  </a:txBody>
                  <a:tcPr marL="68580" marR="68580" marT="34290" marB="34290"/>
                </a:tc>
                <a:tc>
                  <a:txBody>
                    <a:bodyPr/>
                    <a:lstStyle/>
                    <a:p>
                      <a:r>
                        <a:rPr lang="en-US" sz="1400" dirty="0" smtClean="0"/>
                        <a:t>Appeal to the Tribunal</a:t>
                      </a:r>
                      <a:endParaRPr lang="en-US" sz="1400" dirty="0"/>
                    </a:p>
                  </a:txBody>
                  <a:tcPr marL="68580" marR="68580" marT="34290" marB="34290"/>
                </a:tc>
                <a:extLst>
                  <a:ext uri="{0D108BD9-81ED-4DB2-BD59-A6C34878D82A}">
                    <a16:rowId xmlns="" xmlns:a16="http://schemas.microsoft.com/office/drawing/2014/main" val="10012"/>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43</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23172747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2066748954"/>
              </p:ext>
            </p:extLst>
          </p:nvPr>
        </p:nvGraphicFramePr>
        <p:xfrm>
          <a:off x="1143000" y="666750"/>
          <a:ext cx="6743700" cy="4405335"/>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543550">
                  <a:extLst>
                    <a:ext uri="{9D8B030D-6E8A-4147-A177-3AD203B41FA5}">
                      <a16:colId xmlns="" xmlns:a16="http://schemas.microsoft.com/office/drawing/2014/main" val="20001"/>
                    </a:ext>
                  </a:extLst>
                </a:gridCol>
              </a:tblGrid>
              <a:tr h="319068">
                <a:tc>
                  <a:txBody>
                    <a:bodyPr/>
                    <a:lstStyle/>
                    <a:p>
                      <a:pPr algn="ctr"/>
                      <a:r>
                        <a:rPr lang="en-US" sz="1400" b="1" dirty="0" smtClean="0"/>
                        <a:t>Chapter</a:t>
                      </a:r>
                      <a:r>
                        <a:rPr lang="en-US" sz="1400" b="1" baseline="0" dirty="0" smtClean="0"/>
                        <a:t> IV</a:t>
                      </a:r>
                      <a:endParaRPr lang="en-US" sz="1400" b="1" dirty="0"/>
                    </a:p>
                  </a:txBody>
                  <a:tcPr marL="68580" marR="68580" marT="34290" marB="34290"/>
                </a:tc>
                <a:tc>
                  <a:txBody>
                    <a:bodyPr/>
                    <a:lstStyle/>
                    <a:p>
                      <a:r>
                        <a:rPr lang="en-US" sz="1400" dirty="0" smtClean="0"/>
                        <a:t>Employees State</a:t>
                      </a:r>
                      <a:r>
                        <a:rPr lang="en-US" sz="1400" baseline="0" dirty="0" smtClean="0"/>
                        <a:t> Insurance Corporation</a:t>
                      </a:r>
                      <a:endParaRPr lang="en-US" sz="1400" dirty="0"/>
                    </a:p>
                  </a:txBody>
                  <a:tcPr marL="68580" marR="68580" marT="34290" marB="34290"/>
                </a:tc>
                <a:extLst>
                  <a:ext uri="{0D108BD9-81ED-4DB2-BD59-A6C34878D82A}">
                    <a16:rowId xmlns="" xmlns:a16="http://schemas.microsoft.com/office/drawing/2014/main" val="10000"/>
                  </a:ext>
                </a:extLst>
              </a:tr>
              <a:tr h="319068">
                <a:tc>
                  <a:txBody>
                    <a:bodyPr/>
                    <a:lstStyle/>
                    <a:p>
                      <a:pPr algn="ctr"/>
                      <a:r>
                        <a:rPr lang="en-US" sz="1400" b="1" dirty="0" smtClean="0"/>
                        <a:t>26</a:t>
                      </a:r>
                      <a:endParaRPr lang="en-US" sz="1400" b="1" dirty="0"/>
                    </a:p>
                  </a:txBody>
                  <a:tcPr marL="68580" marR="68580" marT="34290" marB="34290"/>
                </a:tc>
                <a:tc>
                  <a:txBody>
                    <a:bodyPr/>
                    <a:lstStyle/>
                    <a:p>
                      <a:r>
                        <a:rPr lang="en-US" sz="1400" b="1" dirty="0" smtClean="0"/>
                        <a:t>Principal officers and other staff</a:t>
                      </a:r>
                      <a:endParaRPr lang="en-US" sz="1400" b="1" dirty="0"/>
                    </a:p>
                  </a:txBody>
                  <a:tcPr marL="68580" marR="68580" marT="34290" marB="34290"/>
                </a:tc>
                <a:extLst>
                  <a:ext uri="{0D108BD9-81ED-4DB2-BD59-A6C34878D82A}">
                    <a16:rowId xmlns="" xmlns:a16="http://schemas.microsoft.com/office/drawing/2014/main" val="10001"/>
                  </a:ext>
                </a:extLst>
              </a:tr>
              <a:tr h="319068">
                <a:tc>
                  <a:txBody>
                    <a:bodyPr/>
                    <a:lstStyle/>
                    <a:p>
                      <a:pPr algn="ctr"/>
                      <a:r>
                        <a:rPr lang="en-US" sz="1400" b="1" dirty="0" smtClean="0"/>
                        <a:t>27</a:t>
                      </a:r>
                      <a:endParaRPr lang="en-US" sz="1400" b="1" dirty="0"/>
                    </a:p>
                  </a:txBody>
                  <a:tcPr marL="68580" marR="68580" marT="34290" marB="34290"/>
                </a:tc>
                <a:tc>
                  <a:txBody>
                    <a:bodyPr/>
                    <a:lstStyle/>
                    <a:p>
                      <a:r>
                        <a:rPr lang="en-US" sz="1400" dirty="0" smtClean="0"/>
                        <a:t>Employees’ State Insurance</a:t>
                      </a:r>
                      <a:r>
                        <a:rPr lang="en-US" sz="1400" baseline="0" dirty="0" smtClean="0"/>
                        <a:t> Fund</a:t>
                      </a:r>
                      <a:endParaRPr lang="en-US" sz="1400" dirty="0"/>
                    </a:p>
                  </a:txBody>
                  <a:tcPr marL="68580" marR="68580" marT="34290" marB="34290"/>
                </a:tc>
                <a:extLst>
                  <a:ext uri="{0D108BD9-81ED-4DB2-BD59-A6C34878D82A}">
                    <a16:rowId xmlns="" xmlns:a16="http://schemas.microsoft.com/office/drawing/2014/main" val="10002"/>
                  </a:ext>
                </a:extLst>
              </a:tr>
              <a:tr h="400287">
                <a:tc>
                  <a:txBody>
                    <a:bodyPr/>
                    <a:lstStyle/>
                    <a:p>
                      <a:pPr algn="ctr"/>
                      <a:r>
                        <a:rPr lang="en-US" sz="1400" b="1" dirty="0" smtClean="0"/>
                        <a:t>28</a:t>
                      </a:r>
                      <a:endParaRPr lang="en-US" sz="1400" b="1" dirty="0"/>
                    </a:p>
                  </a:txBody>
                  <a:tcPr marL="68580" marR="68580" marT="34290" marB="34290"/>
                </a:tc>
                <a:tc>
                  <a:txBody>
                    <a:bodyPr/>
                    <a:lstStyle/>
                    <a:p>
                      <a:r>
                        <a:rPr lang="en-US" sz="1400" dirty="0" smtClean="0"/>
                        <a:t>Purposes for which the Fund may</a:t>
                      </a:r>
                      <a:r>
                        <a:rPr lang="en-US" sz="1400" baseline="0" dirty="0" smtClean="0"/>
                        <a:t> be expended</a:t>
                      </a:r>
                      <a:endParaRPr lang="en-US" sz="1400" dirty="0"/>
                    </a:p>
                  </a:txBody>
                  <a:tcPr marL="68580" marR="68580" marT="34290" marB="34290"/>
                </a:tc>
                <a:extLst>
                  <a:ext uri="{0D108BD9-81ED-4DB2-BD59-A6C34878D82A}">
                    <a16:rowId xmlns="" xmlns:a16="http://schemas.microsoft.com/office/drawing/2014/main" val="10003"/>
                  </a:ext>
                </a:extLst>
              </a:tr>
              <a:tr h="319068">
                <a:tc>
                  <a:txBody>
                    <a:bodyPr/>
                    <a:lstStyle/>
                    <a:p>
                      <a:pPr algn="ctr"/>
                      <a:r>
                        <a:rPr lang="en-US" sz="1400" b="1" dirty="0" smtClean="0"/>
                        <a:t>29</a:t>
                      </a:r>
                      <a:endParaRPr lang="en-US" sz="1400" b="1" dirty="0"/>
                    </a:p>
                  </a:txBody>
                  <a:tcPr marL="68580" marR="68580" marT="34290" marB="34290"/>
                </a:tc>
                <a:tc>
                  <a:txBody>
                    <a:bodyPr/>
                    <a:lstStyle/>
                    <a:p>
                      <a:r>
                        <a:rPr lang="en-US" sz="1400" b="1" dirty="0" smtClean="0"/>
                        <a:t>Holding of property</a:t>
                      </a:r>
                      <a:endParaRPr lang="en-US" sz="1400" b="1" dirty="0"/>
                    </a:p>
                  </a:txBody>
                  <a:tcPr marL="68580" marR="68580" marT="34290" marB="34290"/>
                </a:tc>
                <a:extLst>
                  <a:ext uri="{0D108BD9-81ED-4DB2-BD59-A6C34878D82A}">
                    <a16:rowId xmlns="" xmlns:a16="http://schemas.microsoft.com/office/drawing/2014/main" val="10004"/>
                  </a:ext>
                </a:extLst>
              </a:tr>
              <a:tr h="319068">
                <a:tc>
                  <a:txBody>
                    <a:bodyPr/>
                    <a:lstStyle/>
                    <a:p>
                      <a:pPr algn="ctr"/>
                      <a:r>
                        <a:rPr lang="en-US" sz="1400" b="1" dirty="0" smtClean="0"/>
                        <a:t>30</a:t>
                      </a:r>
                      <a:endParaRPr lang="en-US" sz="1400" b="1" dirty="0"/>
                    </a:p>
                  </a:txBody>
                  <a:tcPr marL="68580" marR="68580" marT="34290" marB="34290"/>
                </a:tc>
                <a:tc>
                  <a:txBody>
                    <a:bodyPr/>
                    <a:lstStyle/>
                    <a:p>
                      <a:r>
                        <a:rPr lang="en-US" sz="1400" dirty="0" smtClean="0"/>
                        <a:t>All</a:t>
                      </a:r>
                      <a:r>
                        <a:rPr lang="en-US" sz="1400" baseline="0" dirty="0" smtClean="0"/>
                        <a:t> employees to be insured</a:t>
                      </a:r>
                      <a:endParaRPr lang="en-US" sz="1400" dirty="0"/>
                    </a:p>
                  </a:txBody>
                  <a:tcPr marL="68580" marR="68580" marT="34290" marB="34290"/>
                </a:tc>
                <a:extLst>
                  <a:ext uri="{0D108BD9-81ED-4DB2-BD59-A6C34878D82A}">
                    <a16:rowId xmlns="" xmlns:a16="http://schemas.microsoft.com/office/drawing/2014/main" val="10005"/>
                  </a:ext>
                </a:extLst>
              </a:tr>
              <a:tr h="319068">
                <a:tc>
                  <a:txBody>
                    <a:bodyPr/>
                    <a:lstStyle/>
                    <a:p>
                      <a:pPr algn="ctr"/>
                      <a:r>
                        <a:rPr lang="en-US" sz="1400" b="1" dirty="0" smtClean="0"/>
                        <a:t>31</a:t>
                      </a:r>
                      <a:endParaRPr lang="en-US" sz="1400" b="1" dirty="0"/>
                    </a:p>
                  </a:txBody>
                  <a:tcPr marL="68580" marR="68580" marT="34290" marB="34290"/>
                </a:tc>
                <a:tc>
                  <a:txBody>
                    <a:bodyPr/>
                    <a:lstStyle/>
                    <a:p>
                      <a:r>
                        <a:rPr lang="en-US" sz="1400" dirty="0" smtClean="0"/>
                        <a:t>Contributions</a:t>
                      </a:r>
                      <a:endParaRPr lang="en-US" sz="1400" dirty="0"/>
                    </a:p>
                  </a:txBody>
                  <a:tcPr marL="68580" marR="68580" marT="34290" marB="34290"/>
                </a:tc>
                <a:extLst>
                  <a:ext uri="{0D108BD9-81ED-4DB2-BD59-A6C34878D82A}">
                    <a16:rowId xmlns="" xmlns:a16="http://schemas.microsoft.com/office/drawing/2014/main" val="10006"/>
                  </a:ext>
                </a:extLst>
              </a:tr>
              <a:tr h="319068">
                <a:tc>
                  <a:txBody>
                    <a:bodyPr/>
                    <a:lstStyle/>
                    <a:p>
                      <a:pPr algn="ctr"/>
                      <a:r>
                        <a:rPr lang="en-US" sz="1400" b="1" dirty="0" smtClean="0"/>
                        <a:t>32</a:t>
                      </a:r>
                      <a:endParaRPr lang="en-US" sz="1400" b="1" dirty="0"/>
                    </a:p>
                  </a:txBody>
                  <a:tcPr marL="68580" marR="68580" marT="34290" marB="34290"/>
                </a:tc>
                <a:tc>
                  <a:txBody>
                    <a:bodyPr/>
                    <a:lstStyle/>
                    <a:p>
                      <a:r>
                        <a:rPr lang="en-US" sz="1400" dirty="0" smtClean="0"/>
                        <a:t>Administrative expenses</a:t>
                      </a:r>
                      <a:endParaRPr lang="en-US" sz="1400" dirty="0"/>
                    </a:p>
                  </a:txBody>
                  <a:tcPr marL="68580" marR="68580" marT="34290" marB="34290"/>
                </a:tc>
                <a:extLst>
                  <a:ext uri="{0D108BD9-81ED-4DB2-BD59-A6C34878D82A}">
                    <a16:rowId xmlns="" xmlns:a16="http://schemas.microsoft.com/office/drawing/2014/main" val="10007"/>
                  </a:ext>
                </a:extLst>
              </a:tr>
              <a:tr h="319068">
                <a:tc>
                  <a:txBody>
                    <a:bodyPr/>
                    <a:lstStyle/>
                    <a:p>
                      <a:pPr algn="ctr"/>
                      <a:r>
                        <a:rPr lang="en-US" sz="1400" b="1" dirty="0" smtClean="0"/>
                        <a:t>33</a:t>
                      </a:r>
                      <a:endParaRPr lang="en-US" sz="1400" b="1" dirty="0"/>
                    </a:p>
                  </a:txBody>
                  <a:tcPr marL="68580" marR="68580" marT="34290" marB="34290"/>
                </a:tc>
                <a:tc>
                  <a:txBody>
                    <a:bodyPr/>
                    <a:lstStyle/>
                    <a:p>
                      <a:r>
                        <a:rPr lang="en-US" sz="1400" dirty="0" smtClean="0"/>
                        <a:t>Provisions as to payment by PE, etc</a:t>
                      </a:r>
                      <a:endParaRPr lang="en-US" sz="1400" dirty="0"/>
                    </a:p>
                  </a:txBody>
                  <a:tcPr marL="68580" marR="68580" marT="34290" marB="34290"/>
                </a:tc>
                <a:extLst>
                  <a:ext uri="{0D108BD9-81ED-4DB2-BD59-A6C34878D82A}">
                    <a16:rowId xmlns="" xmlns:a16="http://schemas.microsoft.com/office/drawing/2014/main" val="10008"/>
                  </a:ext>
                </a:extLst>
              </a:tr>
              <a:tr h="319068">
                <a:tc>
                  <a:txBody>
                    <a:bodyPr/>
                    <a:lstStyle/>
                    <a:p>
                      <a:pPr algn="ctr"/>
                      <a:r>
                        <a:rPr lang="en-US" sz="1400" b="1" dirty="0" smtClean="0"/>
                        <a:t>34</a:t>
                      </a:r>
                      <a:endParaRPr lang="en-US" sz="1400" b="1" dirty="0"/>
                    </a:p>
                  </a:txBody>
                  <a:tcPr marL="68580" marR="68580" marT="34290" marB="34290"/>
                </a:tc>
                <a:tc>
                  <a:txBody>
                    <a:bodyPr/>
                    <a:lstStyle/>
                    <a:p>
                      <a:r>
                        <a:rPr lang="en-US" sz="1400" dirty="0" smtClean="0"/>
                        <a:t>Benefits</a:t>
                      </a:r>
                      <a:endParaRPr lang="en-US" sz="1400" dirty="0"/>
                    </a:p>
                  </a:txBody>
                  <a:tcPr marL="68580" marR="68580" marT="34290" marB="34290"/>
                </a:tc>
                <a:extLst>
                  <a:ext uri="{0D108BD9-81ED-4DB2-BD59-A6C34878D82A}">
                    <a16:rowId xmlns="" xmlns:a16="http://schemas.microsoft.com/office/drawing/2014/main" val="10009"/>
                  </a:ext>
                </a:extLst>
              </a:tr>
              <a:tr h="319068">
                <a:tc>
                  <a:txBody>
                    <a:bodyPr/>
                    <a:lstStyle/>
                    <a:p>
                      <a:pPr algn="ctr"/>
                      <a:r>
                        <a:rPr lang="en-US" sz="1400" b="1" dirty="0" smtClean="0"/>
                        <a:t>35</a:t>
                      </a:r>
                      <a:endParaRPr lang="en-US" sz="1400" b="1" dirty="0"/>
                    </a:p>
                  </a:txBody>
                  <a:tcPr marL="68580" marR="68580" marT="34290" marB="34290"/>
                </a:tc>
                <a:tc>
                  <a:txBody>
                    <a:bodyPr/>
                    <a:lstStyle/>
                    <a:p>
                      <a:r>
                        <a:rPr lang="en-US" sz="1400" dirty="0" smtClean="0"/>
                        <a:t>Corporations’ power to promote measures for health, etc, of insured persons</a:t>
                      </a:r>
                      <a:endParaRPr lang="en-US" sz="1400" dirty="0"/>
                    </a:p>
                  </a:txBody>
                  <a:tcPr marL="68580" marR="68580" marT="34290" marB="34290"/>
                </a:tc>
                <a:extLst>
                  <a:ext uri="{0D108BD9-81ED-4DB2-BD59-A6C34878D82A}">
                    <a16:rowId xmlns="" xmlns:a16="http://schemas.microsoft.com/office/drawing/2014/main" val="10010"/>
                  </a:ext>
                </a:extLst>
              </a:tr>
              <a:tr h="319068">
                <a:tc>
                  <a:txBody>
                    <a:bodyPr/>
                    <a:lstStyle/>
                    <a:p>
                      <a:pPr algn="ctr"/>
                      <a:r>
                        <a:rPr lang="en-US" sz="1400" b="1" dirty="0" smtClean="0"/>
                        <a:t>36</a:t>
                      </a:r>
                      <a:endParaRPr lang="en-US" sz="1400" b="1" dirty="0"/>
                    </a:p>
                  </a:txBody>
                  <a:tcPr marL="68580" marR="68580" marT="34290" marB="34290"/>
                </a:tc>
                <a:tc>
                  <a:txBody>
                    <a:bodyPr/>
                    <a:lstStyle/>
                    <a:p>
                      <a:r>
                        <a:rPr lang="en-US" sz="1400" dirty="0" smtClean="0"/>
                        <a:t>Presumption</a:t>
                      </a:r>
                      <a:r>
                        <a:rPr lang="en-US" sz="1400" baseline="0" dirty="0" smtClean="0"/>
                        <a:t> as to accident arising in course of employment</a:t>
                      </a:r>
                      <a:endParaRPr lang="en-US" sz="1400" dirty="0"/>
                    </a:p>
                  </a:txBody>
                  <a:tcPr marL="68580" marR="68580" marT="34290" marB="34290"/>
                </a:tc>
                <a:extLst>
                  <a:ext uri="{0D108BD9-81ED-4DB2-BD59-A6C34878D82A}">
                    <a16:rowId xmlns="" xmlns:a16="http://schemas.microsoft.com/office/drawing/2014/main" val="10011"/>
                  </a:ext>
                </a:extLst>
              </a:tr>
              <a:tr h="319068">
                <a:tc>
                  <a:txBody>
                    <a:bodyPr/>
                    <a:lstStyle/>
                    <a:p>
                      <a:pPr algn="ctr"/>
                      <a:r>
                        <a:rPr lang="en-US" sz="1400" b="1" dirty="0" smtClean="0"/>
                        <a:t>37</a:t>
                      </a:r>
                      <a:endParaRPr lang="en-US" sz="1400" b="1" dirty="0"/>
                    </a:p>
                  </a:txBody>
                  <a:tcPr marL="68580" marR="68580" marT="34290" marB="34290"/>
                </a:tc>
                <a:tc>
                  <a:txBody>
                    <a:bodyPr/>
                    <a:lstStyle/>
                    <a:p>
                      <a:r>
                        <a:rPr lang="en-US" sz="1400" dirty="0" smtClean="0"/>
                        <a:t>Accidents happening while acting in breach of law, etc.</a:t>
                      </a:r>
                      <a:endParaRPr lang="en-US" sz="1400" dirty="0"/>
                    </a:p>
                  </a:txBody>
                  <a:tcPr marL="68580" marR="68580" marT="34290" marB="34290"/>
                </a:tc>
                <a:extLst>
                  <a:ext uri="{0D108BD9-81ED-4DB2-BD59-A6C34878D82A}">
                    <a16:rowId xmlns="" xmlns:a16="http://schemas.microsoft.com/office/drawing/2014/main" val="10012"/>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44</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39049927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931201265"/>
              </p:ext>
            </p:extLst>
          </p:nvPr>
        </p:nvGraphicFramePr>
        <p:xfrm>
          <a:off x="1162050" y="581558"/>
          <a:ext cx="6743700" cy="4484273"/>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543550">
                  <a:extLst>
                    <a:ext uri="{9D8B030D-6E8A-4147-A177-3AD203B41FA5}">
                      <a16:colId xmlns="" xmlns:a16="http://schemas.microsoft.com/office/drawing/2014/main" val="20001"/>
                    </a:ext>
                  </a:extLst>
                </a:gridCol>
              </a:tblGrid>
              <a:tr h="354432">
                <a:tc>
                  <a:txBody>
                    <a:bodyPr/>
                    <a:lstStyle/>
                    <a:p>
                      <a:pPr algn="ctr"/>
                      <a:r>
                        <a:rPr lang="en-US" sz="1400" b="1" dirty="0" smtClean="0"/>
                        <a:t>Chapter</a:t>
                      </a:r>
                      <a:r>
                        <a:rPr lang="en-US" sz="1400" b="1" baseline="0" dirty="0" smtClean="0"/>
                        <a:t> IV</a:t>
                      </a:r>
                      <a:endParaRPr lang="en-US" sz="1400" b="1" dirty="0"/>
                    </a:p>
                  </a:txBody>
                  <a:tcPr marL="68580" marR="68580" marT="34290" marB="34290"/>
                </a:tc>
                <a:tc>
                  <a:txBody>
                    <a:bodyPr/>
                    <a:lstStyle/>
                    <a:p>
                      <a:r>
                        <a:rPr lang="en-US" sz="1400" dirty="0" smtClean="0"/>
                        <a:t>Employees State</a:t>
                      </a:r>
                      <a:r>
                        <a:rPr lang="en-US" sz="1400" baseline="0" dirty="0" smtClean="0"/>
                        <a:t> Insurance Corporation</a:t>
                      </a:r>
                      <a:endParaRPr lang="en-US" sz="1400" dirty="0"/>
                    </a:p>
                  </a:txBody>
                  <a:tcPr marL="68580" marR="68580" marT="34290" marB="34290"/>
                </a:tc>
                <a:extLst>
                  <a:ext uri="{0D108BD9-81ED-4DB2-BD59-A6C34878D82A}">
                    <a16:rowId xmlns="" xmlns:a16="http://schemas.microsoft.com/office/drawing/2014/main" val="10000"/>
                  </a:ext>
                </a:extLst>
              </a:tr>
              <a:tr h="354432">
                <a:tc>
                  <a:txBody>
                    <a:bodyPr/>
                    <a:lstStyle/>
                    <a:p>
                      <a:pPr algn="ctr"/>
                      <a:r>
                        <a:rPr lang="en-US" sz="1400" b="1" dirty="0" smtClean="0"/>
                        <a:t>38</a:t>
                      </a:r>
                      <a:endParaRPr lang="en-US" sz="1400" b="1" dirty="0"/>
                    </a:p>
                  </a:txBody>
                  <a:tcPr marL="68580" marR="68580" marT="34290" marB="34290"/>
                </a:tc>
                <a:tc>
                  <a:txBody>
                    <a:bodyPr/>
                    <a:lstStyle/>
                    <a:p>
                      <a:r>
                        <a:rPr lang="en-US" sz="1400" b="1" dirty="0" smtClean="0"/>
                        <a:t>Occupational Disease</a:t>
                      </a:r>
                      <a:endParaRPr lang="en-US" sz="1400" b="1" dirty="0"/>
                    </a:p>
                  </a:txBody>
                  <a:tcPr marL="68580" marR="68580" marT="34290" marB="34290"/>
                </a:tc>
                <a:extLst>
                  <a:ext uri="{0D108BD9-81ED-4DB2-BD59-A6C34878D82A}">
                    <a16:rowId xmlns="" xmlns:a16="http://schemas.microsoft.com/office/drawing/2014/main" val="10001"/>
                  </a:ext>
                </a:extLst>
              </a:tr>
              <a:tr h="354432">
                <a:tc>
                  <a:txBody>
                    <a:bodyPr/>
                    <a:lstStyle/>
                    <a:p>
                      <a:pPr algn="ctr"/>
                      <a:r>
                        <a:rPr lang="en-US" sz="1400" b="1" dirty="0" smtClean="0"/>
                        <a:t>39</a:t>
                      </a:r>
                      <a:endParaRPr lang="en-US" sz="1400" b="1" dirty="0"/>
                    </a:p>
                  </a:txBody>
                  <a:tcPr marL="68580" marR="68580" marT="34290" marB="34290"/>
                </a:tc>
                <a:tc>
                  <a:txBody>
                    <a:bodyPr/>
                    <a:lstStyle/>
                    <a:p>
                      <a:r>
                        <a:rPr lang="en-US" sz="1400" dirty="0" smtClean="0"/>
                        <a:t>References to</a:t>
                      </a:r>
                      <a:r>
                        <a:rPr lang="en-US" sz="1400" baseline="0" dirty="0" smtClean="0"/>
                        <a:t> Medical Board</a:t>
                      </a:r>
                      <a:endParaRPr lang="en-US" sz="1400" dirty="0"/>
                    </a:p>
                  </a:txBody>
                  <a:tcPr marL="68580" marR="68580" marT="34290" marB="34290"/>
                </a:tc>
                <a:extLst>
                  <a:ext uri="{0D108BD9-81ED-4DB2-BD59-A6C34878D82A}">
                    <a16:rowId xmlns="" xmlns:a16="http://schemas.microsoft.com/office/drawing/2014/main" val="10002"/>
                  </a:ext>
                </a:extLst>
              </a:tr>
              <a:tr h="444653">
                <a:tc>
                  <a:txBody>
                    <a:bodyPr/>
                    <a:lstStyle/>
                    <a:p>
                      <a:pPr algn="ctr"/>
                      <a:r>
                        <a:rPr lang="en-US" sz="1400" b="1" dirty="0" smtClean="0"/>
                        <a:t>40</a:t>
                      </a:r>
                      <a:endParaRPr lang="en-US" sz="1400" b="1" dirty="0"/>
                    </a:p>
                  </a:txBody>
                  <a:tcPr marL="68580" marR="68580" marT="34290" marB="34290"/>
                </a:tc>
                <a:tc>
                  <a:txBody>
                    <a:bodyPr/>
                    <a:lstStyle/>
                    <a:p>
                      <a:r>
                        <a:rPr lang="en-US" sz="1400" dirty="0" smtClean="0"/>
                        <a:t>Dependent’s benefit</a:t>
                      </a:r>
                      <a:endParaRPr lang="en-US" sz="1400" dirty="0"/>
                    </a:p>
                  </a:txBody>
                  <a:tcPr marL="68580" marR="68580" marT="34290" marB="34290"/>
                </a:tc>
                <a:extLst>
                  <a:ext uri="{0D108BD9-81ED-4DB2-BD59-A6C34878D82A}">
                    <a16:rowId xmlns="" xmlns:a16="http://schemas.microsoft.com/office/drawing/2014/main" val="10003"/>
                  </a:ext>
                </a:extLst>
              </a:tr>
              <a:tr h="354432">
                <a:tc>
                  <a:txBody>
                    <a:bodyPr/>
                    <a:lstStyle/>
                    <a:p>
                      <a:pPr algn="ctr"/>
                      <a:r>
                        <a:rPr lang="en-US" sz="1400" b="1" dirty="0" smtClean="0"/>
                        <a:t>41</a:t>
                      </a:r>
                      <a:endParaRPr lang="en-US" sz="1400" b="1" dirty="0"/>
                    </a:p>
                  </a:txBody>
                  <a:tcPr marL="68580" marR="68580" marT="34290" marB="34290"/>
                </a:tc>
                <a:tc>
                  <a:txBody>
                    <a:bodyPr/>
                    <a:lstStyle/>
                    <a:p>
                      <a:r>
                        <a:rPr lang="en-US" sz="1400" b="1" dirty="0" smtClean="0"/>
                        <a:t>Medical benefit</a:t>
                      </a:r>
                      <a:endParaRPr lang="en-US" sz="1400" b="1" dirty="0"/>
                    </a:p>
                  </a:txBody>
                  <a:tcPr marL="68580" marR="68580" marT="34290" marB="34290"/>
                </a:tc>
                <a:extLst>
                  <a:ext uri="{0D108BD9-81ED-4DB2-BD59-A6C34878D82A}">
                    <a16:rowId xmlns="" xmlns:a16="http://schemas.microsoft.com/office/drawing/2014/main" val="10004"/>
                  </a:ext>
                </a:extLst>
              </a:tr>
              <a:tr h="354432">
                <a:tc>
                  <a:txBody>
                    <a:bodyPr/>
                    <a:lstStyle/>
                    <a:p>
                      <a:pPr algn="ctr"/>
                      <a:r>
                        <a:rPr lang="en-US" sz="1400" b="1" dirty="0" smtClean="0"/>
                        <a:t>42</a:t>
                      </a:r>
                      <a:endParaRPr lang="en-US" sz="1400" b="1" dirty="0"/>
                    </a:p>
                  </a:txBody>
                  <a:tcPr marL="68580" marR="68580" marT="34290" marB="34290"/>
                </a:tc>
                <a:tc>
                  <a:txBody>
                    <a:bodyPr/>
                    <a:lstStyle/>
                    <a:p>
                      <a:r>
                        <a:rPr lang="en-US" sz="1400" dirty="0" smtClean="0"/>
                        <a:t>Option for</a:t>
                      </a:r>
                      <a:r>
                        <a:rPr lang="en-US" sz="1400" baseline="0" dirty="0" smtClean="0"/>
                        <a:t> employee to opt out from the Medical Benefit or Sickness Benefit</a:t>
                      </a:r>
                      <a:endParaRPr lang="en-US" sz="1400" dirty="0"/>
                    </a:p>
                  </a:txBody>
                  <a:tcPr marL="68580" marR="68580" marT="34290" marB="34290"/>
                </a:tc>
                <a:extLst>
                  <a:ext uri="{0D108BD9-81ED-4DB2-BD59-A6C34878D82A}">
                    <a16:rowId xmlns="" xmlns:a16="http://schemas.microsoft.com/office/drawing/2014/main" val="10005"/>
                  </a:ext>
                </a:extLst>
              </a:tr>
              <a:tr h="354432">
                <a:tc>
                  <a:txBody>
                    <a:bodyPr/>
                    <a:lstStyle/>
                    <a:p>
                      <a:pPr algn="ctr"/>
                      <a:r>
                        <a:rPr lang="en-US" sz="1400" b="1" dirty="0" smtClean="0"/>
                        <a:t>43</a:t>
                      </a:r>
                      <a:endParaRPr lang="en-US" sz="1400" b="1" dirty="0"/>
                    </a:p>
                  </a:txBody>
                  <a:tcPr marL="68580" marR="68580" marT="34290" marB="34290"/>
                </a:tc>
                <a:tc>
                  <a:txBody>
                    <a:bodyPr/>
                    <a:lstStyle/>
                    <a:p>
                      <a:r>
                        <a:rPr lang="en-US" sz="1400" dirty="0" smtClean="0"/>
                        <a:t>Provision of medical treatment by State Govt. or by the Corporation</a:t>
                      </a:r>
                      <a:endParaRPr lang="en-US" sz="1400" dirty="0"/>
                    </a:p>
                  </a:txBody>
                  <a:tcPr marL="68580" marR="68580" marT="34290" marB="34290"/>
                </a:tc>
                <a:extLst>
                  <a:ext uri="{0D108BD9-81ED-4DB2-BD59-A6C34878D82A}">
                    <a16:rowId xmlns="" xmlns:a16="http://schemas.microsoft.com/office/drawing/2014/main" val="10006"/>
                  </a:ext>
                </a:extLst>
              </a:tr>
              <a:tr h="354432">
                <a:tc>
                  <a:txBody>
                    <a:bodyPr/>
                    <a:lstStyle/>
                    <a:p>
                      <a:pPr algn="ctr"/>
                      <a:r>
                        <a:rPr lang="en-US" sz="1400" b="1" dirty="0" smtClean="0"/>
                        <a:t>44</a:t>
                      </a:r>
                      <a:endParaRPr lang="en-US" sz="1400" b="1" dirty="0"/>
                    </a:p>
                  </a:txBody>
                  <a:tcPr marL="68580" marR="68580" marT="34290" marB="34290"/>
                </a:tc>
                <a:tc>
                  <a:txBody>
                    <a:bodyPr/>
                    <a:lstStyle/>
                    <a:p>
                      <a:r>
                        <a:rPr lang="en-US" sz="1400" dirty="0" smtClean="0"/>
                        <a:t>General Provisions as</a:t>
                      </a:r>
                      <a:r>
                        <a:rPr lang="en-US" sz="1400" baseline="0" dirty="0" smtClean="0"/>
                        <a:t> to benefits</a:t>
                      </a:r>
                      <a:endParaRPr lang="en-US" sz="1400" dirty="0"/>
                    </a:p>
                  </a:txBody>
                  <a:tcPr marL="68580" marR="68580" marT="34290" marB="34290"/>
                </a:tc>
                <a:extLst>
                  <a:ext uri="{0D108BD9-81ED-4DB2-BD59-A6C34878D82A}">
                    <a16:rowId xmlns="" xmlns:a16="http://schemas.microsoft.com/office/drawing/2014/main" val="10007"/>
                  </a:ext>
                </a:extLst>
              </a:tr>
              <a:tr h="354432">
                <a:tc>
                  <a:txBody>
                    <a:bodyPr/>
                    <a:lstStyle/>
                    <a:p>
                      <a:pPr algn="ctr"/>
                      <a:r>
                        <a:rPr lang="en-US" sz="1400" b="1" dirty="0" smtClean="0"/>
                        <a:t>45</a:t>
                      </a:r>
                      <a:endParaRPr lang="en-US" sz="1400" b="1" dirty="0"/>
                    </a:p>
                  </a:txBody>
                  <a:tcPr marL="68580" marR="68580" marT="34290" marB="34290"/>
                </a:tc>
                <a:tc>
                  <a:txBody>
                    <a:bodyPr/>
                    <a:lstStyle/>
                    <a:p>
                      <a:r>
                        <a:rPr lang="en-US" sz="1400" dirty="0" smtClean="0"/>
                        <a:t>Corporations’ rights when</a:t>
                      </a:r>
                      <a:r>
                        <a:rPr lang="en-US" sz="1400" baseline="0" dirty="0" smtClean="0"/>
                        <a:t> an employer fails to register, etc</a:t>
                      </a:r>
                      <a:endParaRPr lang="en-US" sz="1400" dirty="0"/>
                    </a:p>
                  </a:txBody>
                  <a:tcPr marL="68580" marR="68580" marT="34290" marB="34290"/>
                </a:tc>
                <a:extLst>
                  <a:ext uri="{0D108BD9-81ED-4DB2-BD59-A6C34878D82A}">
                    <a16:rowId xmlns="" xmlns:a16="http://schemas.microsoft.com/office/drawing/2014/main" val="10008"/>
                  </a:ext>
                </a:extLst>
              </a:tr>
              <a:tr h="354432">
                <a:tc>
                  <a:txBody>
                    <a:bodyPr/>
                    <a:lstStyle/>
                    <a:p>
                      <a:pPr algn="ctr"/>
                      <a:r>
                        <a:rPr lang="en-US" sz="1400" b="1" dirty="0" smtClean="0"/>
                        <a:t>46</a:t>
                      </a:r>
                      <a:endParaRPr lang="en-US" sz="1400" b="1" dirty="0"/>
                    </a:p>
                  </a:txBody>
                  <a:tcPr marL="68580" marR="68580" marT="34290" marB="34290"/>
                </a:tc>
                <a:tc>
                  <a:txBody>
                    <a:bodyPr/>
                    <a:lstStyle/>
                    <a:p>
                      <a:r>
                        <a:rPr lang="en-US" sz="1400" dirty="0" smtClean="0"/>
                        <a:t>Liability of owner or occupier if factories, etc, for excessive</a:t>
                      </a:r>
                      <a:r>
                        <a:rPr lang="en-US" sz="1400" baseline="0" dirty="0" smtClean="0"/>
                        <a:t> sickness benefit</a:t>
                      </a:r>
                      <a:endParaRPr lang="en-US" sz="1400" dirty="0"/>
                    </a:p>
                  </a:txBody>
                  <a:tcPr marL="68580" marR="68580" marT="34290" marB="34290"/>
                </a:tc>
                <a:extLst>
                  <a:ext uri="{0D108BD9-81ED-4DB2-BD59-A6C34878D82A}">
                    <a16:rowId xmlns="" xmlns:a16="http://schemas.microsoft.com/office/drawing/2014/main" val="10009"/>
                  </a:ext>
                </a:extLst>
              </a:tr>
              <a:tr h="354432">
                <a:tc>
                  <a:txBody>
                    <a:bodyPr/>
                    <a:lstStyle/>
                    <a:p>
                      <a:pPr algn="ctr"/>
                      <a:r>
                        <a:rPr lang="en-US" sz="1400" b="1" dirty="0" smtClean="0"/>
                        <a:t>47</a:t>
                      </a:r>
                      <a:endParaRPr lang="en-US" sz="1400" b="1" dirty="0"/>
                    </a:p>
                  </a:txBody>
                  <a:tcPr marL="68580" marR="68580" marT="34290" marB="34290"/>
                </a:tc>
                <a:tc>
                  <a:txBody>
                    <a:bodyPr/>
                    <a:lstStyle/>
                    <a:p>
                      <a:r>
                        <a:rPr lang="en-US" sz="1400" dirty="0" smtClean="0"/>
                        <a:t>Scheme for other beneficiaries</a:t>
                      </a:r>
                      <a:endParaRPr lang="en-US" sz="1400" dirty="0"/>
                    </a:p>
                  </a:txBody>
                  <a:tcPr marL="68580" marR="68580" marT="34290" marB="34290"/>
                </a:tc>
                <a:extLst>
                  <a:ext uri="{0D108BD9-81ED-4DB2-BD59-A6C34878D82A}">
                    <a16:rowId xmlns="" xmlns:a16="http://schemas.microsoft.com/office/drawing/2014/main" val="10010"/>
                  </a:ext>
                </a:extLst>
              </a:tr>
              <a:tr h="354432">
                <a:tc>
                  <a:txBody>
                    <a:bodyPr/>
                    <a:lstStyle/>
                    <a:p>
                      <a:pPr algn="ctr"/>
                      <a:r>
                        <a:rPr lang="en-US" sz="1400" b="1" dirty="0" smtClean="0"/>
                        <a:t>48</a:t>
                      </a:r>
                      <a:endParaRPr lang="en-US" sz="1400" b="1" dirty="0"/>
                    </a:p>
                  </a:txBody>
                  <a:tcPr marL="68580" marR="68580" marT="34290" marB="34290"/>
                </a:tc>
                <a:tc>
                  <a:txBody>
                    <a:bodyPr/>
                    <a:lstStyle/>
                    <a:p>
                      <a:r>
                        <a:rPr lang="en-US" sz="1400" dirty="0" smtClean="0"/>
                        <a:t>Exemption of factories /establishments</a:t>
                      </a:r>
                      <a:r>
                        <a:rPr lang="en-US" sz="1400" baseline="0" dirty="0" smtClean="0"/>
                        <a:t> belonging to Govt. or any LA.</a:t>
                      </a:r>
                      <a:endParaRPr lang="en-US" sz="1400" dirty="0"/>
                    </a:p>
                  </a:txBody>
                  <a:tcPr marL="68580" marR="68580" marT="34290" marB="34290"/>
                </a:tc>
                <a:extLst>
                  <a:ext uri="{0D108BD9-81ED-4DB2-BD59-A6C34878D82A}">
                    <a16:rowId xmlns="" xmlns:a16="http://schemas.microsoft.com/office/drawing/2014/main" val="10011"/>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45</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17534562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143000" y="800093"/>
          <a:ext cx="6743700" cy="3943356"/>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543550">
                  <a:extLst>
                    <a:ext uri="{9D8B030D-6E8A-4147-A177-3AD203B41FA5}">
                      <a16:colId xmlns="" xmlns:a16="http://schemas.microsoft.com/office/drawing/2014/main" val="20001"/>
                    </a:ext>
                  </a:extLst>
                </a:gridCol>
              </a:tblGrid>
              <a:tr h="543570">
                <a:tc>
                  <a:txBody>
                    <a:bodyPr/>
                    <a:lstStyle/>
                    <a:p>
                      <a:pPr algn="ctr"/>
                      <a:r>
                        <a:rPr lang="en-US" sz="1400" b="1" dirty="0" smtClean="0"/>
                        <a:t>Chapter</a:t>
                      </a:r>
                      <a:r>
                        <a:rPr lang="en-US" sz="1400" b="1" baseline="0" dirty="0" smtClean="0"/>
                        <a:t> IV</a:t>
                      </a:r>
                      <a:endParaRPr lang="en-US" sz="1400" b="1" dirty="0"/>
                    </a:p>
                  </a:txBody>
                  <a:tcPr marL="68580" marR="68580" marT="34290" marB="34290"/>
                </a:tc>
                <a:tc>
                  <a:txBody>
                    <a:bodyPr/>
                    <a:lstStyle/>
                    <a:p>
                      <a:r>
                        <a:rPr lang="en-US" sz="1400" dirty="0" smtClean="0"/>
                        <a:t>Employees State</a:t>
                      </a:r>
                      <a:r>
                        <a:rPr lang="en-US" sz="1400" baseline="0" dirty="0" smtClean="0"/>
                        <a:t> Insurance Corporation</a:t>
                      </a:r>
                      <a:endParaRPr lang="en-US" sz="1400" dirty="0"/>
                    </a:p>
                  </a:txBody>
                  <a:tcPr marL="68580" marR="68580" marT="34290" marB="34290"/>
                </a:tc>
                <a:extLst>
                  <a:ext uri="{0D108BD9-81ED-4DB2-BD59-A6C34878D82A}">
                    <a16:rowId xmlns="" xmlns:a16="http://schemas.microsoft.com/office/drawing/2014/main" val="10000"/>
                  </a:ext>
                </a:extLst>
              </a:tr>
              <a:tr h="543570">
                <a:tc>
                  <a:txBody>
                    <a:bodyPr/>
                    <a:lstStyle/>
                    <a:p>
                      <a:pPr algn="ctr"/>
                      <a:r>
                        <a:rPr lang="en-US" sz="1400" b="1" dirty="0" smtClean="0"/>
                        <a:t>49</a:t>
                      </a:r>
                      <a:endParaRPr lang="en-US" sz="1400" b="1" dirty="0"/>
                    </a:p>
                  </a:txBody>
                  <a:tcPr marL="68580" marR="68580" marT="34290" marB="34290"/>
                </a:tc>
                <a:tc>
                  <a:txBody>
                    <a:bodyPr/>
                    <a:lstStyle/>
                    <a:p>
                      <a:r>
                        <a:rPr lang="en-US" sz="1400" b="1" dirty="0" smtClean="0"/>
                        <a:t>Contributions, etc, </a:t>
                      </a:r>
                      <a:r>
                        <a:rPr lang="en-US" sz="1400" b="1" baseline="0" dirty="0" smtClean="0"/>
                        <a:t> due to </a:t>
                      </a:r>
                      <a:r>
                        <a:rPr lang="en-US" sz="1400" b="1" dirty="0" smtClean="0"/>
                        <a:t> Corporation to have priority over other debts</a:t>
                      </a:r>
                      <a:endParaRPr lang="en-US" sz="1400" b="1" dirty="0"/>
                    </a:p>
                  </a:txBody>
                  <a:tcPr marL="68580" marR="68580" marT="34290" marB="34290"/>
                </a:tc>
                <a:extLst>
                  <a:ext uri="{0D108BD9-81ED-4DB2-BD59-A6C34878D82A}">
                    <a16:rowId xmlns="" xmlns:a16="http://schemas.microsoft.com/office/drawing/2014/main" val="10001"/>
                  </a:ext>
                </a:extLst>
              </a:tr>
              <a:tr h="543570">
                <a:tc>
                  <a:txBody>
                    <a:bodyPr/>
                    <a:lstStyle/>
                    <a:p>
                      <a:pPr algn="ctr"/>
                      <a:r>
                        <a:rPr lang="en-US" sz="1400" b="1" dirty="0" smtClean="0"/>
                        <a:t>50</a:t>
                      </a:r>
                      <a:endParaRPr lang="en-US" sz="1400" b="1" dirty="0"/>
                    </a:p>
                  </a:txBody>
                  <a:tcPr marL="68580" marR="68580" marT="34290" marB="34290"/>
                </a:tc>
                <a:tc>
                  <a:txBody>
                    <a:bodyPr/>
                    <a:lstStyle/>
                    <a:p>
                      <a:r>
                        <a:rPr lang="en-US" sz="1400" dirty="0" smtClean="0"/>
                        <a:t>Constitution of Employees’ Insurance Court</a:t>
                      </a:r>
                      <a:endParaRPr lang="en-US" sz="1400" dirty="0"/>
                    </a:p>
                  </a:txBody>
                  <a:tcPr marL="68580" marR="68580" marT="34290" marB="34290"/>
                </a:tc>
                <a:extLst>
                  <a:ext uri="{0D108BD9-81ED-4DB2-BD59-A6C34878D82A}">
                    <a16:rowId xmlns="" xmlns:a16="http://schemas.microsoft.com/office/drawing/2014/main" val="10002"/>
                  </a:ext>
                </a:extLst>
              </a:tr>
              <a:tr h="681936">
                <a:tc>
                  <a:txBody>
                    <a:bodyPr/>
                    <a:lstStyle/>
                    <a:p>
                      <a:pPr algn="ctr"/>
                      <a:r>
                        <a:rPr lang="en-US" sz="1400" b="1" dirty="0" smtClean="0"/>
                        <a:t>51</a:t>
                      </a:r>
                      <a:endParaRPr lang="en-US" sz="1400" b="1" dirty="0"/>
                    </a:p>
                  </a:txBody>
                  <a:tcPr marL="68580" marR="68580" marT="34290" marB="34290"/>
                </a:tc>
                <a:tc>
                  <a:txBody>
                    <a:bodyPr/>
                    <a:lstStyle/>
                    <a:p>
                      <a:r>
                        <a:rPr lang="en-US" sz="1400" dirty="0" smtClean="0"/>
                        <a:t>Matters to be</a:t>
                      </a:r>
                      <a:r>
                        <a:rPr lang="en-US" sz="1400" baseline="0" dirty="0" smtClean="0"/>
                        <a:t> decided by Employees’ Insurance Court</a:t>
                      </a:r>
                      <a:endParaRPr lang="en-US" sz="1400" dirty="0"/>
                    </a:p>
                  </a:txBody>
                  <a:tcPr marL="68580" marR="68580" marT="34290" marB="34290"/>
                </a:tc>
                <a:extLst>
                  <a:ext uri="{0D108BD9-81ED-4DB2-BD59-A6C34878D82A}">
                    <a16:rowId xmlns="" xmlns:a16="http://schemas.microsoft.com/office/drawing/2014/main" val="10003"/>
                  </a:ext>
                </a:extLst>
              </a:tr>
              <a:tr h="543570">
                <a:tc>
                  <a:txBody>
                    <a:bodyPr/>
                    <a:lstStyle/>
                    <a:p>
                      <a:pPr algn="ctr"/>
                      <a:r>
                        <a:rPr lang="en-US" sz="1400" b="1" dirty="0" smtClean="0"/>
                        <a:t>52</a:t>
                      </a:r>
                      <a:endParaRPr lang="en-US" sz="1400" b="1" dirty="0"/>
                    </a:p>
                  </a:txBody>
                  <a:tcPr marL="68580" marR="68580" marT="34290" marB="34290"/>
                </a:tc>
                <a:tc>
                  <a:txBody>
                    <a:bodyPr/>
                    <a:lstStyle/>
                    <a:p>
                      <a:r>
                        <a:rPr lang="en-US" sz="1400" b="1" dirty="0" smtClean="0"/>
                        <a:t>Powers of</a:t>
                      </a:r>
                      <a:r>
                        <a:rPr lang="en-US" sz="1400" b="1" baseline="0" dirty="0" smtClean="0"/>
                        <a:t> Employees’ Insurance Court</a:t>
                      </a:r>
                      <a:endParaRPr lang="en-US" sz="1400" b="1" dirty="0"/>
                    </a:p>
                  </a:txBody>
                  <a:tcPr marL="68580" marR="68580" marT="34290" marB="34290"/>
                </a:tc>
                <a:extLst>
                  <a:ext uri="{0D108BD9-81ED-4DB2-BD59-A6C34878D82A}">
                    <a16:rowId xmlns="" xmlns:a16="http://schemas.microsoft.com/office/drawing/2014/main" val="10004"/>
                  </a:ext>
                </a:extLst>
              </a:tr>
              <a:tr h="543570">
                <a:tc>
                  <a:txBody>
                    <a:bodyPr/>
                    <a:lstStyle/>
                    <a:p>
                      <a:pPr algn="ctr"/>
                      <a:r>
                        <a:rPr lang="en-US" sz="1400" b="1" dirty="0" smtClean="0"/>
                        <a:t>53</a:t>
                      </a:r>
                      <a:endParaRPr lang="en-US" sz="1400" b="1" dirty="0"/>
                    </a:p>
                  </a:txBody>
                  <a:tcPr marL="68580" marR="68580" marT="34290" marB="34290"/>
                </a:tc>
                <a:tc>
                  <a:txBody>
                    <a:bodyPr/>
                    <a:lstStyle/>
                    <a:p>
                      <a:r>
                        <a:rPr lang="en-US" sz="1400" dirty="0" smtClean="0"/>
                        <a:t>Proceedings of employees’ Insurance court</a:t>
                      </a:r>
                      <a:endParaRPr lang="en-US" sz="1400" dirty="0"/>
                    </a:p>
                  </a:txBody>
                  <a:tcPr marL="68580" marR="68580" marT="34290" marB="34290"/>
                </a:tc>
                <a:extLst>
                  <a:ext uri="{0D108BD9-81ED-4DB2-BD59-A6C34878D82A}">
                    <a16:rowId xmlns="" xmlns:a16="http://schemas.microsoft.com/office/drawing/2014/main" val="10005"/>
                  </a:ext>
                </a:extLst>
              </a:tr>
              <a:tr h="543570">
                <a:tc>
                  <a:txBody>
                    <a:bodyPr/>
                    <a:lstStyle/>
                    <a:p>
                      <a:pPr algn="ctr"/>
                      <a:r>
                        <a:rPr lang="en-US" sz="1400" b="1" dirty="0" smtClean="0"/>
                        <a:t>54</a:t>
                      </a:r>
                      <a:endParaRPr lang="en-US" sz="1400" b="1" dirty="0"/>
                    </a:p>
                  </a:txBody>
                  <a:tcPr marL="68580" marR="68580" marT="34290" marB="34290"/>
                </a:tc>
                <a:tc>
                  <a:txBody>
                    <a:bodyPr/>
                    <a:lstStyle/>
                    <a:p>
                      <a:r>
                        <a:rPr lang="en-US" sz="1400" dirty="0" smtClean="0"/>
                        <a:t>Appeals from orders</a:t>
                      </a:r>
                      <a:r>
                        <a:rPr lang="en-US" sz="1400" baseline="0" dirty="0" smtClean="0"/>
                        <a:t> of Employees’ Insurance Court.</a:t>
                      </a:r>
                      <a:endParaRPr lang="en-US" sz="1400" dirty="0"/>
                    </a:p>
                  </a:txBody>
                  <a:tcPr marL="68580" marR="68580" marT="34290" marB="34290"/>
                </a:tc>
                <a:extLst>
                  <a:ext uri="{0D108BD9-81ED-4DB2-BD59-A6C34878D82A}">
                    <a16:rowId xmlns=""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46</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34744105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143000" y="800093"/>
          <a:ext cx="6743700" cy="3943356"/>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543550">
                  <a:extLst>
                    <a:ext uri="{9D8B030D-6E8A-4147-A177-3AD203B41FA5}">
                      <a16:colId xmlns="" xmlns:a16="http://schemas.microsoft.com/office/drawing/2014/main" val="20001"/>
                    </a:ext>
                  </a:extLst>
                </a:gridCol>
              </a:tblGrid>
              <a:tr h="543570">
                <a:tc>
                  <a:txBody>
                    <a:bodyPr/>
                    <a:lstStyle/>
                    <a:p>
                      <a:pPr algn="ctr"/>
                      <a:r>
                        <a:rPr lang="en-US" sz="1400" b="1" dirty="0" smtClean="0"/>
                        <a:t>Chapter</a:t>
                      </a:r>
                      <a:r>
                        <a:rPr lang="en-US" sz="1400" b="1" baseline="0" dirty="0" smtClean="0"/>
                        <a:t> V</a:t>
                      </a:r>
                      <a:endParaRPr lang="en-US" sz="1400" b="1" dirty="0"/>
                    </a:p>
                  </a:txBody>
                  <a:tcPr marL="68580" marR="68580" marT="34290" marB="34290"/>
                </a:tc>
                <a:tc>
                  <a:txBody>
                    <a:bodyPr/>
                    <a:lstStyle/>
                    <a:p>
                      <a:r>
                        <a:rPr lang="en-US" sz="1400" dirty="0" smtClean="0"/>
                        <a:t>GRATUITY</a:t>
                      </a:r>
                      <a:endParaRPr lang="en-US" sz="1400" dirty="0"/>
                    </a:p>
                  </a:txBody>
                  <a:tcPr marL="68580" marR="68580" marT="34290" marB="34290"/>
                </a:tc>
                <a:extLst>
                  <a:ext uri="{0D108BD9-81ED-4DB2-BD59-A6C34878D82A}">
                    <a16:rowId xmlns="" xmlns:a16="http://schemas.microsoft.com/office/drawing/2014/main" val="10000"/>
                  </a:ext>
                </a:extLst>
              </a:tr>
              <a:tr h="543570">
                <a:tc>
                  <a:txBody>
                    <a:bodyPr/>
                    <a:lstStyle/>
                    <a:p>
                      <a:pPr algn="ctr"/>
                      <a:r>
                        <a:rPr lang="en-US" sz="1400" b="1" dirty="0" smtClean="0"/>
                        <a:t>55</a:t>
                      </a:r>
                      <a:endParaRPr lang="en-US" sz="1400" b="1" dirty="0"/>
                    </a:p>
                  </a:txBody>
                  <a:tcPr marL="68580" marR="68580" marT="34290" marB="34290"/>
                </a:tc>
                <a:tc>
                  <a:txBody>
                    <a:bodyPr/>
                    <a:lstStyle/>
                    <a:p>
                      <a:r>
                        <a:rPr lang="en-US" sz="1400" b="1" dirty="0" smtClean="0"/>
                        <a:t>Payment of Gratuity</a:t>
                      </a:r>
                      <a:endParaRPr lang="en-US" sz="1400" b="1" dirty="0"/>
                    </a:p>
                  </a:txBody>
                  <a:tcPr marL="68580" marR="68580" marT="34290" marB="34290"/>
                </a:tc>
                <a:extLst>
                  <a:ext uri="{0D108BD9-81ED-4DB2-BD59-A6C34878D82A}">
                    <a16:rowId xmlns="" xmlns:a16="http://schemas.microsoft.com/office/drawing/2014/main" val="10001"/>
                  </a:ext>
                </a:extLst>
              </a:tr>
              <a:tr h="543570">
                <a:tc>
                  <a:txBody>
                    <a:bodyPr/>
                    <a:lstStyle/>
                    <a:p>
                      <a:pPr algn="ctr"/>
                      <a:r>
                        <a:rPr lang="en-US" sz="1400" b="1" dirty="0" smtClean="0"/>
                        <a:t>56</a:t>
                      </a:r>
                      <a:endParaRPr lang="en-US" sz="1400" b="1" dirty="0"/>
                    </a:p>
                  </a:txBody>
                  <a:tcPr marL="68580" marR="68580" marT="34290" marB="34290"/>
                </a:tc>
                <a:tc>
                  <a:txBody>
                    <a:bodyPr/>
                    <a:lstStyle/>
                    <a:p>
                      <a:r>
                        <a:rPr lang="en-US" sz="1400" dirty="0" smtClean="0"/>
                        <a:t>Continuous Service</a:t>
                      </a:r>
                      <a:endParaRPr lang="en-US" sz="1400" dirty="0"/>
                    </a:p>
                  </a:txBody>
                  <a:tcPr marL="68580" marR="68580" marT="34290" marB="34290"/>
                </a:tc>
                <a:extLst>
                  <a:ext uri="{0D108BD9-81ED-4DB2-BD59-A6C34878D82A}">
                    <a16:rowId xmlns="" xmlns:a16="http://schemas.microsoft.com/office/drawing/2014/main" val="10002"/>
                  </a:ext>
                </a:extLst>
              </a:tr>
              <a:tr h="681936">
                <a:tc>
                  <a:txBody>
                    <a:bodyPr/>
                    <a:lstStyle/>
                    <a:p>
                      <a:pPr algn="ctr"/>
                      <a:r>
                        <a:rPr lang="en-US" sz="1400" b="1" dirty="0" smtClean="0"/>
                        <a:t>57</a:t>
                      </a:r>
                      <a:endParaRPr lang="en-US" sz="1400" b="1" dirty="0"/>
                    </a:p>
                  </a:txBody>
                  <a:tcPr marL="68580" marR="68580" marT="34290" marB="34290"/>
                </a:tc>
                <a:tc>
                  <a:txBody>
                    <a:bodyPr/>
                    <a:lstStyle/>
                    <a:p>
                      <a:r>
                        <a:rPr lang="en-US" sz="1400" dirty="0" smtClean="0"/>
                        <a:t>Nomination</a:t>
                      </a:r>
                      <a:endParaRPr lang="en-US" sz="1400" dirty="0"/>
                    </a:p>
                  </a:txBody>
                  <a:tcPr marL="68580" marR="68580" marT="34290" marB="34290"/>
                </a:tc>
                <a:extLst>
                  <a:ext uri="{0D108BD9-81ED-4DB2-BD59-A6C34878D82A}">
                    <a16:rowId xmlns="" xmlns:a16="http://schemas.microsoft.com/office/drawing/2014/main" val="10003"/>
                  </a:ext>
                </a:extLst>
              </a:tr>
              <a:tr h="543570">
                <a:tc>
                  <a:txBody>
                    <a:bodyPr/>
                    <a:lstStyle/>
                    <a:p>
                      <a:pPr algn="ctr"/>
                      <a:r>
                        <a:rPr lang="en-US" sz="1400" b="1" dirty="0" smtClean="0"/>
                        <a:t>58</a:t>
                      </a:r>
                      <a:endParaRPr lang="en-US" sz="1400" b="1" dirty="0"/>
                    </a:p>
                  </a:txBody>
                  <a:tcPr marL="68580" marR="68580" marT="34290" marB="34290"/>
                </a:tc>
                <a:tc>
                  <a:txBody>
                    <a:bodyPr/>
                    <a:lstStyle/>
                    <a:p>
                      <a:r>
                        <a:rPr lang="en-US" sz="1400" b="1" dirty="0" smtClean="0"/>
                        <a:t>Determination of amount of gratuity</a:t>
                      </a:r>
                      <a:endParaRPr lang="en-US" sz="1400" b="1" dirty="0"/>
                    </a:p>
                  </a:txBody>
                  <a:tcPr marL="68580" marR="68580" marT="34290" marB="34290"/>
                </a:tc>
                <a:extLst>
                  <a:ext uri="{0D108BD9-81ED-4DB2-BD59-A6C34878D82A}">
                    <a16:rowId xmlns="" xmlns:a16="http://schemas.microsoft.com/office/drawing/2014/main" val="10004"/>
                  </a:ext>
                </a:extLst>
              </a:tr>
              <a:tr h="543570">
                <a:tc>
                  <a:txBody>
                    <a:bodyPr/>
                    <a:lstStyle/>
                    <a:p>
                      <a:pPr algn="ctr"/>
                      <a:r>
                        <a:rPr lang="en-US" sz="1400" b="1" dirty="0" smtClean="0"/>
                        <a:t>59</a:t>
                      </a:r>
                      <a:endParaRPr lang="en-US" sz="1400" b="1" dirty="0"/>
                    </a:p>
                  </a:txBody>
                  <a:tcPr marL="68580" marR="68580" marT="34290" marB="34290"/>
                </a:tc>
                <a:tc>
                  <a:txBody>
                    <a:bodyPr/>
                    <a:lstStyle/>
                    <a:p>
                      <a:r>
                        <a:rPr lang="en-US" sz="1400" dirty="0" smtClean="0"/>
                        <a:t>Compulsory insurance</a:t>
                      </a:r>
                      <a:endParaRPr lang="en-US" sz="1400" dirty="0"/>
                    </a:p>
                  </a:txBody>
                  <a:tcPr marL="68580" marR="68580" marT="34290" marB="34290"/>
                </a:tc>
                <a:extLst>
                  <a:ext uri="{0D108BD9-81ED-4DB2-BD59-A6C34878D82A}">
                    <a16:rowId xmlns="" xmlns:a16="http://schemas.microsoft.com/office/drawing/2014/main" val="10005"/>
                  </a:ext>
                </a:extLst>
              </a:tr>
              <a:tr h="543570">
                <a:tc>
                  <a:txBody>
                    <a:bodyPr/>
                    <a:lstStyle/>
                    <a:p>
                      <a:pPr algn="ctr"/>
                      <a:r>
                        <a:rPr lang="en-US" sz="1400" b="1" dirty="0" smtClean="0"/>
                        <a:t>60</a:t>
                      </a:r>
                      <a:endParaRPr lang="en-US" sz="1400" b="1" dirty="0"/>
                    </a:p>
                  </a:txBody>
                  <a:tcPr marL="68580" marR="68580" marT="34290" marB="34290"/>
                </a:tc>
                <a:tc>
                  <a:txBody>
                    <a:bodyPr/>
                    <a:lstStyle/>
                    <a:p>
                      <a:r>
                        <a:rPr lang="en-US" sz="1400" dirty="0" smtClean="0"/>
                        <a:t>Competent authority</a:t>
                      </a:r>
                      <a:endParaRPr lang="en-US" sz="1400" dirty="0"/>
                    </a:p>
                  </a:txBody>
                  <a:tcPr marL="68580" marR="68580" marT="34290" marB="34290"/>
                </a:tc>
                <a:extLst>
                  <a:ext uri="{0D108BD9-81ED-4DB2-BD59-A6C34878D82A}">
                    <a16:rowId xmlns=""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47</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32816059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1545460087"/>
              </p:ext>
            </p:extLst>
          </p:nvPr>
        </p:nvGraphicFramePr>
        <p:xfrm>
          <a:off x="1143000" y="800092"/>
          <a:ext cx="6743700" cy="4114812"/>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543550">
                  <a:extLst>
                    <a:ext uri="{9D8B030D-6E8A-4147-A177-3AD203B41FA5}">
                      <a16:colId xmlns="" xmlns:a16="http://schemas.microsoft.com/office/drawing/2014/main" val="20001"/>
                    </a:ext>
                  </a:extLst>
                </a:gridCol>
              </a:tblGrid>
              <a:tr h="444626">
                <a:tc>
                  <a:txBody>
                    <a:bodyPr/>
                    <a:lstStyle/>
                    <a:p>
                      <a:pPr algn="ctr"/>
                      <a:r>
                        <a:rPr lang="en-US" sz="1400" b="1" dirty="0" smtClean="0"/>
                        <a:t>Chapter</a:t>
                      </a:r>
                      <a:r>
                        <a:rPr lang="en-US" sz="1400" b="1" baseline="0" dirty="0" smtClean="0"/>
                        <a:t> VI</a:t>
                      </a:r>
                      <a:endParaRPr lang="en-US" sz="1400" b="1" dirty="0"/>
                    </a:p>
                  </a:txBody>
                  <a:tcPr marL="68580" marR="68580" marT="34290" marB="34290"/>
                </a:tc>
                <a:tc>
                  <a:txBody>
                    <a:bodyPr/>
                    <a:lstStyle/>
                    <a:p>
                      <a:r>
                        <a:rPr lang="en-US" sz="1400" dirty="0" smtClean="0"/>
                        <a:t>Maternity</a:t>
                      </a:r>
                      <a:r>
                        <a:rPr lang="en-US" sz="1400" baseline="0" dirty="0" smtClean="0"/>
                        <a:t> Benefit</a:t>
                      </a:r>
                      <a:endParaRPr lang="en-US" sz="1400" dirty="0"/>
                    </a:p>
                  </a:txBody>
                  <a:tcPr marL="68580" marR="68580" marT="34290" marB="34290"/>
                </a:tc>
                <a:extLst>
                  <a:ext uri="{0D108BD9-81ED-4DB2-BD59-A6C34878D82A}">
                    <a16:rowId xmlns="" xmlns:a16="http://schemas.microsoft.com/office/drawing/2014/main" val="10000"/>
                  </a:ext>
                </a:extLst>
              </a:tr>
              <a:tr h="444626">
                <a:tc>
                  <a:txBody>
                    <a:bodyPr/>
                    <a:lstStyle/>
                    <a:p>
                      <a:pPr algn="ctr"/>
                      <a:r>
                        <a:rPr lang="en-US" sz="1400" b="1" dirty="0" smtClean="0"/>
                        <a:t>61</a:t>
                      </a:r>
                      <a:endParaRPr lang="en-US" sz="1400" b="1" dirty="0"/>
                    </a:p>
                  </a:txBody>
                  <a:tcPr marL="68580" marR="68580" marT="34290" marB="34290"/>
                </a:tc>
                <a:tc>
                  <a:txBody>
                    <a:bodyPr/>
                    <a:lstStyle/>
                    <a:p>
                      <a:r>
                        <a:rPr lang="en-US" sz="1400" b="1" dirty="0" smtClean="0"/>
                        <a:t>Employment of, or work by, women prohibited during certain period</a:t>
                      </a:r>
                      <a:endParaRPr lang="en-US" sz="1400" b="1" dirty="0"/>
                    </a:p>
                  </a:txBody>
                  <a:tcPr marL="68580" marR="68580" marT="34290" marB="34290"/>
                </a:tc>
                <a:extLst>
                  <a:ext uri="{0D108BD9-81ED-4DB2-BD59-A6C34878D82A}">
                    <a16:rowId xmlns="" xmlns:a16="http://schemas.microsoft.com/office/drawing/2014/main" val="10001"/>
                  </a:ext>
                </a:extLst>
              </a:tr>
              <a:tr h="444626">
                <a:tc>
                  <a:txBody>
                    <a:bodyPr/>
                    <a:lstStyle/>
                    <a:p>
                      <a:pPr algn="ctr"/>
                      <a:r>
                        <a:rPr lang="en-US" sz="1400" b="1" dirty="0" smtClean="0"/>
                        <a:t>62</a:t>
                      </a:r>
                      <a:endParaRPr lang="en-US" sz="1400" b="1" dirty="0"/>
                    </a:p>
                  </a:txBody>
                  <a:tcPr marL="68580" marR="68580" marT="34290" marB="34290"/>
                </a:tc>
                <a:tc>
                  <a:txBody>
                    <a:bodyPr/>
                    <a:lstStyle/>
                    <a:p>
                      <a:r>
                        <a:rPr lang="en-US" sz="1400" dirty="0" smtClean="0"/>
                        <a:t>Right to payment of maternity benefit</a:t>
                      </a:r>
                      <a:endParaRPr lang="en-US" sz="1400" dirty="0"/>
                    </a:p>
                  </a:txBody>
                  <a:tcPr marL="68580" marR="68580" marT="34290" marB="34290"/>
                </a:tc>
                <a:extLst>
                  <a:ext uri="{0D108BD9-81ED-4DB2-BD59-A6C34878D82A}">
                    <a16:rowId xmlns="" xmlns:a16="http://schemas.microsoft.com/office/drawing/2014/main" val="10002"/>
                  </a:ext>
                </a:extLst>
              </a:tr>
              <a:tr h="557804">
                <a:tc>
                  <a:txBody>
                    <a:bodyPr/>
                    <a:lstStyle/>
                    <a:p>
                      <a:pPr algn="ctr"/>
                      <a:r>
                        <a:rPr lang="en-US" sz="1400" b="1" dirty="0" smtClean="0"/>
                        <a:t>63</a:t>
                      </a:r>
                      <a:endParaRPr lang="en-US" sz="1400" b="1" dirty="0"/>
                    </a:p>
                  </a:txBody>
                  <a:tcPr marL="68580" marR="68580" marT="34290" marB="34290"/>
                </a:tc>
                <a:tc>
                  <a:txBody>
                    <a:bodyPr/>
                    <a:lstStyle/>
                    <a:p>
                      <a:r>
                        <a:rPr lang="en-US" sz="1400" dirty="0" smtClean="0"/>
                        <a:t>Continuance of payment of maternity benefit in certain cases</a:t>
                      </a:r>
                      <a:endParaRPr lang="en-US" sz="1400" dirty="0"/>
                    </a:p>
                  </a:txBody>
                  <a:tcPr marL="68580" marR="68580" marT="34290" marB="34290"/>
                </a:tc>
                <a:extLst>
                  <a:ext uri="{0D108BD9-81ED-4DB2-BD59-A6C34878D82A}">
                    <a16:rowId xmlns="" xmlns:a16="http://schemas.microsoft.com/office/drawing/2014/main" val="10003"/>
                  </a:ext>
                </a:extLst>
              </a:tr>
              <a:tr h="444626">
                <a:tc>
                  <a:txBody>
                    <a:bodyPr/>
                    <a:lstStyle/>
                    <a:p>
                      <a:pPr algn="ctr"/>
                      <a:r>
                        <a:rPr lang="en-US" sz="1400" b="1" dirty="0" smtClean="0"/>
                        <a:t>64</a:t>
                      </a:r>
                      <a:endParaRPr lang="en-US" sz="1400" b="1" dirty="0"/>
                    </a:p>
                  </a:txBody>
                  <a:tcPr marL="68580" marR="68580" marT="34290" marB="34290"/>
                </a:tc>
                <a:tc>
                  <a:txBody>
                    <a:bodyPr/>
                    <a:lstStyle/>
                    <a:p>
                      <a:r>
                        <a:rPr lang="en-US" sz="1400" b="1" dirty="0" smtClean="0"/>
                        <a:t>Notice of claim for maternity</a:t>
                      </a:r>
                      <a:r>
                        <a:rPr lang="en-US" sz="1400" b="1" baseline="0" dirty="0" smtClean="0"/>
                        <a:t> benefit ad payment thereof</a:t>
                      </a:r>
                      <a:endParaRPr lang="en-US" sz="1400" b="1" dirty="0"/>
                    </a:p>
                  </a:txBody>
                  <a:tcPr marL="68580" marR="68580" marT="34290" marB="34290"/>
                </a:tc>
                <a:extLst>
                  <a:ext uri="{0D108BD9-81ED-4DB2-BD59-A6C34878D82A}">
                    <a16:rowId xmlns="" xmlns:a16="http://schemas.microsoft.com/office/drawing/2014/main" val="10004"/>
                  </a:ext>
                </a:extLst>
              </a:tr>
              <a:tr h="444626">
                <a:tc>
                  <a:txBody>
                    <a:bodyPr/>
                    <a:lstStyle/>
                    <a:p>
                      <a:pPr algn="ctr"/>
                      <a:r>
                        <a:rPr lang="en-US" sz="1400" b="1" dirty="0" smtClean="0"/>
                        <a:t>65</a:t>
                      </a:r>
                      <a:endParaRPr lang="en-US" sz="1400" b="1" dirty="0"/>
                    </a:p>
                  </a:txBody>
                  <a:tcPr marL="68580" marR="68580" marT="34290" marB="34290"/>
                </a:tc>
                <a:tc>
                  <a:txBody>
                    <a:bodyPr/>
                    <a:lstStyle/>
                    <a:p>
                      <a:r>
                        <a:rPr lang="en-US" sz="1400" dirty="0" smtClean="0"/>
                        <a:t>Payment of maternity benefit in case of death of a woman</a:t>
                      </a:r>
                      <a:endParaRPr lang="en-US" sz="1400" dirty="0"/>
                    </a:p>
                  </a:txBody>
                  <a:tcPr marL="68580" marR="68580" marT="34290" marB="34290"/>
                </a:tc>
                <a:extLst>
                  <a:ext uri="{0D108BD9-81ED-4DB2-BD59-A6C34878D82A}">
                    <a16:rowId xmlns="" xmlns:a16="http://schemas.microsoft.com/office/drawing/2014/main" val="10005"/>
                  </a:ext>
                </a:extLst>
              </a:tr>
              <a:tr h="444626">
                <a:tc>
                  <a:txBody>
                    <a:bodyPr/>
                    <a:lstStyle/>
                    <a:p>
                      <a:pPr algn="ctr"/>
                      <a:r>
                        <a:rPr lang="en-US" sz="1400" b="1" dirty="0" smtClean="0"/>
                        <a:t>66</a:t>
                      </a:r>
                      <a:endParaRPr lang="en-US" sz="1400" b="1" dirty="0"/>
                    </a:p>
                  </a:txBody>
                  <a:tcPr marL="68580" marR="68580" marT="34290" marB="34290"/>
                </a:tc>
                <a:tc>
                  <a:txBody>
                    <a:bodyPr/>
                    <a:lstStyle/>
                    <a:p>
                      <a:r>
                        <a:rPr lang="en-US" sz="1400" dirty="0" smtClean="0"/>
                        <a:t>Payment of medical bonus</a:t>
                      </a:r>
                      <a:endParaRPr lang="en-US" sz="1400" dirty="0"/>
                    </a:p>
                  </a:txBody>
                  <a:tcPr marL="68580" marR="68580" marT="34290" marB="34290"/>
                </a:tc>
                <a:extLst>
                  <a:ext uri="{0D108BD9-81ED-4DB2-BD59-A6C34878D82A}">
                    <a16:rowId xmlns="" xmlns:a16="http://schemas.microsoft.com/office/drawing/2014/main" val="10006"/>
                  </a:ext>
                </a:extLst>
              </a:tr>
              <a:tr h="444626">
                <a:tc>
                  <a:txBody>
                    <a:bodyPr/>
                    <a:lstStyle/>
                    <a:p>
                      <a:pPr algn="ctr"/>
                      <a:r>
                        <a:rPr lang="en-US" sz="1400" b="1" dirty="0" smtClean="0"/>
                        <a:t>67</a:t>
                      </a:r>
                      <a:endParaRPr lang="en-US" sz="1400" b="1" dirty="0"/>
                    </a:p>
                  </a:txBody>
                  <a:tcPr marL="68580" marR="68580" marT="34290" marB="34290"/>
                </a:tc>
                <a:tc>
                  <a:txBody>
                    <a:bodyPr/>
                    <a:lstStyle/>
                    <a:p>
                      <a:r>
                        <a:rPr lang="en-US" sz="1400" dirty="0" smtClean="0"/>
                        <a:t>Leave for miscarriage,</a:t>
                      </a:r>
                      <a:r>
                        <a:rPr lang="en-US" sz="1400" baseline="0" dirty="0" smtClean="0"/>
                        <a:t> etc</a:t>
                      </a:r>
                      <a:endParaRPr lang="en-US" sz="1400" dirty="0"/>
                    </a:p>
                  </a:txBody>
                  <a:tcPr marL="68580" marR="68580" marT="34290" marB="34290"/>
                </a:tc>
                <a:extLst>
                  <a:ext uri="{0D108BD9-81ED-4DB2-BD59-A6C34878D82A}">
                    <a16:rowId xmlns="" xmlns:a16="http://schemas.microsoft.com/office/drawing/2014/main" val="10007"/>
                  </a:ext>
                </a:extLst>
              </a:tr>
              <a:tr h="444626">
                <a:tc>
                  <a:txBody>
                    <a:bodyPr/>
                    <a:lstStyle/>
                    <a:p>
                      <a:pPr algn="ctr"/>
                      <a:r>
                        <a:rPr lang="en-US" sz="1400" b="1" dirty="0" smtClean="0"/>
                        <a:t>68</a:t>
                      </a:r>
                      <a:endParaRPr lang="en-US" sz="1400" b="1" dirty="0"/>
                    </a:p>
                  </a:txBody>
                  <a:tcPr marL="68580" marR="68580" marT="34290" marB="34290"/>
                </a:tc>
                <a:tc>
                  <a:txBody>
                    <a:bodyPr/>
                    <a:lstStyle/>
                    <a:p>
                      <a:r>
                        <a:rPr lang="en-US" sz="1400" dirty="0" smtClean="0"/>
                        <a:t>Nursing breaks</a:t>
                      </a:r>
                      <a:endParaRPr lang="en-US" sz="1400" dirty="0"/>
                    </a:p>
                  </a:txBody>
                  <a:tcPr marL="68580" marR="68580" marT="34290" marB="34290"/>
                </a:tc>
                <a:extLst>
                  <a:ext uri="{0D108BD9-81ED-4DB2-BD59-A6C34878D82A}">
                    <a16:rowId xmlns="" xmlns:a16="http://schemas.microsoft.com/office/drawing/2014/main" val="10008"/>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48</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2551018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143000" y="800091"/>
          <a:ext cx="6743700" cy="4057658"/>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543550">
                  <a:extLst>
                    <a:ext uri="{9D8B030D-6E8A-4147-A177-3AD203B41FA5}">
                      <a16:colId xmlns="" xmlns:a16="http://schemas.microsoft.com/office/drawing/2014/main" val="20001"/>
                    </a:ext>
                  </a:extLst>
                </a:gridCol>
              </a:tblGrid>
              <a:tr h="559326">
                <a:tc>
                  <a:txBody>
                    <a:bodyPr/>
                    <a:lstStyle/>
                    <a:p>
                      <a:pPr algn="ctr"/>
                      <a:r>
                        <a:rPr lang="en-US" sz="1400" b="1" dirty="0" smtClean="0"/>
                        <a:t>Chapter</a:t>
                      </a:r>
                      <a:r>
                        <a:rPr lang="en-US" sz="1400" b="1" baseline="0" dirty="0" smtClean="0"/>
                        <a:t> VI</a:t>
                      </a:r>
                      <a:endParaRPr lang="en-US" sz="1400" b="1" dirty="0"/>
                    </a:p>
                  </a:txBody>
                  <a:tcPr marL="68580" marR="68580" marT="34290" marB="34290"/>
                </a:tc>
                <a:tc>
                  <a:txBody>
                    <a:bodyPr/>
                    <a:lstStyle/>
                    <a:p>
                      <a:r>
                        <a:rPr lang="en-US" sz="1400" dirty="0" smtClean="0"/>
                        <a:t>Maternity</a:t>
                      </a:r>
                      <a:r>
                        <a:rPr lang="en-US" sz="1400" baseline="0" dirty="0" smtClean="0"/>
                        <a:t> Benefit</a:t>
                      </a:r>
                      <a:endParaRPr lang="en-US" sz="1400" dirty="0"/>
                    </a:p>
                  </a:txBody>
                  <a:tcPr marL="68580" marR="68580" marT="34290" marB="34290"/>
                </a:tc>
                <a:extLst>
                  <a:ext uri="{0D108BD9-81ED-4DB2-BD59-A6C34878D82A}">
                    <a16:rowId xmlns="" xmlns:a16="http://schemas.microsoft.com/office/drawing/2014/main" val="10000"/>
                  </a:ext>
                </a:extLst>
              </a:tr>
              <a:tr h="559326">
                <a:tc>
                  <a:txBody>
                    <a:bodyPr/>
                    <a:lstStyle/>
                    <a:p>
                      <a:pPr algn="ctr"/>
                      <a:r>
                        <a:rPr lang="en-US" sz="1400" b="1" dirty="0" smtClean="0"/>
                        <a:t>68A</a:t>
                      </a:r>
                      <a:endParaRPr lang="en-US" sz="1400" b="1" dirty="0"/>
                    </a:p>
                  </a:txBody>
                  <a:tcPr marL="68580" marR="68580" marT="34290" marB="34290"/>
                </a:tc>
                <a:tc>
                  <a:txBody>
                    <a:bodyPr/>
                    <a:lstStyle/>
                    <a:p>
                      <a:r>
                        <a:rPr lang="en-US" sz="1400" b="1" dirty="0" smtClean="0"/>
                        <a:t>Crèche facility</a:t>
                      </a:r>
                      <a:endParaRPr lang="en-US" sz="1400" b="1" dirty="0"/>
                    </a:p>
                  </a:txBody>
                  <a:tcPr marL="68580" marR="68580" marT="34290" marB="34290"/>
                </a:tc>
                <a:extLst>
                  <a:ext uri="{0D108BD9-81ED-4DB2-BD59-A6C34878D82A}">
                    <a16:rowId xmlns="" xmlns:a16="http://schemas.microsoft.com/office/drawing/2014/main" val="10001"/>
                  </a:ext>
                </a:extLst>
              </a:tr>
              <a:tr h="559326">
                <a:tc>
                  <a:txBody>
                    <a:bodyPr/>
                    <a:lstStyle/>
                    <a:p>
                      <a:pPr algn="ctr"/>
                      <a:r>
                        <a:rPr lang="en-US" sz="1400" b="1" dirty="0" smtClean="0"/>
                        <a:t>69</a:t>
                      </a:r>
                      <a:endParaRPr lang="en-US" sz="1400" b="1" dirty="0"/>
                    </a:p>
                  </a:txBody>
                  <a:tcPr marL="68580" marR="68580" marT="34290" marB="34290"/>
                </a:tc>
                <a:tc>
                  <a:txBody>
                    <a:bodyPr/>
                    <a:lstStyle/>
                    <a:p>
                      <a:r>
                        <a:rPr lang="en-US" sz="1400" dirty="0" smtClean="0"/>
                        <a:t>Dismissal for absence during pregnancy</a:t>
                      </a:r>
                      <a:endParaRPr lang="en-US" sz="1400" dirty="0"/>
                    </a:p>
                  </a:txBody>
                  <a:tcPr marL="68580" marR="68580" marT="34290" marB="34290"/>
                </a:tc>
                <a:extLst>
                  <a:ext uri="{0D108BD9-81ED-4DB2-BD59-A6C34878D82A}">
                    <a16:rowId xmlns="" xmlns:a16="http://schemas.microsoft.com/office/drawing/2014/main" val="10002"/>
                  </a:ext>
                </a:extLst>
              </a:tr>
              <a:tr h="701702">
                <a:tc>
                  <a:txBody>
                    <a:bodyPr/>
                    <a:lstStyle/>
                    <a:p>
                      <a:pPr algn="ctr"/>
                      <a:r>
                        <a:rPr lang="en-US" sz="1400" b="1" dirty="0" smtClean="0"/>
                        <a:t>70</a:t>
                      </a:r>
                      <a:endParaRPr lang="en-US" sz="1400" b="1" dirty="0"/>
                    </a:p>
                  </a:txBody>
                  <a:tcPr marL="68580" marR="68580" marT="34290" marB="34290"/>
                </a:tc>
                <a:tc>
                  <a:txBody>
                    <a:bodyPr/>
                    <a:lstStyle/>
                    <a:p>
                      <a:r>
                        <a:rPr lang="en-US" sz="1400" dirty="0" smtClean="0"/>
                        <a:t>No deduction of wages</a:t>
                      </a:r>
                      <a:r>
                        <a:rPr lang="en-US" sz="1400" baseline="0" dirty="0" smtClean="0"/>
                        <a:t> in certain cases</a:t>
                      </a:r>
                      <a:endParaRPr lang="en-US" sz="1400" dirty="0"/>
                    </a:p>
                  </a:txBody>
                  <a:tcPr marL="68580" marR="68580" marT="34290" marB="34290"/>
                </a:tc>
                <a:extLst>
                  <a:ext uri="{0D108BD9-81ED-4DB2-BD59-A6C34878D82A}">
                    <a16:rowId xmlns="" xmlns:a16="http://schemas.microsoft.com/office/drawing/2014/main" val="10003"/>
                  </a:ext>
                </a:extLst>
              </a:tr>
              <a:tr h="559326">
                <a:tc>
                  <a:txBody>
                    <a:bodyPr/>
                    <a:lstStyle/>
                    <a:p>
                      <a:pPr algn="ctr"/>
                      <a:r>
                        <a:rPr lang="en-US" sz="1400" b="1" dirty="0" smtClean="0"/>
                        <a:t>71</a:t>
                      </a:r>
                      <a:endParaRPr lang="en-US" sz="1400" b="1" dirty="0"/>
                    </a:p>
                  </a:txBody>
                  <a:tcPr marL="68580" marR="68580" marT="34290" marB="34290"/>
                </a:tc>
                <a:tc>
                  <a:txBody>
                    <a:bodyPr/>
                    <a:lstStyle/>
                    <a:p>
                      <a:r>
                        <a:rPr lang="en-US" sz="1400" b="1" dirty="0" smtClean="0"/>
                        <a:t> forfeiture of maternity benefit</a:t>
                      </a:r>
                      <a:endParaRPr lang="en-US" sz="1400" b="1" dirty="0"/>
                    </a:p>
                  </a:txBody>
                  <a:tcPr marL="68580" marR="68580" marT="34290" marB="34290"/>
                </a:tc>
                <a:extLst>
                  <a:ext uri="{0D108BD9-81ED-4DB2-BD59-A6C34878D82A}">
                    <a16:rowId xmlns="" xmlns:a16="http://schemas.microsoft.com/office/drawing/2014/main" val="10004"/>
                  </a:ext>
                </a:extLst>
              </a:tr>
              <a:tr h="559326">
                <a:tc>
                  <a:txBody>
                    <a:bodyPr/>
                    <a:lstStyle/>
                    <a:p>
                      <a:pPr algn="ctr"/>
                      <a:r>
                        <a:rPr lang="en-US" sz="1400" b="1" dirty="0" smtClean="0"/>
                        <a:t>72</a:t>
                      </a:r>
                      <a:endParaRPr lang="en-US" sz="1400" b="1" dirty="0"/>
                    </a:p>
                  </a:txBody>
                  <a:tcPr marL="68580" marR="68580" marT="34290" marB="34290"/>
                </a:tc>
                <a:tc>
                  <a:txBody>
                    <a:bodyPr/>
                    <a:lstStyle/>
                    <a:p>
                      <a:r>
                        <a:rPr lang="en-US" sz="1400" dirty="0" smtClean="0"/>
                        <a:t>Duties of Employer</a:t>
                      </a:r>
                      <a:endParaRPr lang="en-US" sz="1400" dirty="0"/>
                    </a:p>
                  </a:txBody>
                  <a:tcPr marL="68580" marR="68580" marT="34290" marB="34290"/>
                </a:tc>
                <a:extLst>
                  <a:ext uri="{0D108BD9-81ED-4DB2-BD59-A6C34878D82A}">
                    <a16:rowId xmlns="" xmlns:a16="http://schemas.microsoft.com/office/drawing/2014/main" val="10005"/>
                  </a:ext>
                </a:extLst>
              </a:tr>
              <a:tr h="559326">
                <a:tc>
                  <a:txBody>
                    <a:bodyPr/>
                    <a:lstStyle/>
                    <a:p>
                      <a:pPr algn="ctr"/>
                      <a:r>
                        <a:rPr lang="en-US" sz="1400" b="1" dirty="0" smtClean="0"/>
                        <a:t>73</a:t>
                      </a:r>
                      <a:endParaRPr lang="en-US" sz="1400" b="1" dirty="0"/>
                    </a:p>
                  </a:txBody>
                  <a:tcPr marL="68580" marR="68580" marT="34290" marB="34290"/>
                </a:tc>
                <a:tc>
                  <a:txBody>
                    <a:bodyPr/>
                    <a:lstStyle/>
                    <a:p>
                      <a:r>
                        <a:rPr lang="en-US" sz="1400" dirty="0" smtClean="0"/>
                        <a:t>Power of ICUMF</a:t>
                      </a:r>
                      <a:r>
                        <a:rPr lang="en-US" sz="1400" baseline="0" dirty="0" smtClean="0"/>
                        <a:t> to direct payments to be made</a:t>
                      </a:r>
                      <a:endParaRPr lang="en-US" sz="1400" dirty="0"/>
                    </a:p>
                  </a:txBody>
                  <a:tcPr marL="68580" marR="68580" marT="34290" marB="34290"/>
                </a:tc>
                <a:extLst>
                  <a:ext uri="{0D108BD9-81ED-4DB2-BD59-A6C34878D82A}">
                    <a16:rowId xmlns=""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49</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2163447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047750"/>
          </a:xfrm>
        </p:spPr>
        <p:txBody>
          <a:bodyPr>
            <a:normAutofit/>
          </a:bodyPr>
          <a:lstStyle/>
          <a:p>
            <a:r>
              <a:rPr lang="en-US" sz="2400" b="1" dirty="0" smtClean="0"/>
              <a:t>The Code on Wages, 2019 Arrangement of Sections</a:t>
            </a:r>
            <a:endParaRPr lang="en-US" sz="2400" b="1"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204973685"/>
              </p:ext>
            </p:extLst>
          </p:nvPr>
        </p:nvGraphicFramePr>
        <p:xfrm>
          <a:off x="457200" y="955360"/>
          <a:ext cx="8153400" cy="3862754"/>
        </p:xfrm>
        <a:graphic>
          <a:graphicData uri="http://schemas.openxmlformats.org/drawingml/2006/table">
            <a:tbl>
              <a:tblPr firstRow="1" bandRow="1">
                <a:tableStyleId>{5C22544A-7EE6-4342-B048-85BDC9FD1C3A}</a:tableStyleId>
              </a:tblPr>
              <a:tblGrid>
                <a:gridCol w="1811867">
                  <a:extLst>
                    <a:ext uri="{9D8B030D-6E8A-4147-A177-3AD203B41FA5}">
                      <a16:colId xmlns="" xmlns:a16="http://schemas.microsoft.com/office/drawing/2014/main" val="20000"/>
                    </a:ext>
                  </a:extLst>
                </a:gridCol>
                <a:gridCol w="6341533">
                  <a:extLst>
                    <a:ext uri="{9D8B030D-6E8A-4147-A177-3AD203B41FA5}">
                      <a16:colId xmlns="" xmlns:a16="http://schemas.microsoft.com/office/drawing/2014/main" val="20001"/>
                    </a:ext>
                  </a:extLst>
                </a:gridCol>
              </a:tblGrid>
              <a:tr h="344112">
                <a:tc>
                  <a:txBody>
                    <a:bodyPr/>
                    <a:lstStyle/>
                    <a:p>
                      <a:pPr algn="ctr"/>
                      <a:r>
                        <a:rPr lang="en-US" sz="1400" b="1" dirty="0" smtClean="0"/>
                        <a:t>CHAPTER I</a:t>
                      </a:r>
                      <a:endParaRPr lang="en-US" sz="1400" b="1" dirty="0"/>
                    </a:p>
                  </a:txBody>
                  <a:tcPr marL="68580" marR="68580" marT="34290" marB="34290"/>
                </a:tc>
                <a:tc>
                  <a:txBody>
                    <a:bodyPr/>
                    <a:lstStyle/>
                    <a:p>
                      <a:r>
                        <a:rPr lang="en-US" sz="1400" dirty="0" smtClean="0"/>
                        <a:t>PRELIMINARY</a:t>
                      </a:r>
                      <a:endParaRPr lang="en-US" sz="1400" dirty="0"/>
                    </a:p>
                  </a:txBody>
                  <a:tcPr marL="68580" marR="68580" marT="34290" marB="34290"/>
                </a:tc>
                <a:extLst>
                  <a:ext uri="{0D108BD9-81ED-4DB2-BD59-A6C34878D82A}">
                    <a16:rowId xmlns="" xmlns:a16="http://schemas.microsoft.com/office/drawing/2014/main" val="10000"/>
                  </a:ext>
                </a:extLst>
              </a:tr>
              <a:tr h="271618">
                <a:tc>
                  <a:txBody>
                    <a:bodyPr/>
                    <a:lstStyle/>
                    <a:p>
                      <a:pPr algn="ctr"/>
                      <a:r>
                        <a:rPr lang="en-US" sz="1400" b="1" dirty="0" smtClean="0"/>
                        <a:t>Sections</a:t>
                      </a:r>
                      <a:endParaRPr lang="en-US" sz="1400" b="1" dirty="0"/>
                    </a:p>
                  </a:txBody>
                  <a:tcPr marL="68580" marR="68580" marT="34290" marB="34290"/>
                </a:tc>
                <a:tc>
                  <a:txBody>
                    <a:bodyPr/>
                    <a:lstStyle/>
                    <a:p>
                      <a:r>
                        <a:rPr lang="en-US" sz="1400" b="1" dirty="0" smtClean="0"/>
                        <a:t>Short</a:t>
                      </a:r>
                      <a:r>
                        <a:rPr lang="en-US" sz="1400" b="1" baseline="0" dirty="0" smtClean="0"/>
                        <a:t> title, extent and commencement</a:t>
                      </a:r>
                      <a:endParaRPr lang="en-US" sz="1400" b="1" dirty="0"/>
                    </a:p>
                  </a:txBody>
                  <a:tcPr marL="68580" marR="68580" marT="34290" marB="34290"/>
                </a:tc>
                <a:extLst>
                  <a:ext uri="{0D108BD9-81ED-4DB2-BD59-A6C34878D82A}">
                    <a16:rowId xmlns="" xmlns:a16="http://schemas.microsoft.com/office/drawing/2014/main" val="10001"/>
                  </a:ext>
                </a:extLst>
              </a:tr>
              <a:tr h="271618">
                <a:tc>
                  <a:txBody>
                    <a:bodyPr/>
                    <a:lstStyle/>
                    <a:p>
                      <a:pPr algn="ctr"/>
                      <a:r>
                        <a:rPr lang="en-US" sz="1400" b="1" dirty="0" smtClean="0"/>
                        <a:t>2</a:t>
                      </a:r>
                      <a:endParaRPr lang="en-US" sz="1400" b="1" dirty="0"/>
                    </a:p>
                  </a:txBody>
                  <a:tcPr marL="68580" marR="68580" marT="34290" marB="34290"/>
                </a:tc>
                <a:tc>
                  <a:txBody>
                    <a:bodyPr/>
                    <a:lstStyle/>
                    <a:p>
                      <a:r>
                        <a:rPr lang="en-US" sz="1400" dirty="0" smtClean="0"/>
                        <a:t>Definitions</a:t>
                      </a:r>
                      <a:endParaRPr lang="en-US" sz="1400" dirty="0"/>
                    </a:p>
                  </a:txBody>
                  <a:tcPr marL="68580" marR="68580" marT="34290" marB="34290"/>
                </a:tc>
                <a:extLst>
                  <a:ext uri="{0D108BD9-81ED-4DB2-BD59-A6C34878D82A}">
                    <a16:rowId xmlns="" xmlns:a16="http://schemas.microsoft.com/office/drawing/2014/main" val="10002"/>
                  </a:ext>
                </a:extLst>
              </a:tr>
              <a:tr h="388924">
                <a:tc>
                  <a:txBody>
                    <a:bodyPr/>
                    <a:lstStyle/>
                    <a:p>
                      <a:pPr algn="ctr"/>
                      <a:r>
                        <a:rPr lang="en-US" sz="1400" b="1" dirty="0" smtClean="0"/>
                        <a:t>3</a:t>
                      </a:r>
                      <a:endParaRPr lang="en-US" sz="1400" b="1" dirty="0"/>
                    </a:p>
                  </a:txBody>
                  <a:tcPr marL="68580" marR="68580" marT="34290" marB="34290"/>
                </a:tc>
                <a:tc>
                  <a:txBody>
                    <a:bodyPr/>
                    <a:lstStyle/>
                    <a:p>
                      <a:r>
                        <a:rPr lang="en-US" sz="1400" dirty="0" smtClean="0"/>
                        <a:t>Prohibition</a:t>
                      </a:r>
                      <a:r>
                        <a:rPr lang="en-US" sz="1400" baseline="0" dirty="0" smtClean="0"/>
                        <a:t> of discrimination on ground of gender</a:t>
                      </a:r>
                      <a:endParaRPr lang="en-US" sz="1400" dirty="0"/>
                    </a:p>
                  </a:txBody>
                  <a:tcPr marL="68580" marR="68580" marT="34290" marB="34290"/>
                </a:tc>
                <a:extLst>
                  <a:ext uri="{0D108BD9-81ED-4DB2-BD59-A6C34878D82A}">
                    <a16:rowId xmlns="" xmlns:a16="http://schemas.microsoft.com/office/drawing/2014/main" val="10003"/>
                  </a:ext>
                </a:extLst>
              </a:tr>
              <a:tr h="310318">
                <a:tc>
                  <a:txBody>
                    <a:bodyPr/>
                    <a:lstStyle/>
                    <a:p>
                      <a:pPr algn="ctr"/>
                      <a:r>
                        <a:rPr lang="en-US" sz="1400" b="1" dirty="0" smtClean="0"/>
                        <a:t>4</a:t>
                      </a:r>
                      <a:endParaRPr lang="en-US" sz="1400" b="1" dirty="0"/>
                    </a:p>
                  </a:txBody>
                  <a:tcPr marL="68580" marR="68580" marT="34290" marB="34290"/>
                </a:tc>
                <a:tc>
                  <a:txBody>
                    <a:bodyPr/>
                    <a:lstStyle/>
                    <a:p>
                      <a:r>
                        <a:rPr lang="en-US" sz="1400" dirty="0" smtClean="0"/>
                        <a:t>Decision as to disputes with regard to same or</a:t>
                      </a:r>
                      <a:r>
                        <a:rPr lang="en-US" sz="1400" baseline="0" dirty="0" smtClean="0"/>
                        <a:t> similar nature of work</a:t>
                      </a:r>
                      <a:endParaRPr lang="en-US" sz="1400" dirty="0"/>
                    </a:p>
                  </a:txBody>
                  <a:tcPr marL="68580" marR="68580" marT="34290" marB="34290"/>
                </a:tc>
                <a:extLst>
                  <a:ext uri="{0D108BD9-81ED-4DB2-BD59-A6C34878D82A}">
                    <a16:rowId xmlns="" xmlns:a16="http://schemas.microsoft.com/office/drawing/2014/main" val="10004"/>
                  </a:ext>
                </a:extLst>
              </a:tr>
              <a:tr h="271618">
                <a:tc>
                  <a:txBody>
                    <a:bodyPr/>
                    <a:lstStyle/>
                    <a:p>
                      <a:pPr algn="ctr"/>
                      <a:endParaRPr lang="en-US" sz="1400" b="1" dirty="0"/>
                    </a:p>
                  </a:txBody>
                  <a:tcPr marL="68580" marR="68580" marT="34290" marB="34290"/>
                </a:tc>
                <a:tc>
                  <a:txBody>
                    <a:bodyPr/>
                    <a:lstStyle/>
                    <a:p>
                      <a:endParaRPr lang="en-US" sz="1400" dirty="0"/>
                    </a:p>
                  </a:txBody>
                  <a:tcPr marL="68580" marR="68580" marT="34290" marB="34290"/>
                </a:tc>
                <a:extLst>
                  <a:ext uri="{0D108BD9-81ED-4DB2-BD59-A6C34878D82A}">
                    <a16:rowId xmlns="" xmlns:a16="http://schemas.microsoft.com/office/drawing/2014/main" val="10005"/>
                  </a:ext>
                </a:extLst>
              </a:tr>
              <a:tr h="271618">
                <a:tc>
                  <a:txBody>
                    <a:bodyPr/>
                    <a:lstStyle/>
                    <a:p>
                      <a:pPr algn="ctr"/>
                      <a:r>
                        <a:rPr lang="en-US" sz="1400" b="1" dirty="0" smtClean="0"/>
                        <a:t>CHAPTER</a:t>
                      </a:r>
                      <a:r>
                        <a:rPr lang="en-US" sz="1400" b="1" baseline="0" dirty="0" smtClean="0"/>
                        <a:t> II</a:t>
                      </a:r>
                      <a:endParaRPr lang="en-US" sz="1400" b="1" dirty="0"/>
                    </a:p>
                  </a:txBody>
                  <a:tcPr marL="68580" marR="68580" marT="34290" marB="34290"/>
                </a:tc>
                <a:tc>
                  <a:txBody>
                    <a:bodyPr/>
                    <a:lstStyle/>
                    <a:p>
                      <a:r>
                        <a:rPr lang="en-US" sz="1400" b="1" dirty="0" smtClean="0"/>
                        <a:t>MINIMUM</a:t>
                      </a:r>
                      <a:r>
                        <a:rPr lang="en-US" sz="1400" b="1" baseline="0" dirty="0" smtClean="0"/>
                        <a:t> WAGES</a:t>
                      </a:r>
                      <a:endParaRPr lang="en-US" sz="1400" b="1" dirty="0"/>
                    </a:p>
                  </a:txBody>
                  <a:tcPr marL="68580" marR="68580" marT="34290" marB="34290"/>
                </a:tc>
                <a:extLst>
                  <a:ext uri="{0D108BD9-81ED-4DB2-BD59-A6C34878D82A}">
                    <a16:rowId xmlns="" xmlns:a16="http://schemas.microsoft.com/office/drawing/2014/main" val="10006"/>
                  </a:ext>
                </a:extLst>
              </a:tr>
              <a:tr h="271618">
                <a:tc>
                  <a:txBody>
                    <a:bodyPr/>
                    <a:lstStyle/>
                    <a:p>
                      <a:pPr algn="ctr"/>
                      <a:r>
                        <a:rPr lang="en-US" sz="1400" b="1" dirty="0" smtClean="0"/>
                        <a:t>5</a:t>
                      </a:r>
                      <a:endParaRPr lang="en-US" sz="1400" b="1" dirty="0"/>
                    </a:p>
                  </a:txBody>
                  <a:tcPr marL="68580" marR="68580" marT="34290" marB="34290"/>
                </a:tc>
                <a:tc>
                  <a:txBody>
                    <a:bodyPr/>
                    <a:lstStyle/>
                    <a:p>
                      <a:r>
                        <a:rPr lang="en-US" sz="1400" dirty="0" smtClean="0"/>
                        <a:t>Payment of minimum rate of wages</a:t>
                      </a:r>
                      <a:endParaRPr lang="en-US" sz="1400" dirty="0"/>
                    </a:p>
                  </a:txBody>
                  <a:tcPr marL="68580" marR="68580" marT="34290" marB="34290"/>
                </a:tc>
                <a:extLst>
                  <a:ext uri="{0D108BD9-81ED-4DB2-BD59-A6C34878D82A}">
                    <a16:rowId xmlns="" xmlns:a16="http://schemas.microsoft.com/office/drawing/2014/main" val="10007"/>
                  </a:ext>
                </a:extLst>
              </a:tr>
              <a:tr h="271618">
                <a:tc>
                  <a:txBody>
                    <a:bodyPr/>
                    <a:lstStyle/>
                    <a:p>
                      <a:pPr algn="ctr"/>
                      <a:r>
                        <a:rPr lang="en-US" sz="1400" b="1" dirty="0" smtClean="0"/>
                        <a:t>6</a:t>
                      </a:r>
                      <a:endParaRPr lang="en-US" sz="1400" b="1" dirty="0"/>
                    </a:p>
                  </a:txBody>
                  <a:tcPr marL="68580" marR="68580" marT="34290" marB="34290"/>
                </a:tc>
                <a:tc>
                  <a:txBody>
                    <a:bodyPr/>
                    <a:lstStyle/>
                    <a:p>
                      <a:r>
                        <a:rPr lang="en-US" sz="1400" dirty="0" smtClean="0"/>
                        <a:t>Fixation of minimum wages</a:t>
                      </a:r>
                      <a:endParaRPr lang="en-US" sz="1400" dirty="0"/>
                    </a:p>
                  </a:txBody>
                  <a:tcPr marL="68580" marR="68580" marT="34290" marB="34290"/>
                </a:tc>
                <a:extLst>
                  <a:ext uri="{0D108BD9-81ED-4DB2-BD59-A6C34878D82A}">
                    <a16:rowId xmlns="" xmlns:a16="http://schemas.microsoft.com/office/drawing/2014/main" val="10008"/>
                  </a:ext>
                </a:extLst>
              </a:tr>
              <a:tr h="271618">
                <a:tc>
                  <a:txBody>
                    <a:bodyPr/>
                    <a:lstStyle/>
                    <a:p>
                      <a:pPr algn="ctr"/>
                      <a:r>
                        <a:rPr lang="en-US" sz="1400" b="1" dirty="0" smtClean="0"/>
                        <a:t>7</a:t>
                      </a:r>
                      <a:endParaRPr lang="en-US" sz="1400" b="1" dirty="0"/>
                    </a:p>
                  </a:txBody>
                  <a:tcPr marL="68580" marR="68580" marT="34290" marB="34290"/>
                </a:tc>
                <a:tc>
                  <a:txBody>
                    <a:bodyPr/>
                    <a:lstStyle/>
                    <a:p>
                      <a:r>
                        <a:rPr lang="en-US" sz="1400" dirty="0" smtClean="0"/>
                        <a:t>Components</a:t>
                      </a:r>
                      <a:r>
                        <a:rPr lang="en-US" sz="1400" baseline="0" dirty="0" smtClean="0"/>
                        <a:t> of minimum wages</a:t>
                      </a:r>
                      <a:endParaRPr lang="en-US" sz="1400" dirty="0"/>
                    </a:p>
                  </a:txBody>
                  <a:tcPr marL="68580" marR="68580" marT="34290" marB="34290"/>
                </a:tc>
                <a:extLst>
                  <a:ext uri="{0D108BD9-81ED-4DB2-BD59-A6C34878D82A}">
                    <a16:rowId xmlns="" xmlns:a16="http://schemas.microsoft.com/office/drawing/2014/main" val="10009"/>
                  </a:ext>
                </a:extLst>
              </a:tr>
              <a:tr h="271618">
                <a:tc>
                  <a:txBody>
                    <a:bodyPr/>
                    <a:lstStyle/>
                    <a:p>
                      <a:pPr algn="ctr"/>
                      <a:r>
                        <a:rPr lang="en-US" sz="1400" b="1" dirty="0" smtClean="0"/>
                        <a:t>8</a:t>
                      </a:r>
                      <a:endParaRPr lang="en-US" sz="1400" b="1" dirty="0"/>
                    </a:p>
                  </a:txBody>
                  <a:tcPr marL="68580" marR="68580" marT="34290" marB="34290"/>
                </a:tc>
                <a:tc>
                  <a:txBody>
                    <a:bodyPr/>
                    <a:lstStyle/>
                    <a:p>
                      <a:r>
                        <a:rPr lang="en-US" sz="1400" dirty="0" smtClean="0"/>
                        <a:t>Procedure for fixing</a:t>
                      </a:r>
                      <a:r>
                        <a:rPr lang="en-US" sz="1400" baseline="0" dirty="0" smtClean="0"/>
                        <a:t> and revising minimum wages</a:t>
                      </a:r>
                      <a:endParaRPr lang="en-US" sz="1400" dirty="0"/>
                    </a:p>
                  </a:txBody>
                  <a:tcPr marL="68580" marR="68580" marT="34290" marB="34290"/>
                </a:tc>
                <a:extLst>
                  <a:ext uri="{0D108BD9-81ED-4DB2-BD59-A6C34878D82A}">
                    <a16:rowId xmlns="" xmlns:a16="http://schemas.microsoft.com/office/drawing/2014/main" val="10010"/>
                  </a:ext>
                </a:extLst>
              </a:tr>
              <a:tr h="271618">
                <a:tc>
                  <a:txBody>
                    <a:bodyPr/>
                    <a:lstStyle/>
                    <a:p>
                      <a:pPr algn="ctr"/>
                      <a:r>
                        <a:rPr lang="en-US" sz="1400" b="1" dirty="0" smtClean="0"/>
                        <a:t>9</a:t>
                      </a:r>
                      <a:endParaRPr lang="en-US" sz="1400" b="1" dirty="0"/>
                    </a:p>
                  </a:txBody>
                  <a:tcPr marL="68580" marR="68580" marT="34290" marB="34290"/>
                </a:tc>
                <a:tc>
                  <a:txBody>
                    <a:bodyPr/>
                    <a:lstStyle/>
                    <a:p>
                      <a:r>
                        <a:rPr lang="en-US" sz="1400" dirty="0" smtClean="0"/>
                        <a:t>Power of Central</a:t>
                      </a:r>
                      <a:r>
                        <a:rPr lang="en-US" sz="1400" baseline="0" dirty="0" smtClean="0"/>
                        <a:t> Government to fix floor wage</a:t>
                      </a:r>
                      <a:endParaRPr lang="en-US" sz="1400" dirty="0"/>
                    </a:p>
                  </a:txBody>
                  <a:tcPr marL="68580" marR="68580" marT="34290" marB="34290"/>
                </a:tc>
                <a:extLst>
                  <a:ext uri="{0D108BD9-81ED-4DB2-BD59-A6C34878D82A}">
                    <a16:rowId xmlns="" xmlns:a16="http://schemas.microsoft.com/office/drawing/2014/main" val="10011"/>
                  </a:ext>
                </a:extLst>
              </a:tr>
              <a:tr h="271618">
                <a:tc>
                  <a:txBody>
                    <a:bodyPr/>
                    <a:lstStyle/>
                    <a:p>
                      <a:pPr algn="ctr"/>
                      <a:endParaRPr lang="en-US" sz="1400" b="1" dirty="0"/>
                    </a:p>
                  </a:txBody>
                  <a:tcPr marL="68580" marR="68580" marT="34290" marB="34290"/>
                </a:tc>
                <a:tc>
                  <a:txBody>
                    <a:bodyPr/>
                    <a:lstStyle/>
                    <a:p>
                      <a:endParaRPr lang="en-US" sz="1400" dirty="0"/>
                    </a:p>
                  </a:txBody>
                  <a:tcPr marL="68580" marR="68580" marT="34290" marB="34290"/>
                </a:tc>
                <a:extLst>
                  <a:ext uri="{0D108BD9-81ED-4DB2-BD59-A6C34878D82A}">
                    <a16:rowId xmlns="" xmlns:a16="http://schemas.microsoft.com/office/drawing/2014/main" val="10012"/>
                  </a:ext>
                </a:extLst>
              </a:tr>
            </a:tbl>
          </a:graphicData>
        </a:graphic>
      </p:graphicFrame>
      <p:pic>
        <p:nvPicPr>
          <p:cNvPr id="7" name="Picture 2" descr="C:\Users\Emerald\Desktop\Seal_of_Karnataka.png"/>
          <p:cNvPicPr>
            <a:picLocks noChangeAspect="1" noChangeArrowheads="1"/>
          </p:cNvPicPr>
          <p:nvPr/>
        </p:nvPicPr>
        <p:blipFill>
          <a:blip r:embed="rId3" cstate="print"/>
          <a:srcRect/>
          <a:stretch>
            <a:fillRect/>
          </a:stretch>
        </p:blipFill>
        <p:spPr bwMode="auto">
          <a:xfrm>
            <a:off x="152400" y="133350"/>
            <a:ext cx="706782" cy="609600"/>
          </a:xfrm>
          <a:prstGeom prst="rect">
            <a:avLst/>
          </a:prstGeom>
          <a:noFill/>
        </p:spPr>
      </p:pic>
      <p:sp>
        <p:nvSpPr>
          <p:cNvPr id="5" name="Slide Number Placeholder 4"/>
          <p:cNvSpPr>
            <a:spLocks noGrp="1"/>
          </p:cNvSpPr>
          <p:nvPr>
            <p:ph type="sldNum" sz="quarter" idx="12"/>
          </p:nvPr>
        </p:nvSpPr>
        <p:spPr/>
        <p:txBody>
          <a:bodyPr/>
          <a:lstStyle/>
          <a:p>
            <a:fld id="{ABEA9EB2-F9AF-41A2-80C1-55E9D87064A3}" type="slidenum">
              <a:rPr lang="en-US" smtClean="0"/>
              <a:pPr/>
              <a:t>5</a:t>
            </a:fld>
            <a:endParaRPr lang="en-US"/>
          </a:p>
        </p:txBody>
      </p:sp>
    </p:spTree>
    <p:extLst>
      <p:ext uri="{BB962C8B-B14F-4D97-AF65-F5344CB8AC3E}">
        <p14:creationId xmlns="" xmlns:p14="http://schemas.microsoft.com/office/powerpoint/2010/main" val="29021883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143000" y="800095"/>
          <a:ext cx="6743700" cy="3943355"/>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543550">
                  <a:extLst>
                    <a:ext uri="{9D8B030D-6E8A-4147-A177-3AD203B41FA5}">
                      <a16:colId xmlns="" xmlns:a16="http://schemas.microsoft.com/office/drawing/2014/main" val="20001"/>
                    </a:ext>
                  </a:extLst>
                </a:gridCol>
              </a:tblGrid>
              <a:tr h="426099">
                <a:tc>
                  <a:txBody>
                    <a:bodyPr/>
                    <a:lstStyle/>
                    <a:p>
                      <a:pPr algn="ctr"/>
                      <a:r>
                        <a:rPr lang="en-US" sz="1400" b="1" dirty="0" smtClean="0"/>
                        <a:t>Chapter</a:t>
                      </a:r>
                      <a:r>
                        <a:rPr lang="en-US" sz="1400" b="1" baseline="0" dirty="0" smtClean="0"/>
                        <a:t> VII</a:t>
                      </a:r>
                      <a:endParaRPr lang="en-US" sz="1400" b="1" dirty="0"/>
                    </a:p>
                  </a:txBody>
                  <a:tcPr marL="68580" marR="68580" marT="34290" marB="34290"/>
                </a:tc>
                <a:tc>
                  <a:txBody>
                    <a:bodyPr/>
                    <a:lstStyle/>
                    <a:p>
                      <a:r>
                        <a:rPr lang="en-US" sz="1400" dirty="0" smtClean="0"/>
                        <a:t>Employees Compensation</a:t>
                      </a:r>
                      <a:endParaRPr lang="en-US" sz="1400" dirty="0"/>
                    </a:p>
                  </a:txBody>
                  <a:tcPr marL="68580" marR="68580" marT="34290" marB="34290"/>
                </a:tc>
                <a:extLst>
                  <a:ext uri="{0D108BD9-81ED-4DB2-BD59-A6C34878D82A}">
                    <a16:rowId xmlns="" xmlns:a16="http://schemas.microsoft.com/office/drawing/2014/main" val="10000"/>
                  </a:ext>
                </a:extLst>
              </a:tr>
              <a:tr h="426099">
                <a:tc>
                  <a:txBody>
                    <a:bodyPr/>
                    <a:lstStyle/>
                    <a:p>
                      <a:pPr algn="ctr"/>
                      <a:r>
                        <a:rPr lang="en-US" sz="1400" b="1" dirty="0" smtClean="0"/>
                        <a:t>74</a:t>
                      </a:r>
                      <a:endParaRPr lang="en-US" sz="1400" b="1" dirty="0"/>
                    </a:p>
                  </a:txBody>
                  <a:tcPr marL="68580" marR="68580" marT="34290" marB="34290"/>
                </a:tc>
                <a:tc>
                  <a:txBody>
                    <a:bodyPr/>
                    <a:lstStyle/>
                    <a:p>
                      <a:r>
                        <a:rPr lang="en-US" sz="1400" b="1" dirty="0" smtClean="0"/>
                        <a:t>Reporting of accident,</a:t>
                      </a:r>
                      <a:r>
                        <a:rPr lang="en-US" sz="1400" b="1" baseline="0" dirty="0" smtClean="0"/>
                        <a:t> injury, death and occupational diseases </a:t>
                      </a:r>
                      <a:endParaRPr lang="en-US" sz="1400" b="1" dirty="0"/>
                    </a:p>
                  </a:txBody>
                  <a:tcPr marL="68580" marR="68580" marT="34290" marB="34290"/>
                </a:tc>
                <a:extLst>
                  <a:ext uri="{0D108BD9-81ED-4DB2-BD59-A6C34878D82A}">
                    <a16:rowId xmlns="" xmlns:a16="http://schemas.microsoft.com/office/drawing/2014/main" val="10001"/>
                  </a:ext>
                </a:extLst>
              </a:tr>
              <a:tr h="426099">
                <a:tc>
                  <a:txBody>
                    <a:bodyPr/>
                    <a:lstStyle/>
                    <a:p>
                      <a:pPr algn="ctr"/>
                      <a:r>
                        <a:rPr lang="en-US" sz="1400" b="1" dirty="0" smtClean="0"/>
                        <a:t>75</a:t>
                      </a:r>
                      <a:endParaRPr lang="en-US" sz="1400" b="1" dirty="0"/>
                    </a:p>
                  </a:txBody>
                  <a:tcPr marL="68580" marR="68580" marT="34290" marB="34290"/>
                </a:tc>
                <a:tc>
                  <a:txBody>
                    <a:bodyPr/>
                    <a:lstStyle/>
                    <a:p>
                      <a:r>
                        <a:rPr lang="en-US" sz="1400" dirty="0" smtClean="0"/>
                        <a:t>Employer’s liability for compensation</a:t>
                      </a:r>
                      <a:endParaRPr lang="en-US" sz="1400" dirty="0"/>
                    </a:p>
                  </a:txBody>
                  <a:tcPr marL="68580" marR="68580" marT="34290" marB="34290"/>
                </a:tc>
                <a:extLst>
                  <a:ext uri="{0D108BD9-81ED-4DB2-BD59-A6C34878D82A}">
                    <a16:rowId xmlns="" xmlns:a16="http://schemas.microsoft.com/office/drawing/2014/main" val="10002"/>
                  </a:ext>
                </a:extLst>
              </a:tr>
              <a:tr h="534563">
                <a:tc>
                  <a:txBody>
                    <a:bodyPr/>
                    <a:lstStyle/>
                    <a:p>
                      <a:pPr algn="ctr"/>
                      <a:r>
                        <a:rPr lang="en-US" sz="1400" b="1" dirty="0" smtClean="0"/>
                        <a:t>76</a:t>
                      </a:r>
                      <a:endParaRPr lang="en-US" sz="1400" b="1" dirty="0"/>
                    </a:p>
                  </a:txBody>
                  <a:tcPr marL="68580" marR="68580" marT="34290" marB="34290"/>
                </a:tc>
                <a:tc>
                  <a:txBody>
                    <a:bodyPr/>
                    <a:lstStyle/>
                    <a:p>
                      <a:r>
                        <a:rPr lang="en-US" sz="1400" dirty="0" smtClean="0"/>
                        <a:t>Compensation in case of death of or injury in plantation</a:t>
                      </a:r>
                      <a:endParaRPr lang="en-US" sz="1400" dirty="0"/>
                    </a:p>
                  </a:txBody>
                  <a:tcPr marL="68580" marR="68580" marT="34290" marB="34290"/>
                </a:tc>
                <a:extLst>
                  <a:ext uri="{0D108BD9-81ED-4DB2-BD59-A6C34878D82A}">
                    <a16:rowId xmlns="" xmlns:a16="http://schemas.microsoft.com/office/drawing/2014/main" val="10003"/>
                  </a:ext>
                </a:extLst>
              </a:tr>
              <a:tr h="426099">
                <a:tc>
                  <a:txBody>
                    <a:bodyPr/>
                    <a:lstStyle/>
                    <a:p>
                      <a:pPr algn="ctr"/>
                      <a:r>
                        <a:rPr lang="en-US" sz="1400" b="1" dirty="0" smtClean="0"/>
                        <a:t>77</a:t>
                      </a:r>
                      <a:endParaRPr lang="en-US" sz="1400" b="1" dirty="0"/>
                    </a:p>
                  </a:txBody>
                  <a:tcPr marL="68580" marR="68580" marT="34290" marB="34290"/>
                </a:tc>
                <a:tc>
                  <a:txBody>
                    <a:bodyPr/>
                    <a:lstStyle/>
                    <a:p>
                      <a:r>
                        <a:rPr lang="en-US" sz="1400" b="1" dirty="0" smtClean="0"/>
                        <a:t>Amount</a:t>
                      </a:r>
                      <a:r>
                        <a:rPr lang="en-US" sz="1400" b="1" baseline="0" dirty="0" smtClean="0"/>
                        <a:t> of compensation</a:t>
                      </a:r>
                      <a:endParaRPr lang="en-US" sz="1400" b="1" dirty="0"/>
                    </a:p>
                  </a:txBody>
                  <a:tcPr marL="68580" marR="68580" marT="34290" marB="34290"/>
                </a:tc>
                <a:extLst>
                  <a:ext uri="{0D108BD9-81ED-4DB2-BD59-A6C34878D82A}">
                    <a16:rowId xmlns="" xmlns:a16="http://schemas.microsoft.com/office/drawing/2014/main" val="10004"/>
                  </a:ext>
                </a:extLst>
              </a:tr>
              <a:tr h="426099">
                <a:tc>
                  <a:txBody>
                    <a:bodyPr/>
                    <a:lstStyle/>
                    <a:p>
                      <a:pPr algn="ctr"/>
                      <a:r>
                        <a:rPr lang="en-US" sz="1400" b="1" dirty="0" smtClean="0"/>
                        <a:t>78</a:t>
                      </a:r>
                      <a:endParaRPr lang="en-US" sz="1400" b="1" dirty="0"/>
                    </a:p>
                  </a:txBody>
                  <a:tcPr marL="68580" marR="68580" marT="34290" marB="34290"/>
                </a:tc>
                <a:tc>
                  <a:txBody>
                    <a:bodyPr/>
                    <a:lstStyle/>
                    <a:p>
                      <a:r>
                        <a:rPr lang="en-US" sz="1400" dirty="0" smtClean="0"/>
                        <a:t>Compensation to be paid when due and damages for default</a:t>
                      </a:r>
                      <a:endParaRPr lang="en-US" sz="1400" dirty="0"/>
                    </a:p>
                  </a:txBody>
                  <a:tcPr marL="68580" marR="68580" marT="34290" marB="34290"/>
                </a:tc>
                <a:extLst>
                  <a:ext uri="{0D108BD9-81ED-4DB2-BD59-A6C34878D82A}">
                    <a16:rowId xmlns="" xmlns:a16="http://schemas.microsoft.com/office/drawing/2014/main" val="10005"/>
                  </a:ext>
                </a:extLst>
              </a:tr>
              <a:tr h="426099">
                <a:tc>
                  <a:txBody>
                    <a:bodyPr/>
                    <a:lstStyle/>
                    <a:p>
                      <a:pPr algn="ctr"/>
                      <a:r>
                        <a:rPr lang="en-US" sz="1400" b="1" dirty="0" smtClean="0"/>
                        <a:t>79</a:t>
                      </a:r>
                      <a:endParaRPr lang="en-US" sz="1400" b="1" dirty="0"/>
                    </a:p>
                  </a:txBody>
                  <a:tcPr marL="68580" marR="68580" marT="34290" marB="34290"/>
                </a:tc>
                <a:tc>
                  <a:txBody>
                    <a:bodyPr/>
                    <a:lstStyle/>
                    <a:p>
                      <a:r>
                        <a:rPr lang="en-US" sz="1400" dirty="0" smtClean="0"/>
                        <a:t>Method of calculating monthly wages for purposes of compensation</a:t>
                      </a:r>
                      <a:endParaRPr lang="en-US" sz="1400" dirty="0"/>
                    </a:p>
                  </a:txBody>
                  <a:tcPr marL="68580" marR="68580" marT="34290" marB="34290"/>
                </a:tc>
                <a:extLst>
                  <a:ext uri="{0D108BD9-81ED-4DB2-BD59-A6C34878D82A}">
                    <a16:rowId xmlns="" xmlns:a16="http://schemas.microsoft.com/office/drawing/2014/main" val="10006"/>
                  </a:ext>
                </a:extLst>
              </a:tr>
              <a:tr h="426099">
                <a:tc>
                  <a:txBody>
                    <a:bodyPr/>
                    <a:lstStyle/>
                    <a:p>
                      <a:pPr algn="ctr"/>
                      <a:r>
                        <a:rPr lang="en-US" sz="1400" b="1" dirty="0" smtClean="0"/>
                        <a:t>80</a:t>
                      </a:r>
                      <a:endParaRPr lang="en-US" sz="1400" b="1" dirty="0"/>
                    </a:p>
                  </a:txBody>
                  <a:tcPr marL="68580" marR="68580" marT="34290" marB="34290"/>
                </a:tc>
                <a:tc>
                  <a:txBody>
                    <a:bodyPr/>
                    <a:lstStyle/>
                    <a:p>
                      <a:r>
                        <a:rPr lang="en-US" sz="1400" dirty="0" smtClean="0"/>
                        <a:t>Review</a:t>
                      </a:r>
                      <a:endParaRPr lang="en-US" sz="1400" dirty="0"/>
                    </a:p>
                  </a:txBody>
                  <a:tcPr marL="68580" marR="68580" marT="34290" marB="34290"/>
                </a:tc>
                <a:extLst>
                  <a:ext uri="{0D108BD9-81ED-4DB2-BD59-A6C34878D82A}">
                    <a16:rowId xmlns="" xmlns:a16="http://schemas.microsoft.com/office/drawing/2014/main" val="10007"/>
                  </a:ext>
                </a:extLst>
              </a:tr>
              <a:tr h="426099">
                <a:tc>
                  <a:txBody>
                    <a:bodyPr/>
                    <a:lstStyle/>
                    <a:p>
                      <a:pPr algn="ctr"/>
                      <a:r>
                        <a:rPr lang="en-US" sz="1400" b="1" dirty="0" smtClean="0"/>
                        <a:t>81</a:t>
                      </a:r>
                      <a:endParaRPr lang="en-US" sz="1400" b="1" dirty="0"/>
                    </a:p>
                  </a:txBody>
                  <a:tcPr marL="68580" marR="68580" marT="34290" marB="34290"/>
                </a:tc>
                <a:tc>
                  <a:txBody>
                    <a:bodyPr/>
                    <a:lstStyle/>
                    <a:p>
                      <a:r>
                        <a:rPr lang="en-US" sz="1400" dirty="0" smtClean="0"/>
                        <a:t>Commutation of half yearly payments</a:t>
                      </a:r>
                      <a:endParaRPr lang="en-US" sz="1400" dirty="0"/>
                    </a:p>
                  </a:txBody>
                  <a:tcPr marL="68580" marR="68580" marT="34290" marB="34290"/>
                </a:tc>
                <a:extLst>
                  <a:ext uri="{0D108BD9-81ED-4DB2-BD59-A6C34878D82A}">
                    <a16:rowId xmlns="" xmlns:a16="http://schemas.microsoft.com/office/drawing/2014/main" val="10008"/>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50</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18971721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143000" y="800093"/>
          <a:ext cx="6743700" cy="4057654"/>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543550">
                  <a:extLst>
                    <a:ext uri="{9D8B030D-6E8A-4147-A177-3AD203B41FA5}">
                      <a16:colId xmlns="" xmlns:a16="http://schemas.microsoft.com/office/drawing/2014/main" val="20001"/>
                    </a:ext>
                  </a:extLst>
                </a:gridCol>
              </a:tblGrid>
              <a:tr h="395693">
                <a:tc>
                  <a:txBody>
                    <a:bodyPr/>
                    <a:lstStyle/>
                    <a:p>
                      <a:pPr algn="ctr"/>
                      <a:r>
                        <a:rPr lang="en-US" sz="1400" b="1" dirty="0" smtClean="0"/>
                        <a:t>Chapter</a:t>
                      </a:r>
                      <a:r>
                        <a:rPr lang="en-US" sz="1400" b="1" baseline="0" dirty="0" smtClean="0"/>
                        <a:t> VII</a:t>
                      </a:r>
                      <a:endParaRPr lang="en-US" sz="1400" b="1" dirty="0"/>
                    </a:p>
                  </a:txBody>
                  <a:tcPr marL="68580" marR="68580" marT="34290" marB="34290"/>
                </a:tc>
                <a:tc>
                  <a:txBody>
                    <a:bodyPr/>
                    <a:lstStyle/>
                    <a:p>
                      <a:r>
                        <a:rPr lang="en-US" sz="1400" dirty="0" smtClean="0"/>
                        <a:t>Employees Compensation</a:t>
                      </a:r>
                      <a:endParaRPr lang="en-US" sz="1400" dirty="0"/>
                    </a:p>
                  </a:txBody>
                  <a:tcPr marL="68580" marR="68580" marT="34290" marB="34290"/>
                </a:tc>
                <a:extLst>
                  <a:ext uri="{0D108BD9-81ED-4DB2-BD59-A6C34878D82A}">
                    <a16:rowId xmlns="" xmlns:a16="http://schemas.microsoft.com/office/drawing/2014/main" val="10000"/>
                  </a:ext>
                </a:extLst>
              </a:tr>
              <a:tr h="395693">
                <a:tc>
                  <a:txBody>
                    <a:bodyPr/>
                    <a:lstStyle/>
                    <a:p>
                      <a:pPr algn="ctr"/>
                      <a:r>
                        <a:rPr lang="en-US" sz="1400" b="1" dirty="0" smtClean="0"/>
                        <a:t>82</a:t>
                      </a:r>
                      <a:endParaRPr lang="en-US" sz="1400" b="1" dirty="0"/>
                    </a:p>
                  </a:txBody>
                  <a:tcPr marL="68580" marR="68580" marT="34290" marB="34290"/>
                </a:tc>
                <a:tc>
                  <a:txBody>
                    <a:bodyPr/>
                    <a:lstStyle/>
                    <a:p>
                      <a:r>
                        <a:rPr lang="en-US" sz="1400" b="1" dirty="0" smtClean="0"/>
                        <a:t>Distribution of compensation</a:t>
                      </a:r>
                      <a:endParaRPr lang="en-US" sz="1400" b="1" dirty="0"/>
                    </a:p>
                  </a:txBody>
                  <a:tcPr marL="68580" marR="68580" marT="34290" marB="34290"/>
                </a:tc>
                <a:extLst>
                  <a:ext uri="{0D108BD9-81ED-4DB2-BD59-A6C34878D82A}">
                    <a16:rowId xmlns="" xmlns:a16="http://schemas.microsoft.com/office/drawing/2014/main" val="10001"/>
                  </a:ext>
                </a:extLst>
              </a:tr>
              <a:tr h="395693">
                <a:tc>
                  <a:txBody>
                    <a:bodyPr/>
                    <a:lstStyle/>
                    <a:p>
                      <a:pPr algn="ctr"/>
                      <a:r>
                        <a:rPr lang="en-US" sz="1400" b="1" dirty="0" smtClean="0"/>
                        <a:t>83</a:t>
                      </a:r>
                      <a:endParaRPr lang="en-US" sz="1400" b="1" dirty="0"/>
                    </a:p>
                  </a:txBody>
                  <a:tcPr marL="68580" marR="68580" marT="34290" marB="34290"/>
                </a:tc>
                <a:tc>
                  <a:txBody>
                    <a:bodyPr/>
                    <a:lstStyle/>
                    <a:p>
                      <a:r>
                        <a:rPr lang="en-US" sz="1400" dirty="0" smtClean="0"/>
                        <a:t>Notice and claim</a:t>
                      </a:r>
                      <a:endParaRPr lang="en-US" sz="1400" dirty="0"/>
                    </a:p>
                  </a:txBody>
                  <a:tcPr marL="68580" marR="68580" marT="34290" marB="34290"/>
                </a:tc>
                <a:extLst>
                  <a:ext uri="{0D108BD9-81ED-4DB2-BD59-A6C34878D82A}">
                    <a16:rowId xmlns="" xmlns:a16="http://schemas.microsoft.com/office/drawing/2014/main" val="10002"/>
                  </a:ext>
                </a:extLst>
              </a:tr>
              <a:tr h="496417">
                <a:tc>
                  <a:txBody>
                    <a:bodyPr/>
                    <a:lstStyle/>
                    <a:p>
                      <a:pPr algn="ctr"/>
                      <a:r>
                        <a:rPr lang="en-US" sz="1400" b="1" dirty="0" smtClean="0"/>
                        <a:t>84</a:t>
                      </a:r>
                      <a:endParaRPr lang="en-US" sz="1400" b="1" dirty="0"/>
                    </a:p>
                  </a:txBody>
                  <a:tcPr marL="68580" marR="68580" marT="34290" marB="34290"/>
                </a:tc>
                <a:tc>
                  <a:txBody>
                    <a:bodyPr/>
                    <a:lstStyle/>
                    <a:p>
                      <a:r>
                        <a:rPr lang="en-US" sz="1400" dirty="0" smtClean="0"/>
                        <a:t>Special provisions relating to accidents  occurring outside Indian territory</a:t>
                      </a:r>
                      <a:endParaRPr lang="en-US" sz="1400" dirty="0"/>
                    </a:p>
                  </a:txBody>
                  <a:tcPr marL="68580" marR="68580" marT="34290" marB="34290"/>
                </a:tc>
                <a:extLst>
                  <a:ext uri="{0D108BD9-81ED-4DB2-BD59-A6C34878D82A}">
                    <a16:rowId xmlns="" xmlns:a16="http://schemas.microsoft.com/office/drawing/2014/main" val="10003"/>
                  </a:ext>
                </a:extLst>
              </a:tr>
              <a:tr h="395693">
                <a:tc>
                  <a:txBody>
                    <a:bodyPr/>
                    <a:lstStyle/>
                    <a:p>
                      <a:pPr algn="ctr"/>
                      <a:r>
                        <a:rPr lang="en-US" sz="1400" b="1" dirty="0" smtClean="0"/>
                        <a:t>85</a:t>
                      </a:r>
                      <a:endParaRPr lang="en-US" sz="1400" b="1" dirty="0"/>
                    </a:p>
                  </a:txBody>
                  <a:tcPr marL="68580" marR="68580" marT="34290" marB="34290"/>
                </a:tc>
                <a:tc>
                  <a:txBody>
                    <a:bodyPr/>
                    <a:lstStyle/>
                    <a:p>
                      <a:r>
                        <a:rPr lang="en-US" sz="1400" b="1" dirty="0" smtClean="0"/>
                        <a:t>Medical examination</a:t>
                      </a:r>
                      <a:endParaRPr lang="en-US" sz="1400" b="1" dirty="0"/>
                    </a:p>
                  </a:txBody>
                  <a:tcPr marL="68580" marR="68580" marT="34290" marB="34290"/>
                </a:tc>
                <a:extLst>
                  <a:ext uri="{0D108BD9-81ED-4DB2-BD59-A6C34878D82A}">
                    <a16:rowId xmlns="" xmlns:a16="http://schemas.microsoft.com/office/drawing/2014/main" val="10004"/>
                  </a:ext>
                </a:extLst>
              </a:tr>
              <a:tr h="395693">
                <a:tc>
                  <a:txBody>
                    <a:bodyPr/>
                    <a:lstStyle/>
                    <a:p>
                      <a:pPr algn="ctr"/>
                      <a:r>
                        <a:rPr lang="en-US" sz="1400" b="1" dirty="0" smtClean="0"/>
                        <a:t>86</a:t>
                      </a:r>
                      <a:endParaRPr lang="en-US" sz="1400" b="1" dirty="0"/>
                    </a:p>
                  </a:txBody>
                  <a:tcPr marL="68580" marR="68580" marT="34290" marB="34290"/>
                </a:tc>
                <a:tc>
                  <a:txBody>
                    <a:bodyPr/>
                    <a:lstStyle/>
                    <a:p>
                      <a:r>
                        <a:rPr lang="en-US" sz="1400" dirty="0" smtClean="0"/>
                        <a:t>Contracting</a:t>
                      </a:r>
                      <a:endParaRPr lang="en-US" sz="1400" dirty="0"/>
                    </a:p>
                  </a:txBody>
                  <a:tcPr marL="68580" marR="68580" marT="34290" marB="34290"/>
                </a:tc>
                <a:extLst>
                  <a:ext uri="{0D108BD9-81ED-4DB2-BD59-A6C34878D82A}">
                    <a16:rowId xmlns="" xmlns:a16="http://schemas.microsoft.com/office/drawing/2014/main" val="10005"/>
                  </a:ext>
                </a:extLst>
              </a:tr>
              <a:tr h="395693">
                <a:tc>
                  <a:txBody>
                    <a:bodyPr/>
                    <a:lstStyle/>
                    <a:p>
                      <a:pPr algn="ctr"/>
                      <a:r>
                        <a:rPr lang="en-US" sz="1400" b="1" dirty="0" smtClean="0"/>
                        <a:t>87</a:t>
                      </a:r>
                      <a:endParaRPr lang="en-US" sz="1400" b="1" dirty="0"/>
                    </a:p>
                  </a:txBody>
                  <a:tcPr marL="68580" marR="68580" marT="34290" marB="34290"/>
                </a:tc>
                <a:tc>
                  <a:txBody>
                    <a:bodyPr/>
                    <a:lstStyle/>
                    <a:p>
                      <a:r>
                        <a:rPr lang="en-US" sz="1400" dirty="0" smtClean="0"/>
                        <a:t>Remedies of employer against</a:t>
                      </a:r>
                      <a:r>
                        <a:rPr lang="en-US" sz="1400" baseline="0" dirty="0" smtClean="0"/>
                        <a:t> stranger</a:t>
                      </a:r>
                      <a:endParaRPr lang="en-US" sz="1400" dirty="0"/>
                    </a:p>
                  </a:txBody>
                  <a:tcPr marL="68580" marR="68580" marT="34290" marB="34290"/>
                </a:tc>
                <a:extLst>
                  <a:ext uri="{0D108BD9-81ED-4DB2-BD59-A6C34878D82A}">
                    <a16:rowId xmlns="" xmlns:a16="http://schemas.microsoft.com/office/drawing/2014/main" val="10006"/>
                  </a:ext>
                </a:extLst>
              </a:tr>
              <a:tr h="395693">
                <a:tc>
                  <a:txBody>
                    <a:bodyPr/>
                    <a:lstStyle/>
                    <a:p>
                      <a:pPr algn="ctr"/>
                      <a:r>
                        <a:rPr lang="en-US" sz="1400" b="1" dirty="0" smtClean="0"/>
                        <a:t>88</a:t>
                      </a:r>
                      <a:endParaRPr lang="en-US" sz="1400" b="1" dirty="0"/>
                    </a:p>
                  </a:txBody>
                  <a:tcPr marL="68580" marR="68580" marT="34290" marB="34290"/>
                </a:tc>
                <a:tc>
                  <a:txBody>
                    <a:bodyPr/>
                    <a:lstStyle/>
                    <a:p>
                      <a:r>
                        <a:rPr lang="en-US" sz="1400" dirty="0" smtClean="0"/>
                        <a:t>Insolvency</a:t>
                      </a:r>
                      <a:r>
                        <a:rPr lang="en-US" sz="1400" baseline="0" dirty="0" smtClean="0"/>
                        <a:t> of employer</a:t>
                      </a:r>
                      <a:endParaRPr lang="en-US" sz="1400" dirty="0"/>
                    </a:p>
                  </a:txBody>
                  <a:tcPr marL="68580" marR="68580" marT="34290" marB="34290"/>
                </a:tc>
                <a:extLst>
                  <a:ext uri="{0D108BD9-81ED-4DB2-BD59-A6C34878D82A}">
                    <a16:rowId xmlns="" xmlns:a16="http://schemas.microsoft.com/office/drawing/2014/main" val="10007"/>
                  </a:ext>
                </a:extLst>
              </a:tr>
              <a:tr h="395693">
                <a:tc>
                  <a:txBody>
                    <a:bodyPr/>
                    <a:lstStyle/>
                    <a:p>
                      <a:pPr algn="ctr"/>
                      <a:r>
                        <a:rPr lang="en-US" sz="1400" b="1" dirty="0" smtClean="0"/>
                        <a:t>89</a:t>
                      </a:r>
                      <a:endParaRPr lang="en-US" sz="1400" b="1" dirty="0"/>
                    </a:p>
                  </a:txBody>
                  <a:tcPr marL="68580" marR="68580" marT="34290" marB="34290"/>
                </a:tc>
                <a:tc>
                  <a:txBody>
                    <a:bodyPr/>
                    <a:lstStyle/>
                    <a:p>
                      <a:r>
                        <a:rPr lang="en-US" sz="1400" dirty="0" smtClean="0"/>
                        <a:t>Power to require from</a:t>
                      </a:r>
                      <a:r>
                        <a:rPr lang="en-US" sz="1400" baseline="0" dirty="0" smtClean="0"/>
                        <a:t> employers statements regarding fatal accidents</a:t>
                      </a:r>
                      <a:endParaRPr lang="en-US" sz="1400" dirty="0"/>
                    </a:p>
                  </a:txBody>
                  <a:tcPr marL="68580" marR="68580" marT="34290" marB="34290"/>
                </a:tc>
                <a:extLst>
                  <a:ext uri="{0D108BD9-81ED-4DB2-BD59-A6C34878D82A}">
                    <a16:rowId xmlns="" xmlns:a16="http://schemas.microsoft.com/office/drawing/2014/main" val="10008"/>
                  </a:ext>
                </a:extLst>
              </a:tr>
              <a:tr h="395693">
                <a:tc>
                  <a:txBody>
                    <a:bodyPr/>
                    <a:lstStyle/>
                    <a:p>
                      <a:pPr algn="ctr"/>
                      <a:r>
                        <a:rPr lang="en-US" sz="1400" b="1" dirty="0" smtClean="0"/>
                        <a:t>90</a:t>
                      </a:r>
                      <a:endParaRPr lang="en-US" sz="1400" b="1" dirty="0"/>
                    </a:p>
                  </a:txBody>
                  <a:tcPr marL="68580" marR="68580" marT="34290" marB="34290"/>
                </a:tc>
                <a:tc>
                  <a:txBody>
                    <a:bodyPr/>
                    <a:lstStyle/>
                    <a:p>
                      <a:r>
                        <a:rPr lang="en-US" sz="1400" dirty="0" smtClean="0"/>
                        <a:t>Registration of agreements</a:t>
                      </a:r>
                      <a:endParaRPr lang="en-US" sz="1400" dirty="0"/>
                    </a:p>
                  </a:txBody>
                  <a:tcPr marL="68580" marR="68580" marT="34290" marB="34290"/>
                </a:tc>
                <a:extLst>
                  <a:ext uri="{0D108BD9-81ED-4DB2-BD59-A6C34878D82A}">
                    <a16:rowId xmlns=""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51</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42550614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143000" y="800095"/>
          <a:ext cx="6858000" cy="4129841"/>
        </p:xfrm>
        <a:graphic>
          <a:graphicData uri="http://schemas.openxmlformats.org/drawingml/2006/table">
            <a:tbl>
              <a:tblPr firstRow="1" bandRow="1">
                <a:tableStyleId>{5C22544A-7EE6-4342-B048-85BDC9FD1C3A}</a:tableStyleId>
              </a:tblPr>
              <a:tblGrid>
                <a:gridCol w="971550">
                  <a:extLst>
                    <a:ext uri="{9D8B030D-6E8A-4147-A177-3AD203B41FA5}">
                      <a16:colId xmlns="" xmlns:a16="http://schemas.microsoft.com/office/drawing/2014/main" val="20000"/>
                    </a:ext>
                  </a:extLst>
                </a:gridCol>
                <a:gridCol w="5886450">
                  <a:extLst>
                    <a:ext uri="{9D8B030D-6E8A-4147-A177-3AD203B41FA5}">
                      <a16:colId xmlns="" xmlns:a16="http://schemas.microsoft.com/office/drawing/2014/main" val="20001"/>
                    </a:ext>
                  </a:extLst>
                </a:gridCol>
              </a:tblGrid>
              <a:tr h="354432">
                <a:tc>
                  <a:txBody>
                    <a:bodyPr/>
                    <a:lstStyle/>
                    <a:p>
                      <a:pPr algn="ctr"/>
                      <a:r>
                        <a:rPr lang="en-US" sz="1400" b="1" dirty="0" smtClean="0"/>
                        <a:t>Chapter</a:t>
                      </a:r>
                      <a:r>
                        <a:rPr lang="en-US" sz="1400" b="1" baseline="0" dirty="0" smtClean="0"/>
                        <a:t> VII</a:t>
                      </a:r>
                      <a:endParaRPr lang="en-US" sz="1400" b="1" dirty="0"/>
                    </a:p>
                  </a:txBody>
                  <a:tcPr marL="68580" marR="68580" marT="34290" marB="34290"/>
                </a:tc>
                <a:tc>
                  <a:txBody>
                    <a:bodyPr/>
                    <a:lstStyle/>
                    <a:p>
                      <a:r>
                        <a:rPr lang="en-US" sz="1400" dirty="0" smtClean="0"/>
                        <a:t>Employees Compensation</a:t>
                      </a:r>
                      <a:endParaRPr lang="en-US" sz="1400" dirty="0"/>
                    </a:p>
                  </a:txBody>
                  <a:tcPr marL="68580" marR="68580" marT="34290" marB="34290"/>
                </a:tc>
                <a:extLst>
                  <a:ext uri="{0D108BD9-81ED-4DB2-BD59-A6C34878D82A}">
                    <a16:rowId xmlns="" xmlns:a16="http://schemas.microsoft.com/office/drawing/2014/main" val="10000"/>
                  </a:ext>
                </a:extLst>
              </a:tr>
              <a:tr h="354432">
                <a:tc>
                  <a:txBody>
                    <a:bodyPr/>
                    <a:lstStyle/>
                    <a:p>
                      <a:pPr algn="ctr"/>
                      <a:r>
                        <a:rPr lang="en-US" sz="1400" b="1" dirty="0" smtClean="0"/>
                        <a:t>91</a:t>
                      </a:r>
                      <a:endParaRPr lang="en-US" sz="1400" b="1" dirty="0"/>
                    </a:p>
                  </a:txBody>
                  <a:tcPr marL="68580" marR="68580" marT="34290" marB="34290"/>
                </a:tc>
                <a:tc>
                  <a:txBody>
                    <a:bodyPr/>
                    <a:lstStyle/>
                    <a:p>
                      <a:r>
                        <a:rPr lang="en-US" sz="1400" dirty="0" smtClean="0"/>
                        <a:t>Reference of competent</a:t>
                      </a:r>
                      <a:r>
                        <a:rPr lang="en-US" sz="1400" baseline="0" dirty="0" smtClean="0"/>
                        <a:t> authority</a:t>
                      </a:r>
                      <a:endParaRPr lang="en-US" sz="1400" dirty="0"/>
                    </a:p>
                  </a:txBody>
                  <a:tcPr marL="68580" marR="68580" marT="34290" marB="34290"/>
                </a:tc>
                <a:extLst>
                  <a:ext uri="{0D108BD9-81ED-4DB2-BD59-A6C34878D82A}">
                    <a16:rowId xmlns="" xmlns:a16="http://schemas.microsoft.com/office/drawing/2014/main" val="10001"/>
                  </a:ext>
                </a:extLst>
              </a:tr>
              <a:tr h="444653">
                <a:tc>
                  <a:txBody>
                    <a:bodyPr/>
                    <a:lstStyle/>
                    <a:p>
                      <a:pPr algn="ctr"/>
                      <a:r>
                        <a:rPr lang="en-US" sz="1400" b="1" dirty="0" smtClean="0"/>
                        <a:t>92</a:t>
                      </a:r>
                      <a:endParaRPr lang="en-US" sz="1400" b="1" dirty="0"/>
                    </a:p>
                  </a:txBody>
                  <a:tcPr marL="68580" marR="68580" marT="34290" marB="34290"/>
                </a:tc>
                <a:tc>
                  <a:txBody>
                    <a:bodyPr/>
                    <a:lstStyle/>
                    <a:p>
                      <a:r>
                        <a:rPr lang="en-US" sz="1400" dirty="0" smtClean="0"/>
                        <a:t>Appointment of competent authority</a:t>
                      </a:r>
                      <a:endParaRPr lang="en-US" sz="1400" dirty="0"/>
                    </a:p>
                  </a:txBody>
                  <a:tcPr marL="68580" marR="68580" marT="34290" marB="34290"/>
                </a:tc>
                <a:extLst>
                  <a:ext uri="{0D108BD9-81ED-4DB2-BD59-A6C34878D82A}">
                    <a16:rowId xmlns="" xmlns:a16="http://schemas.microsoft.com/office/drawing/2014/main" val="10002"/>
                  </a:ext>
                </a:extLst>
              </a:tr>
              <a:tr h="354432">
                <a:tc>
                  <a:txBody>
                    <a:bodyPr/>
                    <a:lstStyle/>
                    <a:p>
                      <a:pPr algn="ctr"/>
                      <a:r>
                        <a:rPr lang="en-US" sz="1400" b="1" dirty="0" smtClean="0"/>
                        <a:t>93</a:t>
                      </a:r>
                      <a:endParaRPr lang="en-US" sz="1400" b="1" dirty="0"/>
                    </a:p>
                  </a:txBody>
                  <a:tcPr marL="68580" marR="68580" marT="34290" marB="34290"/>
                </a:tc>
                <a:tc>
                  <a:txBody>
                    <a:bodyPr/>
                    <a:lstStyle/>
                    <a:p>
                      <a:r>
                        <a:rPr lang="en-US" sz="1400" b="1" dirty="0" smtClean="0"/>
                        <a:t>Venue of proceedings and transfer</a:t>
                      </a:r>
                      <a:endParaRPr lang="en-US" sz="1400" b="1" dirty="0"/>
                    </a:p>
                  </a:txBody>
                  <a:tcPr marL="68580" marR="68580" marT="34290" marB="34290"/>
                </a:tc>
                <a:extLst>
                  <a:ext uri="{0D108BD9-81ED-4DB2-BD59-A6C34878D82A}">
                    <a16:rowId xmlns="" xmlns:a16="http://schemas.microsoft.com/office/drawing/2014/main" val="10003"/>
                  </a:ext>
                </a:extLst>
              </a:tr>
              <a:tr h="354432">
                <a:tc>
                  <a:txBody>
                    <a:bodyPr/>
                    <a:lstStyle/>
                    <a:p>
                      <a:pPr algn="ctr"/>
                      <a:r>
                        <a:rPr lang="en-US" sz="1400" b="1" dirty="0" smtClean="0"/>
                        <a:t>94</a:t>
                      </a:r>
                      <a:endParaRPr lang="en-US" sz="1400" b="1" dirty="0"/>
                    </a:p>
                  </a:txBody>
                  <a:tcPr marL="68580" marR="68580" marT="34290" marB="34290"/>
                </a:tc>
                <a:tc>
                  <a:txBody>
                    <a:bodyPr/>
                    <a:lstStyle/>
                    <a:p>
                      <a:r>
                        <a:rPr lang="en-US" sz="1400" dirty="0" smtClean="0"/>
                        <a:t>Form of application</a:t>
                      </a:r>
                      <a:endParaRPr lang="en-US" sz="1400" dirty="0"/>
                    </a:p>
                  </a:txBody>
                  <a:tcPr marL="68580" marR="68580" marT="34290" marB="34290"/>
                </a:tc>
                <a:extLst>
                  <a:ext uri="{0D108BD9-81ED-4DB2-BD59-A6C34878D82A}">
                    <a16:rowId xmlns="" xmlns:a16="http://schemas.microsoft.com/office/drawing/2014/main" val="10004"/>
                  </a:ext>
                </a:extLst>
              </a:tr>
              <a:tr h="354432">
                <a:tc>
                  <a:txBody>
                    <a:bodyPr/>
                    <a:lstStyle/>
                    <a:p>
                      <a:pPr algn="ctr"/>
                      <a:r>
                        <a:rPr lang="en-US" sz="1400" b="1" dirty="0" smtClean="0"/>
                        <a:t>95</a:t>
                      </a:r>
                      <a:endParaRPr lang="en-US" sz="1400" b="1" dirty="0"/>
                    </a:p>
                  </a:txBody>
                  <a:tcPr marL="68580" marR="68580" marT="34290" marB="34290"/>
                </a:tc>
                <a:tc>
                  <a:txBody>
                    <a:bodyPr/>
                    <a:lstStyle/>
                    <a:p>
                      <a:r>
                        <a:rPr lang="en-US" sz="1400" dirty="0" smtClean="0"/>
                        <a:t>Power of competent authority to require further deposit in cases of fatal</a:t>
                      </a:r>
                      <a:r>
                        <a:rPr lang="en-US" sz="1400" baseline="0" dirty="0" smtClean="0"/>
                        <a:t> accident</a:t>
                      </a:r>
                      <a:endParaRPr lang="en-US" sz="1400" dirty="0"/>
                    </a:p>
                  </a:txBody>
                  <a:tcPr marL="68580" marR="68580" marT="34290" marB="34290"/>
                </a:tc>
                <a:extLst>
                  <a:ext uri="{0D108BD9-81ED-4DB2-BD59-A6C34878D82A}">
                    <a16:rowId xmlns="" xmlns:a16="http://schemas.microsoft.com/office/drawing/2014/main" val="10005"/>
                  </a:ext>
                </a:extLst>
              </a:tr>
              <a:tr h="354432">
                <a:tc>
                  <a:txBody>
                    <a:bodyPr/>
                    <a:lstStyle/>
                    <a:p>
                      <a:pPr algn="ctr"/>
                      <a:r>
                        <a:rPr lang="en-US" sz="1400" b="1" dirty="0" smtClean="0"/>
                        <a:t>96</a:t>
                      </a:r>
                      <a:endParaRPr lang="en-US" sz="1400" b="1" dirty="0"/>
                    </a:p>
                  </a:txBody>
                  <a:tcPr marL="68580" marR="68580" marT="34290" marB="34290"/>
                </a:tc>
                <a:tc>
                  <a:txBody>
                    <a:bodyPr/>
                    <a:lstStyle/>
                    <a:p>
                      <a:r>
                        <a:rPr lang="en-US" sz="1400" dirty="0" smtClean="0"/>
                        <a:t>Powers and procedure</a:t>
                      </a:r>
                      <a:r>
                        <a:rPr lang="en-US" sz="1400" baseline="0" dirty="0" smtClean="0"/>
                        <a:t> of competent authority</a:t>
                      </a:r>
                      <a:endParaRPr lang="en-US" sz="1400" dirty="0"/>
                    </a:p>
                  </a:txBody>
                  <a:tcPr marL="68580" marR="68580" marT="34290" marB="34290"/>
                </a:tc>
                <a:extLst>
                  <a:ext uri="{0D108BD9-81ED-4DB2-BD59-A6C34878D82A}">
                    <a16:rowId xmlns="" xmlns:a16="http://schemas.microsoft.com/office/drawing/2014/main" val="10006"/>
                  </a:ext>
                </a:extLst>
              </a:tr>
              <a:tr h="354432">
                <a:tc>
                  <a:txBody>
                    <a:bodyPr/>
                    <a:lstStyle/>
                    <a:p>
                      <a:pPr algn="ctr"/>
                      <a:r>
                        <a:rPr lang="en-US" sz="1400" b="1" dirty="0" smtClean="0"/>
                        <a:t>97</a:t>
                      </a:r>
                      <a:endParaRPr lang="en-US" sz="1400" b="1" dirty="0"/>
                    </a:p>
                  </a:txBody>
                  <a:tcPr marL="68580" marR="68580" marT="34290" marB="34290"/>
                </a:tc>
                <a:tc>
                  <a:txBody>
                    <a:bodyPr/>
                    <a:lstStyle/>
                    <a:p>
                      <a:r>
                        <a:rPr lang="en-US" sz="1400" dirty="0" smtClean="0"/>
                        <a:t>Appearance of parties</a:t>
                      </a:r>
                      <a:endParaRPr lang="en-US" sz="1400" dirty="0"/>
                    </a:p>
                  </a:txBody>
                  <a:tcPr marL="68580" marR="68580" marT="34290" marB="34290"/>
                </a:tc>
                <a:extLst>
                  <a:ext uri="{0D108BD9-81ED-4DB2-BD59-A6C34878D82A}">
                    <a16:rowId xmlns="" xmlns:a16="http://schemas.microsoft.com/office/drawing/2014/main" val="10007"/>
                  </a:ext>
                </a:extLst>
              </a:tr>
              <a:tr h="354432">
                <a:tc>
                  <a:txBody>
                    <a:bodyPr/>
                    <a:lstStyle/>
                    <a:p>
                      <a:pPr algn="ctr"/>
                      <a:r>
                        <a:rPr lang="en-US" sz="1400" b="1" dirty="0" smtClean="0"/>
                        <a:t>98</a:t>
                      </a:r>
                      <a:endParaRPr lang="en-US" sz="1400" b="1" dirty="0"/>
                    </a:p>
                  </a:txBody>
                  <a:tcPr marL="68580" marR="68580" marT="34290" marB="34290"/>
                </a:tc>
                <a:tc>
                  <a:txBody>
                    <a:bodyPr/>
                    <a:lstStyle/>
                    <a:p>
                      <a:r>
                        <a:rPr lang="en-US" sz="1400" dirty="0" smtClean="0"/>
                        <a:t>Method of recording evidence</a:t>
                      </a:r>
                      <a:endParaRPr lang="en-US" sz="1400" dirty="0"/>
                    </a:p>
                  </a:txBody>
                  <a:tcPr marL="68580" marR="68580" marT="34290" marB="34290"/>
                </a:tc>
                <a:extLst>
                  <a:ext uri="{0D108BD9-81ED-4DB2-BD59-A6C34878D82A}">
                    <a16:rowId xmlns="" xmlns:a16="http://schemas.microsoft.com/office/drawing/2014/main" val="10008"/>
                  </a:ext>
                </a:extLst>
              </a:tr>
              <a:tr h="354432">
                <a:tc>
                  <a:txBody>
                    <a:bodyPr/>
                    <a:lstStyle/>
                    <a:p>
                      <a:pPr algn="ctr"/>
                      <a:r>
                        <a:rPr lang="en-US" sz="1400" b="1" dirty="0" smtClean="0"/>
                        <a:t>99</a:t>
                      </a:r>
                      <a:endParaRPr lang="en-US" sz="1400" b="1" dirty="0"/>
                    </a:p>
                  </a:txBody>
                  <a:tcPr marL="68580" marR="68580" marT="34290" marB="34290"/>
                </a:tc>
                <a:tc>
                  <a:txBody>
                    <a:bodyPr/>
                    <a:lstStyle/>
                    <a:p>
                      <a:r>
                        <a:rPr lang="en-US" sz="1400" dirty="0" smtClean="0"/>
                        <a:t>Power to submit cases</a:t>
                      </a:r>
                      <a:endParaRPr lang="en-US" sz="1400" dirty="0"/>
                    </a:p>
                  </a:txBody>
                  <a:tcPr marL="68580" marR="68580" marT="34290" marB="34290"/>
                </a:tc>
                <a:extLst>
                  <a:ext uri="{0D108BD9-81ED-4DB2-BD59-A6C34878D82A}">
                    <a16:rowId xmlns="" xmlns:a16="http://schemas.microsoft.com/office/drawing/2014/main" val="10009"/>
                  </a:ext>
                </a:extLst>
              </a:tr>
              <a:tr h="354432">
                <a:tc>
                  <a:txBody>
                    <a:bodyPr/>
                    <a:lstStyle/>
                    <a:p>
                      <a:pPr algn="ctr"/>
                      <a:r>
                        <a:rPr lang="en-US" sz="1400" b="1" dirty="0" smtClean="0"/>
                        <a:t>100</a:t>
                      </a:r>
                      <a:endParaRPr lang="en-US" sz="1400" b="1" dirty="0"/>
                    </a:p>
                  </a:txBody>
                  <a:tcPr marL="68580" marR="68580" marT="34290" marB="34290"/>
                </a:tc>
                <a:tc>
                  <a:txBody>
                    <a:bodyPr/>
                    <a:lstStyle/>
                    <a:p>
                      <a:r>
                        <a:rPr lang="en-US" sz="1400" dirty="0" smtClean="0"/>
                        <a:t>Appeals</a:t>
                      </a:r>
                      <a:endParaRPr lang="en-US" sz="1400" dirty="0"/>
                    </a:p>
                  </a:txBody>
                  <a:tcPr marL="68580" marR="68580" marT="34290" marB="34290"/>
                </a:tc>
                <a:extLst>
                  <a:ext uri="{0D108BD9-81ED-4DB2-BD59-A6C34878D82A}">
                    <a16:rowId xmlns="" xmlns:a16="http://schemas.microsoft.com/office/drawing/2014/main" val="10010"/>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52</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5460762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143000" y="800091"/>
          <a:ext cx="6743700" cy="4057658"/>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543550">
                  <a:extLst>
                    <a:ext uri="{9D8B030D-6E8A-4147-A177-3AD203B41FA5}">
                      <a16:colId xmlns="" xmlns:a16="http://schemas.microsoft.com/office/drawing/2014/main" val="20001"/>
                    </a:ext>
                  </a:extLst>
                </a:gridCol>
              </a:tblGrid>
              <a:tr h="559326">
                <a:tc>
                  <a:txBody>
                    <a:bodyPr/>
                    <a:lstStyle/>
                    <a:p>
                      <a:pPr algn="ctr"/>
                      <a:r>
                        <a:rPr lang="en-US" sz="1400" b="1" dirty="0" smtClean="0"/>
                        <a:t>Chapter</a:t>
                      </a:r>
                      <a:r>
                        <a:rPr lang="en-US" sz="1400" b="1" baseline="0" dirty="0" smtClean="0"/>
                        <a:t> VIII</a:t>
                      </a:r>
                      <a:endParaRPr lang="en-US" sz="1400" b="1" dirty="0"/>
                    </a:p>
                  </a:txBody>
                  <a:tcPr marL="68580" marR="68580" marT="34290" marB="34290"/>
                </a:tc>
                <a:tc>
                  <a:txBody>
                    <a:bodyPr/>
                    <a:lstStyle/>
                    <a:p>
                      <a:r>
                        <a:rPr lang="en-US" sz="1400" dirty="0" smtClean="0"/>
                        <a:t>Building</a:t>
                      </a:r>
                      <a:r>
                        <a:rPr lang="en-US" sz="1400" baseline="0" dirty="0" smtClean="0"/>
                        <a:t> and Other Construction Workers Welfare Cess</a:t>
                      </a:r>
                      <a:endParaRPr lang="en-US" sz="1400" dirty="0"/>
                    </a:p>
                  </a:txBody>
                  <a:tcPr marL="68580" marR="68580" marT="34290" marB="34290"/>
                </a:tc>
                <a:extLst>
                  <a:ext uri="{0D108BD9-81ED-4DB2-BD59-A6C34878D82A}">
                    <a16:rowId xmlns="" xmlns:a16="http://schemas.microsoft.com/office/drawing/2014/main" val="10000"/>
                  </a:ext>
                </a:extLst>
              </a:tr>
              <a:tr h="559326">
                <a:tc>
                  <a:txBody>
                    <a:bodyPr/>
                    <a:lstStyle/>
                    <a:p>
                      <a:pPr algn="ctr"/>
                      <a:r>
                        <a:rPr lang="en-US" sz="1400" b="1" dirty="0" smtClean="0"/>
                        <a:t>101</a:t>
                      </a:r>
                      <a:endParaRPr lang="en-US" sz="1400" b="1" dirty="0"/>
                    </a:p>
                  </a:txBody>
                  <a:tcPr marL="68580" marR="68580" marT="34290" marB="34290"/>
                </a:tc>
                <a:tc>
                  <a:txBody>
                    <a:bodyPr/>
                    <a:lstStyle/>
                    <a:p>
                      <a:r>
                        <a:rPr lang="en-US" sz="1400" b="0" dirty="0" smtClean="0"/>
                        <a:t>Levy</a:t>
                      </a:r>
                      <a:r>
                        <a:rPr lang="en-US" sz="1400" b="0" baseline="0" dirty="0" smtClean="0"/>
                        <a:t> and collection of cess</a:t>
                      </a:r>
                      <a:endParaRPr lang="en-US" sz="1400" b="0" dirty="0"/>
                    </a:p>
                  </a:txBody>
                  <a:tcPr marL="68580" marR="68580" marT="34290" marB="34290"/>
                </a:tc>
                <a:extLst>
                  <a:ext uri="{0D108BD9-81ED-4DB2-BD59-A6C34878D82A}">
                    <a16:rowId xmlns="" xmlns:a16="http://schemas.microsoft.com/office/drawing/2014/main" val="10001"/>
                  </a:ext>
                </a:extLst>
              </a:tr>
              <a:tr h="559326">
                <a:tc>
                  <a:txBody>
                    <a:bodyPr/>
                    <a:lstStyle/>
                    <a:p>
                      <a:pPr algn="ctr"/>
                      <a:r>
                        <a:rPr lang="en-US" sz="1400" b="1" dirty="0" smtClean="0"/>
                        <a:t>102</a:t>
                      </a:r>
                      <a:endParaRPr lang="en-US" sz="1400" b="1" dirty="0"/>
                    </a:p>
                  </a:txBody>
                  <a:tcPr marL="68580" marR="68580" marT="34290" marB="34290"/>
                </a:tc>
                <a:tc>
                  <a:txBody>
                    <a:bodyPr/>
                    <a:lstStyle/>
                    <a:p>
                      <a:r>
                        <a:rPr lang="en-US" sz="1400" dirty="0" smtClean="0"/>
                        <a:t>Interest payable on delay in payment of cess</a:t>
                      </a:r>
                      <a:endParaRPr lang="en-US" sz="1400" dirty="0"/>
                    </a:p>
                  </a:txBody>
                  <a:tcPr marL="68580" marR="68580" marT="34290" marB="34290"/>
                </a:tc>
                <a:extLst>
                  <a:ext uri="{0D108BD9-81ED-4DB2-BD59-A6C34878D82A}">
                    <a16:rowId xmlns="" xmlns:a16="http://schemas.microsoft.com/office/drawing/2014/main" val="10002"/>
                  </a:ext>
                </a:extLst>
              </a:tr>
              <a:tr h="701702">
                <a:tc>
                  <a:txBody>
                    <a:bodyPr/>
                    <a:lstStyle/>
                    <a:p>
                      <a:pPr algn="ctr"/>
                      <a:r>
                        <a:rPr lang="en-US" sz="1400" b="1" dirty="0" smtClean="0"/>
                        <a:t>103</a:t>
                      </a:r>
                      <a:endParaRPr lang="en-US" sz="1400" b="1" dirty="0"/>
                    </a:p>
                  </a:txBody>
                  <a:tcPr marL="68580" marR="68580" marT="34290" marB="34290"/>
                </a:tc>
                <a:tc>
                  <a:txBody>
                    <a:bodyPr/>
                    <a:lstStyle/>
                    <a:p>
                      <a:r>
                        <a:rPr lang="en-US" sz="1400" dirty="0" smtClean="0"/>
                        <a:t>Power to exempt</a:t>
                      </a:r>
                      <a:r>
                        <a:rPr lang="en-US" sz="1400" baseline="0" dirty="0" smtClean="0"/>
                        <a:t> from cess</a:t>
                      </a:r>
                      <a:endParaRPr lang="en-US" sz="1400" dirty="0"/>
                    </a:p>
                  </a:txBody>
                  <a:tcPr marL="68580" marR="68580" marT="34290" marB="34290"/>
                </a:tc>
                <a:extLst>
                  <a:ext uri="{0D108BD9-81ED-4DB2-BD59-A6C34878D82A}">
                    <a16:rowId xmlns="" xmlns:a16="http://schemas.microsoft.com/office/drawing/2014/main" val="10003"/>
                  </a:ext>
                </a:extLst>
              </a:tr>
              <a:tr h="559326">
                <a:tc>
                  <a:txBody>
                    <a:bodyPr/>
                    <a:lstStyle/>
                    <a:p>
                      <a:pPr algn="ctr"/>
                      <a:r>
                        <a:rPr lang="en-US" sz="1400" b="1" dirty="0" smtClean="0"/>
                        <a:t>104</a:t>
                      </a:r>
                      <a:endParaRPr lang="en-US" sz="1400" b="1" dirty="0"/>
                    </a:p>
                  </a:txBody>
                  <a:tcPr marL="68580" marR="68580" marT="34290" marB="34290"/>
                </a:tc>
                <a:tc>
                  <a:txBody>
                    <a:bodyPr/>
                    <a:lstStyle/>
                    <a:p>
                      <a:r>
                        <a:rPr lang="en-US" sz="1400" b="1" dirty="0" smtClean="0"/>
                        <a:t>Assessment of cess</a:t>
                      </a:r>
                      <a:endParaRPr lang="en-US" sz="1400" b="1" dirty="0"/>
                    </a:p>
                  </a:txBody>
                  <a:tcPr marL="68580" marR="68580" marT="34290" marB="34290"/>
                </a:tc>
                <a:extLst>
                  <a:ext uri="{0D108BD9-81ED-4DB2-BD59-A6C34878D82A}">
                    <a16:rowId xmlns="" xmlns:a16="http://schemas.microsoft.com/office/drawing/2014/main" val="10004"/>
                  </a:ext>
                </a:extLst>
              </a:tr>
              <a:tr h="559326">
                <a:tc>
                  <a:txBody>
                    <a:bodyPr/>
                    <a:lstStyle/>
                    <a:p>
                      <a:pPr algn="ctr"/>
                      <a:r>
                        <a:rPr lang="en-US" sz="1400" b="1" dirty="0" smtClean="0"/>
                        <a:t>104A</a:t>
                      </a:r>
                      <a:endParaRPr lang="en-US" sz="1400" b="1" dirty="0"/>
                    </a:p>
                  </a:txBody>
                  <a:tcPr marL="68580" marR="68580" marT="34290" marB="34290"/>
                </a:tc>
                <a:tc>
                  <a:txBody>
                    <a:bodyPr/>
                    <a:lstStyle/>
                    <a:p>
                      <a:r>
                        <a:rPr lang="en-US" sz="1400" dirty="0" smtClean="0"/>
                        <a:t>Penalty for</a:t>
                      </a:r>
                      <a:r>
                        <a:rPr lang="en-US" sz="1400" baseline="0" dirty="0" smtClean="0"/>
                        <a:t> non-payment of cess within the specified time</a:t>
                      </a:r>
                      <a:endParaRPr lang="en-US" sz="1400" dirty="0"/>
                    </a:p>
                  </a:txBody>
                  <a:tcPr marL="68580" marR="68580" marT="34290" marB="34290"/>
                </a:tc>
                <a:extLst>
                  <a:ext uri="{0D108BD9-81ED-4DB2-BD59-A6C34878D82A}">
                    <a16:rowId xmlns="" xmlns:a16="http://schemas.microsoft.com/office/drawing/2014/main" val="10005"/>
                  </a:ext>
                </a:extLst>
              </a:tr>
              <a:tr h="559326">
                <a:tc>
                  <a:txBody>
                    <a:bodyPr/>
                    <a:lstStyle/>
                    <a:p>
                      <a:pPr algn="ctr"/>
                      <a:r>
                        <a:rPr lang="en-US" sz="1400" b="1" dirty="0" smtClean="0"/>
                        <a:t>105</a:t>
                      </a:r>
                      <a:endParaRPr lang="en-US" sz="1400" b="1" dirty="0"/>
                    </a:p>
                  </a:txBody>
                  <a:tcPr marL="68580" marR="68580" marT="34290" marB="34290"/>
                </a:tc>
                <a:tc>
                  <a:txBody>
                    <a:bodyPr/>
                    <a:lstStyle/>
                    <a:p>
                      <a:r>
                        <a:rPr lang="en-US" sz="1400" dirty="0" smtClean="0"/>
                        <a:t>Appeals</a:t>
                      </a:r>
                      <a:r>
                        <a:rPr lang="en-US" sz="1400" baseline="0" dirty="0" smtClean="0"/>
                        <a:t> </a:t>
                      </a:r>
                      <a:endParaRPr lang="en-US" sz="1400" dirty="0"/>
                    </a:p>
                  </a:txBody>
                  <a:tcPr marL="68580" marR="68580" marT="34290" marB="34290"/>
                </a:tc>
                <a:extLst>
                  <a:ext uri="{0D108BD9-81ED-4DB2-BD59-A6C34878D82A}">
                    <a16:rowId xmlns=""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53</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25577242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2895986919"/>
              </p:ext>
            </p:extLst>
          </p:nvPr>
        </p:nvGraphicFramePr>
        <p:xfrm>
          <a:off x="1143000" y="800091"/>
          <a:ext cx="6743700" cy="3943359"/>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543550">
                  <a:extLst>
                    <a:ext uri="{9D8B030D-6E8A-4147-A177-3AD203B41FA5}">
                      <a16:colId xmlns="" xmlns:a16="http://schemas.microsoft.com/office/drawing/2014/main" val="20001"/>
                    </a:ext>
                  </a:extLst>
                </a:gridCol>
              </a:tblGrid>
              <a:tr h="537664">
                <a:tc>
                  <a:txBody>
                    <a:bodyPr/>
                    <a:lstStyle/>
                    <a:p>
                      <a:pPr algn="ctr"/>
                      <a:r>
                        <a:rPr lang="en-US" sz="1400" b="1" dirty="0" smtClean="0"/>
                        <a:t>Chapter</a:t>
                      </a:r>
                      <a:r>
                        <a:rPr lang="en-US" sz="1400" b="1" baseline="0" dirty="0" smtClean="0"/>
                        <a:t> IX</a:t>
                      </a:r>
                      <a:endParaRPr lang="en-US" sz="1400" b="1" dirty="0"/>
                    </a:p>
                  </a:txBody>
                  <a:tcPr marL="68580" marR="68580" marT="34290" marB="34290"/>
                </a:tc>
                <a:tc>
                  <a:txBody>
                    <a:bodyPr/>
                    <a:lstStyle/>
                    <a:p>
                      <a:r>
                        <a:rPr lang="en-US" sz="1400" dirty="0" smtClean="0"/>
                        <a:t>Social</a:t>
                      </a:r>
                      <a:r>
                        <a:rPr lang="en-US" sz="1400" baseline="0" dirty="0" smtClean="0"/>
                        <a:t> Security for Unorganized Workers</a:t>
                      </a:r>
                      <a:endParaRPr lang="en-US" sz="1400" dirty="0"/>
                    </a:p>
                  </a:txBody>
                  <a:tcPr marL="68580" marR="68580" marT="34290" marB="34290"/>
                </a:tc>
                <a:extLst>
                  <a:ext uri="{0D108BD9-81ED-4DB2-BD59-A6C34878D82A}">
                    <a16:rowId xmlns="" xmlns:a16="http://schemas.microsoft.com/office/drawing/2014/main" val="10000"/>
                  </a:ext>
                </a:extLst>
              </a:tr>
              <a:tr h="537664">
                <a:tc>
                  <a:txBody>
                    <a:bodyPr/>
                    <a:lstStyle/>
                    <a:p>
                      <a:pPr algn="ctr"/>
                      <a:r>
                        <a:rPr lang="en-US" sz="1400" b="1" dirty="0" smtClean="0"/>
                        <a:t>106</a:t>
                      </a:r>
                      <a:endParaRPr lang="en-US" sz="1400" b="1" dirty="0"/>
                    </a:p>
                  </a:txBody>
                  <a:tcPr marL="68580" marR="68580" marT="34290" marB="34290"/>
                </a:tc>
                <a:tc>
                  <a:txBody>
                    <a:bodyPr/>
                    <a:lstStyle/>
                    <a:p>
                      <a:r>
                        <a:rPr lang="en-US" sz="1400" b="0" dirty="0" smtClean="0"/>
                        <a:t>Framing</a:t>
                      </a:r>
                      <a:r>
                        <a:rPr lang="en-US" sz="1400" b="0" baseline="0" dirty="0" smtClean="0"/>
                        <a:t> of scheme</a:t>
                      </a:r>
                      <a:endParaRPr lang="en-US" sz="1400" b="0" dirty="0"/>
                    </a:p>
                  </a:txBody>
                  <a:tcPr marL="68580" marR="68580" marT="34290" marB="34290"/>
                </a:tc>
                <a:extLst>
                  <a:ext uri="{0D108BD9-81ED-4DB2-BD59-A6C34878D82A}">
                    <a16:rowId xmlns="" xmlns:a16="http://schemas.microsoft.com/office/drawing/2014/main" val="10001"/>
                  </a:ext>
                </a:extLst>
              </a:tr>
              <a:tr h="537664">
                <a:tc>
                  <a:txBody>
                    <a:bodyPr/>
                    <a:lstStyle/>
                    <a:p>
                      <a:pPr algn="ctr"/>
                      <a:r>
                        <a:rPr lang="en-US" sz="1400" b="1" dirty="0" smtClean="0"/>
                        <a:t>107</a:t>
                      </a:r>
                      <a:endParaRPr lang="en-US" sz="1400" b="1" dirty="0"/>
                    </a:p>
                  </a:txBody>
                  <a:tcPr marL="68580" marR="68580" marT="34290" marB="34290"/>
                </a:tc>
                <a:tc>
                  <a:txBody>
                    <a:bodyPr/>
                    <a:lstStyle/>
                    <a:p>
                      <a:r>
                        <a:rPr lang="en-US" sz="1400" dirty="0" smtClean="0"/>
                        <a:t>Funding of State Government Schemes</a:t>
                      </a:r>
                      <a:endParaRPr lang="en-US" sz="1400" dirty="0"/>
                    </a:p>
                  </a:txBody>
                  <a:tcPr marL="68580" marR="68580" marT="34290" marB="34290"/>
                </a:tc>
                <a:extLst>
                  <a:ext uri="{0D108BD9-81ED-4DB2-BD59-A6C34878D82A}">
                    <a16:rowId xmlns="" xmlns:a16="http://schemas.microsoft.com/office/drawing/2014/main" val="10002"/>
                  </a:ext>
                </a:extLst>
              </a:tr>
              <a:tr h="674525">
                <a:tc>
                  <a:txBody>
                    <a:bodyPr/>
                    <a:lstStyle/>
                    <a:p>
                      <a:pPr algn="ctr"/>
                      <a:r>
                        <a:rPr lang="en-US" sz="1400" b="1" dirty="0" smtClean="0"/>
                        <a:t>108</a:t>
                      </a:r>
                      <a:endParaRPr lang="en-US" sz="1400" b="1" dirty="0"/>
                    </a:p>
                  </a:txBody>
                  <a:tcPr marL="68580" marR="68580" marT="34290" marB="34290"/>
                </a:tc>
                <a:tc>
                  <a:txBody>
                    <a:bodyPr/>
                    <a:lstStyle/>
                    <a:p>
                      <a:r>
                        <a:rPr lang="en-US" sz="1400" dirty="0" smtClean="0"/>
                        <a:t>Record keeping</a:t>
                      </a:r>
                      <a:endParaRPr lang="en-US" sz="1400" dirty="0"/>
                    </a:p>
                  </a:txBody>
                  <a:tcPr marL="68580" marR="68580" marT="34290" marB="34290"/>
                </a:tc>
                <a:extLst>
                  <a:ext uri="{0D108BD9-81ED-4DB2-BD59-A6C34878D82A}">
                    <a16:rowId xmlns="" xmlns:a16="http://schemas.microsoft.com/office/drawing/2014/main" val="10003"/>
                  </a:ext>
                </a:extLst>
              </a:tr>
              <a:tr h="537664">
                <a:tc>
                  <a:txBody>
                    <a:bodyPr/>
                    <a:lstStyle/>
                    <a:p>
                      <a:pPr algn="ctr"/>
                      <a:r>
                        <a:rPr lang="en-US" sz="1400" b="1" dirty="0" smtClean="0"/>
                        <a:t>109</a:t>
                      </a:r>
                      <a:endParaRPr lang="en-US" sz="1400" b="1" dirty="0"/>
                    </a:p>
                  </a:txBody>
                  <a:tcPr marL="68580" marR="68580" marT="34290" marB="34290"/>
                </a:tc>
                <a:tc>
                  <a:txBody>
                    <a:bodyPr/>
                    <a:lstStyle/>
                    <a:p>
                      <a:r>
                        <a:rPr lang="en-US" sz="1400" dirty="0" smtClean="0"/>
                        <a:t>workers facilitation</a:t>
                      </a:r>
                      <a:r>
                        <a:rPr lang="en-US" sz="1400" baseline="0" dirty="0" smtClean="0"/>
                        <a:t> centers</a:t>
                      </a:r>
                      <a:endParaRPr lang="en-US" sz="1400" b="1" dirty="0"/>
                    </a:p>
                  </a:txBody>
                  <a:tcPr marL="68580" marR="68580" marT="34290" marB="34290"/>
                </a:tc>
                <a:extLst>
                  <a:ext uri="{0D108BD9-81ED-4DB2-BD59-A6C34878D82A}">
                    <a16:rowId xmlns="" xmlns:a16="http://schemas.microsoft.com/office/drawing/2014/main" val="10004"/>
                  </a:ext>
                </a:extLst>
              </a:tr>
              <a:tr h="580514">
                <a:tc>
                  <a:txBody>
                    <a:bodyPr/>
                    <a:lstStyle/>
                    <a:p>
                      <a:pPr algn="ctr"/>
                      <a:r>
                        <a:rPr lang="en-US" sz="1400" b="1" dirty="0" smtClean="0"/>
                        <a:t>110</a:t>
                      </a:r>
                      <a:endParaRPr lang="en-US" sz="1400" b="1"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Registration of</a:t>
                      </a:r>
                      <a:r>
                        <a:rPr lang="en-US" sz="1400" b="1" baseline="0" dirty="0" smtClean="0"/>
                        <a:t> unorganized worker</a:t>
                      </a:r>
                      <a:endParaRPr lang="en-US" sz="1400" b="1" dirty="0" smtClean="0"/>
                    </a:p>
                    <a:p>
                      <a:endParaRPr lang="en-US" sz="1400" dirty="0"/>
                    </a:p>
                  </a:txBody>
                  <a:tcPr marL="68580" marR="68580" marT="34290" marB="34290"/>
                </a:tc>
                <a:extLst>
                  <a:ext uri="{0D108BD9-81ED-4DB2-BD59-A6C34878D82A}">
                    <a16:rowId xmlns="" xmlns:a16="http://schemas.microsoft.com/office/drawing/2014/main" val="10005"/>
                  </a:ext>
                </a:extLst>
              </a:tr>
              <a:tr h="537664">
                <a:tc>
                  <a:txBody>
                    <a:bodyPr/>
                    <a:lstStyle/>
                    <a:p>
                      <a:pPr algn="ctr"/>
                      <a:r>
                        <a:rPr lang="en-US" sz="1400" b="1" dirty="0" smtClean="0"/>
                        <a:t>110A</a:t>
                      </a:r>
                      <a:endParaRPr lang="en-US" sz="1400" b="1" dirty="0"/>
                    </a:p>
                  </a:txBody>
                  <a:tcPr marL="68580" marR="68580" marT="34290" marB="34290"/>
                </a:tc>
                <a:tc>
                  <a:txBody>
                    <a:bodyPr/>
                    <a:lstStyle/>
                    <a:p>
                      <a:r>
                        <a:rPr lang="en-US" sz="1400" dirty="0" smtClean="0"/>
                        <a:t>Schemes for gig workers and platform workers</a:t>
                      </a:r>
                      <a:endParaRPr lang="en-US" sz="1400" dirty="0"/>
                    </a:p>
                  </a:txBody>
                  <a:tcPr marL="68580" marR="68580" marT="34290" marB="34290"/>
                </a:tc>
                <a:extLst>
                  <a:ext uri="{0D108BD9-81ED-4DB2-BD59-A6C34878D82A}">
                    <a16:rowId xmlns=""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54</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17194865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143000" y="800092"/>
          <a:ext cx="6743700" cy="4114810"/>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543550">
                  <a:extLst>
                    <a:ext uri="{9D8B030D-6E8A-4147-A177-3AD203B41FA5}">
                      <a16:colId xmlns="" xmlns:a16="http://schemas.microsoft.com/office/drawing/2014/main" val="20001"/>
                    </a:ext>
                  </a:extLst>
                </a:gridCol>
              </a:tblGrid>
              <a:tr h="498490">
                <a:tc>
                  <a:txBody>
                    <a:bodyPr/>
                    <a:lstStyle/>
                    <a:p>
                      <a:pPr algn="ctr"/>
                      <a:r>
                        <a:rPr lang="en-US" sz="1400" b="1" dirty="0" smtClean="0"/>
                        <a:t>Chapter</a:t>
                      </a:r>
                      <a:r>
                        <a:rPr lang="en-US" sz="1400" b="1" baseline="0" dirty="0" smtClean="0"/>
                        <a:t> X</a:t>
                      </a:r>
                      <a:endParaRPr lang="en-US" sz="1400" b="1" dirty="0"/>
                    </a:p>
                  </a:txBody>
                  <a:tcPr marL="68580" marR="68580" marT="34290" marB="34290"/>
                </a:tc>
                <a:tc>
                  <a:txBody>
                    <a:bodyPr/>
                    <a:lstStyle/>
                    <a:p>
                      <a:r>
                        <a:rPr lang="en-US" sz="1400" dirty="0" smtClean="0"/>
                        <a:t>Finance</a:t>
                      </a:r>
                      <a:r>
                        <a:rPr lang="en-US" sz="1400" baseline="0" dirty="0" smtClean="0"/>
                        <a:t> and Accounts</a:t>
                      </a:r>
                      <a:endParaRPr lang="en-US" sz="1400" dirty="0"/>
                    </a:p>
                  </a:txBody>
                  <a:tcPr marL="68580" marR="68580" marT="34290" marB="34290"/>
                </a:tc>
                <a:extLst>
                  <a:ext uri="{0D108BD9-81ED-4DB2-BD59-A6C34878D82A}">
                    <a16:rowId xmlns="" xmlns:a16="http://schemas.microsoft.com/office/drawing/2014/main" val="10000"/>
                  </a:ext>
                </a:extLst>
              </a:tr>
              <a:tr h="498490">
                <a:tc>
                  <a:txBody>
                    <a:bodyPr/>
                    <a:lstStyle/>
                    <a:p>
                      <a:pPr algn="ctr"/>
                      <a:r>
                        <a:rPr lang="en-US" sz="1400" b="0" dirty="0" smtClean="0"/>
                        <a:t>111</a:t>
                      </a:r>
                      <a:endParaRPr lang="en-US" sz="1400" b="0" dirty="0"/>
                    </a:p>
                  </a:txBody>
                  <a:tcPr marL="68580" marR="68580" marT="34290" marB="34290"/>
                </a:tc>
                <a:tc>
                  <a:txBody>
                    <a:bodyPr/>
                    <a:lstStyle/>
                    <a:p>
                      <a:r>
                        <a:rPr lang="en-US" sz="1400" b="1" dirty="0" smtClean="0"/>
                        <a:t>Accounts</a:t>
                      </a:r>
                      <a:endParaRPr lang="en-US" sz="1400" b="1" dirty="0"/>
                    </a:p>
                  </a:txBody>
                  <a:tcPr marL="68580" marR="68580" marT="34290" marB="34290"/>
                </a:tc>
                <a:extLst>
                  <a:ext uri="{0D108BD9-81ED-4DB2-BD59-A6C34878D82A}">
                    <a16:rowId xmlns="" xmlns:a16="http://schemas.microsoft.com/office/drawing/2014/main" val="10001"/>
                  </a:ext>
                </a:extLst>
              </a:tr>
              <a:tr h="498490">
                <a:tc>
                  <a:txBody>
                    <a:bodyPr/>
                    <a:lstStyle/>
                    <a:p>
                      <a:pPr algn="ctr"/>
                      <a:r>
                        <a:rPr lang="en-US" sz="1400" b="0" dirty="0" smtClean="0"/>
                        <a:t>112</a:t>
                      </a:r>
                      <a:endParaRPr lang="en-US" sz="1400" b="0" dirty="0"/>
                    </a:p>
                  </a:txBody>
                  <a:tcPr marL="68580" marR="68580" marT="34290" marB="34290"/>
                </a:tc>
                <a:tc>
                  <a:txBody>
                    <a:bodyPr/>
                    <a:lstStyle/>
                    <a:p>
                      <a:r>
                        <a:rPr lang="en-US" sz="1400" dirty="0" smtClean="0"/>
                        <a:t>Audit</a:t>
                      </a:r>
                      <a:endParaRPr lang="en-US" sz="1400" dirty="0"/>
                    </a:p>
                  </a:txBody>
                  <a:tcPr marL="68580" marR="68580" marT="34290" marB="34290"/>
                </a:tc>
                <a:extLst>
                  <a:ext uri="{0D108BD9-81ED-4DB2-BD59-A6C34878D82A}">
                    <a16:rowId xmlns="" xmlns:a16="http://schemas.microsoft.com/office/drawing/2014/main" val="10002"/>
                  </a:ext>
                </a:extLst>
              </a:tr>
              <a:tr h="625380">
                <a:tc>
                  <a:txBody>
                    <a:bodyPr/>
                    <a:lstStyle/>
                    <a:p>
                      <a:pPr algn="ctr"/>
                      <a:r>
                        <a:rPr lang="en-US" sz="1400" b="0" dirty="0" smtClean="0"/>
                        <a:t>113</a:t>
                      </a:r>
                      <a:endParaRPr lang="en-US" sz="1400" b="0" dirty="0"/>
                    </a:p>
                  </a:txBody>
                  <a:tcPr marL="68580" marR="68580" marT="34290" marB="34290"/>
                </a:tc>
                <a:tc>
                  <a:txBody>
                    <a:bodyPr/>
                    <a:lstStyle/>
                    <a:p>
                      <a:r>
                        <a:rPr lang="en-US" sz="1400" dirty="0" smtClean="0"/>
                        <a:t>Budget estimates</a:t>
                      </a:r>
                      <a:endParaRPr lang="en-US" sz="1400" dirty="0"/>
                    </a:p>
                  </a:txBody>
                  <a:tcPr marL="68580" marR="68580" marT="34290" marB="34290"/>
                </a:tc>
                <a:extLst>
                  <a:ext uri="{0D108BD9-81ED-4DB2-BD59-A6C34878D82A}">
                    <a16:rowId xmlns="" xmlns:a16="http://schemas.microsoft.com/office/drawing/2014/main" val="10003"/>
                  </a:ext>
                </a:extLst>
              </a:tr>
              <a:tr h="498490">
                <a:tc>
                  <a:txBody>
                    <a:bodyPr/>
                    <a:lstStyle/>
                    <a:p>
                      <a:pPr algn="ctr"/>
                      <a:r>
                        <a:rPr lang="en-US" sz="1400" b="0" dirty="0" smtClean="0"/>
                        <a:t>114</a:t>
                      </a:r>
                      <a:endParaRPr lang="en-US" sz="1400" b="0" dirty="0"/>
                    </a:p>
                  </a:txBody>
                  <a:tcPr marL="68580" marR="68580" marT="34290" marB="34290"/>
                </a:tc>
                <a:tc>
                  <a:txBody>
                    <a:bodyPr/>
                    <a:lstStyle/>
                    <a:p>
                      <a:r>
                        <a:rPr lang="en-US" sz="1400" b="1" dirty="0" smtClean="0"/>
                        <a:t>Annual report</a:t>
                      </a:r>
                      <a:endParaRPr lang="en-US" sz="1400" b="1" dirty="0"/>
                    </a:p>
                  </a:txBody>
                  <a:tcPr marL="68580" marR="68580" marT="34290" marB="34290"/>
                </a:tc>
                <a:extLst>
                  <a:ext uri="{0D108BD9-81ED-4DB2-BD59-A6C34878D82A}">
                    <a16:rowId xmlns="" xmlns:a16="http://schemas.microsoft.com/office/drawing/2014/main" val="10004"/>
                  </a:ext>
                </a:extLst>
              </a:tr>
              <a:tr h="498490">
                <a:tc>
                  <a:txBody>
                    <a:bodyPr/>
                    <a:lstStyle/>
                    <a:p>
                      <a:pPr algn="ctr"/>
                      <a:r>
                        <a:rPr lang="en-US" sz="1400" b="0" dirty="0" smtClean="0"/>
                        <a:t>115</a:t>
                      </a:r>
                      <a:endParaRPr lang="en-US" sz="1400" b="0" dirty="0"/>
                    </a:p>
                  </a:txBody>
                  <a:tcPr marL="68580" marR="68580" marT="34290" marB="34290"/>
                </a:tc>
                <a:tc>
                  <a:txBody>
                    <a:bodyPr/>
                    <a:lstStyle/>
                    <a:p>
                      <a:r>
                        <a:rPr lang="en-US" sz="1400" dirty="0" smtClean="0"/>
                        <a:t>Valuation of assets and liabilities</a:t>
                      </a:r>
                      <a:endParaRPr lang="en-US" sz="1400" dirty="0"/>
                    </a:p>
                  </a:txBody>
                  <a:tcPr marL="68580" marR="68580" marT="34290" marB="34290"/>
                </a:tc>
                <a:extLst>
                  <a:ext uri="{0D108BD9-81ED-4DB2-BD59-A6C34878D82A}">
                    <a16:rowId xmlns="" xmlns:a16="http://schemas.microsoft.com/office/drawing/2014/main" val="10005"/>
                  </a:ext>
                </a:extLst>
              </a:tr>
              <a:tr h="498490">
                <a:tc>
                  <a:txBody>
                    <a:bodyPr/>
                    <a:lstStyle/>
                    <a:p>
                      <a:pPr algn="ctr"/>
                      <a:r>
                        <a:rPr lang="en-US" sz="1400" b="0" dirty="0" smtClean="0"/>
                        <a:t>116</a:t>
                      </a:r>
                      <a:endParaRPr lang="en-US" sz="1400" b="0" dirty="0"/>
                    </a:p>
                  </a:txBody>
                  <a:tcPr marL="68580" marR="68580" marT="34290" marB="34290"/>
                </a:tc>
                <a:tc>
                  <a:txBody>
                    <a:bodyPr/>
                    <a:lstStyle/>
                    <a:p>
                      <a:r>
                        <a:rPr lang="en-US" sz="1400" dirty="0" smtClean="0"/>
                        <a:t>Holding of property</a:t>
                      </a:r>
                      <a:r>
                        <a:rPr lang="en-US" sz="1400" baseline="0" dirty="0" smtClean="0"/>
                        <a:t> etc</a:t>
                      </a:r>
                      <a:endParaRPr lang="en-US" sz="1400" dirty="0"/>
                    </a:p>
                  </a:txBody>
                  <a:tcPr marL="68580" marR="68580" marT="34290" marB="34290"/>
                </a:tc>
                <a:extLst>
                  <a:ext uri="{0D108BD9-81ED-4DB2-BD59-A6C34878D82A}">
                    <a16:rowId xmlns="" xmlns:a16="http://schemas.microsoft.com/office/drawing/2014/main" val="10006"/>
                  </a:ext>
                </a:extLst>
              </a:tr>
              <a:tr h="498490">
                <a:tc>
                  <a:txBody>
                    <a:bodyPr/>
                    <a:lstStyle/>
                    <a:p>
                      <a:pPr algn="ctr"/>
                      <a:r>
                        <a:rPr lang="en-US" sz="1400" b="0" dirty="0" smtClean="0"/>
                        <a:t>117</a:t>
                      </a:r>
                      <a:endParaRPr lang="en-US" sz="1400" b="0" dirty="0"/>
                    </a:p>
                  </a:txBody>
                  <a:tcPr marL="68580" marR="68580" marT="34290" marB="34290"/>
                </a:tc>
                <a:tc>
                  <a:txBody>
                    <a:bodyPr/>
                    <a:lstStyle/>
                    <a:p>
                      <a:r>
                        <a:rPr lang="en-US" sz="1400" dirty="0" smtClean="0"/>
                        <a:t>Writing off of losses.</a:t>
                      </a:r>
                      <a:endParaRPr lang="en-US" sz="1400" dirty="0"/>
                    </a:p>
                  </a:txBody>
                  <a:tcPr marL="68580" marR="68580" marT="34290" marB="34290"/>
                </a:tc>
                <a:extLst>
                  <a:ext uri="{0D108BD9-81ED-4DB2-BD59-A6C34878D82A}">
                    <a16:rowId xmlns=""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55</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16740212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143000" y="800091"/>
          <a:ext cx="6743700" cy="4057663"/>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543550">
                  <a:extLst>
                    <a:ext uri="{9D8B030D-6E8A-4147-A177-3AD203B41FA5}">
                      <a16:colId xmlns="" xmlns:a16="http://schemas.microsoft.com/office/drawing/2014/main" val="20001"/>
                    </a:ext>
                  </a:extLst>
                </a:gridCol>
              </a:tblGrid>
              <a:tr h="491567">
                <a:tc>
                  <a:txBody>
                    <a:bodyPr/>
                    <a:lstStyle/>
                    <a:p>
                      <a:pPr algn="ctr"/>
                      <a:r>
                        <a:rPr lang="en-US" sz="1400" b="1" dirty="0" smtClean="0"/>
                        <a:t>Chapter</a:t>
                      </a:r>
                      <a:r>
                        <a:rPr lang="en-US" sz="1400" b="1" baseline="0" dirty="0" smtClean="0"/>
                        <a:t> XI</a:t>
                      </a:r>
                      <a:endParaRPr lang="en-US" sz="1400" b="1" dirty="0"/>
                    </a:p>
                  </a:txBody>
                  <a:tcPr marL="68580" marR="68580" marT="34290" marB="34290"/>
                </a:tc>
                <a:tc>
                  <a:txBody>
                    <a:bodyPr/>
                    <a:lstStyle/>
                    <a:p>
                      <a:r>
                        <a:rPr lang="en-US" sz="1400" dirty="0" smtClean="0"/>
                        <a:t>Authoriti127es, Assessment, Compliance and Recovery</a:t>
                      </a:r>
                      <a:endParaRPr lang="en-US" sz="1400" dirty="0"/>
                    </a:p>
                  </a:txBody>
                  <a:tcPr marL="68580" marR="68580" marT="34290" marB="34290"/>
                </a:tc>
                <a:extLst>
                  <a:ext uri="{0D108BD9-81ED-4DB2-BD59-A6C34878D82A}">
                    <a16:rowId xmlns="" xmlns:a16="http://schemas.microsoft.com/office/drawing/2014/main" val="10000"/>
                  </a:ext>
                </a:extLst>
              </a:tr>
              <a:tr h="491567">
                <a:tc>
                  <a:txBody>
                    <a:bodyPr/>
                    <a:lstStyle/>
                    <a:p>
                      <a:pPr algn="ctr"/>
                      <a:r>
                        <a:rPr lang="en-US" sz="1400" b="0" dirty="0" smtClean="0"/>
                        <a:t>118</a:t>
                      </a:r>
                      <a:endParaRPr lang="en-US" sz="1400" b="0" dirty="0"/>
                    </a:p>
                  </a:txBody>
                  <a:tcPr marL="68580" marR="68580" marT="34290" marB="34290"/>
                </a:tc>
                <a:tc>
                  <a:txBody>
                    <a:bodyPr/>
                    <a:lstStyle/>
                    <a:p>
                      <a:r>
                        <a:rPr lang="en-US" sz="1400" b="1" dirty="0" smtClean="0"/>
                        <a:t>Appointment of ICUMF and their powers</a:t>
                      </a:r>
                      <a:endParaRPr lang="en-US" sz="1400" b="1" dirty="0"/>
                    </a:p>
                  </a:txBody>
                  <a:tcPr marL="68580" marR="68580" marT="34290" marB="34290"/>
                </a:tc>
                <a:extLst>
                  <a:ext uri="{0D108BD9-81ED-4DB2-BD59-A6C34878D82A}">
                    <a16:rowId xmlns="" xmlns:a16="http://schemas.microsoft.com/office/drawing/2014/main" val="10001"/>
                  </a:ext>
                </a:extLst>
              </a:tr>
              <a:tr h="491567">
                <a:tc>
                  <a:txBody>
                    <a:bodyPr/>
                    <a:lstStyle/>
                    <a:p>
                      <a:pPr algn="ctr"/>
                      <a:r>
                        <a:rPr lang="en-US" sz="1400" b="0" dirty="0" smtClean="0"/>
                        <a:t>119</a:t>
                      </a:r>
                      <a:endParaRPr lang="en-US" sz="1400" b="0" dirty="0"/>
                    </a:p>
                  </a:txBody>
                  <a:tcPr marL="68580" marR="68580" marT="34290" marB="34290"/>
                </a:tc>
                <a:tc>
                  <a:txBody>
                    <a:bodyPr/>
                    <a:lstStyle/>
                    <a:p>
                      <a:r>
                        <a:rPr lang="en-US" sz="1400" dirty="0" smtClean="0"/>
                        <a:t>Maintenance of records, registers, returns, etc</a:t>
                      </a:r>
                      <a:endParaRPr lang="en-US" sz="1400" dirty="0"/>
                    </a:p>
                  </a:txBody>
                  <a:tcPr marL="68580" marR="68580" marT="34290" marB="34290"/>
                </a:tc>
                <a:extLst>
                  <a:ext uri="{0D108BD9-81ED-4DB2-BD59-A6C34878D82A}">
                    <a16:rowId xmlns="" xmlns:a16="http://schemas.microsoft.com/office/drawing/2014/main" val="10002"/>
                  </a:ext>
                </a:extLst>
              </a:tr>
              <a:tr h="616694">
                <a:tc>
                  <a:txBody>
                    <a:bodyPr/>
                    <a:lstStyle/>
                    <a:p>
                      <a:pPr algn="ctr"/>
                      <a:r>
                        <a:rPr lang="en-US" sz="1400" b="0" dirty="0" smtClean="0"/>
                        <a:t>120</a:t>
                      </a:r>
                      <a:endParaRPr lang="en-US" sz="1400" b="0" dirty="0"/>
                    </a:p>
                  </a:txBody>
                  <a:tcPr marL="68580" marR="68580" marT="34290" marB="34290"/>
                </a:tc>
                <a:tc>
                  <a:txBody>
                    <a:bodyPr/>
                    <a:lstStyle/>
                    <a:p>
                      <a:r>
                        <a:rPr lang="en-US" sz="1400" dirty="0" smtClean="0"/>
                        <a:t>Employer not</a:t>
                      </a:r>
                      <a:r>
                        <a:rPr lang="en-US" sz="1400" baseline="0" dirty="0" smtClean="0"/>
                        <a:t> to reduce wages, etc.</a:t>
                      </a:r>
                      <a:endParaRPr lang="en-US" sz="1400" dirty="0"/>
                    </a:p>
                  </a:txBody>
                  <a:tcPr marL="68580" marR="68580" marT="34290" marB="34290"/>
                </a:tc>
                <a:extLst>
                  <a:ext uri="{0D108BD9-81ED-4DB2-BD59-A6C34878D82A}">
                    <a16:rowId xmlns="" xmlns:a16="http://schemas.microsoft.com/office/drawing/2014/main" val="10003"/>
                  </a:ext>
                </a:extLst>
              </a:tr>
              <a:tr h="491567">
                <a:tc>
                  <a:txBody>
                    <a:bodyPr/>
                    <a:lstStyle/>
                    <a:p>
                      <a:pPr algn="ctr"/>
                      <a:r>
                        <a:rPr lang="en-US" sz="1400" b="0" dirty="0" smtClean="0"/>
                        <a:t>121</a:t>
                      </a:r>
                      <a:endParaRPr lang="en-US" sz="1400" b="0" dirty="0"/>
                    </a:p>
                  </a:txBody>
                  <a:tcPr marL="68580" marR="68580" marT="34290" marB="34290"/>
                </a:tc>
                <a:tc>
                  <a:txBody>
                    <a:bodyPr/>
                    <a:lstStyle/>
                    <a:p>
                      <a:r>
                        <a:rPr lang="en-US" sz="1400" b="1" dirty="0" smtClean="0"/>
                        <a:t>Assessment and determination of money</a:t>
                      </a:r>
                      <a:r>
                        <a:rPr lang="en-US" sz="1400" b="1" baseline="0" dirty="0" smtClean="0"/>
                        <a:t> dues from employer</a:t>
                      </a:r>
                      <a:endParaRPr lang="en-US" sz="1400" b="1" dirty="0"/>
                    </a:p>
                  </a:txBody>
                  <a:tcPr marL="68580" marR="68580" marT="34290" marB="34290"/>
                </a:tc>
                <a:extLst>
                  <a:ext uri="{0D108BD9-81ED-4DB2-BD59-A6C34878D82A}">
                    <a16:rowId xmlns="" xmlns:a16="http://schemas.microsoft.com/office/drawing/2014/main" val="10004"/>
                  </a:ext>
                </a:extLst>
              </a:tr>
              <a:tr h="491567">
                <a:tc>
                  <a:txBody>
                    <a:bodyPr/>
                    <a:lstStyle/>
                    <a:p>
                      <a:pPr algn="ctr"/>
                      <a:r>
                        <a:rPr lang="en-US" sz="1400" b="0" dirty="0" smtClean="0"/>
                        <a:t>122</a:t>
                      </a:r>
                      <a:endParaRPr lang="en-US" sz="1400" b="0" dirty="0"/>
                    </a:p>
                  </a:txBody>
                  <a:tcPr marL="68580" marR="68580" marT="34290" marB="34290"/>
                </a:tc>
                <a:tc>
                  <a:txBody>
                    <a:bodyPr/>
                    <a:lstStyle/>
                    <a:p>
                      <a:r>
                        <a:rPr lang="en-US" sz="1400" dirty="0" smtClean="0"/>
                        <a:t>Review of orders passed under Section 121</a:t>
                      </a:r>
                      <a:endParaRPr lang="en-US" sz="1400" dirty="0"/>
                    </a:p>
                  </a:txBody>
                  <a:tcPr marL="68580" marR="68580" marT="34290" marB="34290"/>
                </a:tc>
                <a:extLst>
                  <a:ext uri="{0D108BD9-81ED-4DB2-BD59-A6C34878D82A}">
                    <a16:rowId xmlns="" xmlns:a16="http://schemas.microsoft.com/office/drawing/2014/main" val="10005"/>
                  </a:ext>
                </a:extLst>
              </a:tr>
              <a:tr h="491567">
                <a:tc>
                  <a:txBody>
                    <a:bodyPr/>
                    <a:lstStyle/>
                    <a:p>
                      <a:pPr algn="ctr"/>
                      <a:r>
                        <a:rPr lang="en-US" sz="1400" b="0" dirty="0" smtClean="0"/>
                        <a:t>123</a:t>
                      </a:r>
                      <a:endParaRPr lang="en-US" sz="1400" b="0" dirty="0"/>
                    </a:p>
                  </a:txBody>
                  <a:tcPr marL="68580" marR="68580" marT="34290" marB="34290"/>
                </a:tc>
                <a:tc>
                  <a:txBody>
                    <a:bodyPr/>
                    <a:lstStyle/>
                    <a:p>
                      <a:r>
                        <a:rPr lang="en-US" sz="1400" dirty="0" smtClean="0"/>
                        <a:t>Appeal against the</a:t>
                      </a:r>
                      <a:r>
                        <a:rPr lang="en-US" sz="1400" baseline="0" dirty="0" smtClean="0"/>
                        <a:t> order of the </a:t>
                      </a:r>
                      <a:r>
                        <a:rPr lang="en-US" sz="1400" baseline="0" dirty="0" err="1" smtClean="0"/>
                        <a:t>authorised</a:t>
                      </a:r>
                      <a:r>
                        <a:rPr lang="en-US" sz="1400" baseline="0" dirty="0" smtClean="0"/>
                        <a:t> officer</a:t>
                      </a:r>
                      <a:endParaRPr lang="en-US" sz="1400" dirty="0"/>
                    </a:p>
                  </a:txBody>
                  <a:tcPr marL="68580" marR="68580" marT="34290" marB="34290"/>
                </a:tc>
                <a:extLst>
                  <a:ext uri="{0D108BD9-81ED-4DB2-BD59-A6C34878D82A}">
                    <a16:rowId xmlns="" xmlns:a16="http://schemas.microsoft.com/office/drawing/2014/main" val="10006"/>
                  </a:ext>
                </a:extLst>
              </a:tr>
              <a:tr h="491567">
                <a:tc>
                  <a:txBody>
                    <a:bodyPr/>
                    <a:lstStyle/>
                    <a:p>
                      <a:pPr algn="ctr"/>
                      <a:r>
                        <a:rPr lang="en-US" sz="1400" b="0" dirty="0" smtClean="0"/>
                        <a:t>124</a:t>
                      </a:r>
                      <a:endParaRPr lang="en-US" sz="1400" b="0" dirty="0"/>
                    </a:p>
                  </a:txBody>
                  <a:tcPr marL="68580" marR="68580" marT="34290" marB="34290"/>
                </a:tc>
                <a:tc>
                  <a:txBody>
                    <a:bodyPr/>
                    <a:lstStyle/>
                    <a:p>
                      <a:r>
                        <a:rPr lang="en-US" sz="1400" dirty="0" smtClean="0"/>
                        <a:t>Determination of escaped amount</a:t>
                      </a:r>
                      <a:endParaRPr lang="en-US" sz="1400" dirty="0"/>
                    </a:p>
                  </a:txBody>
                  <a:tcPr marL="68580" marR="68580" marT="34290" marB="34290"/>
                </a:tc>
                <a:extLst>
                  <a:ext uri="{0D108BD9-81ED-4DB2-BD59-A6C34878D82A}">
                    <a16:rowId xmlns=""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56</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34466753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143000" y="800091"/>
          <a:ext cx="6743700" cy="4057663"/>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543550">
                  <a:extLst>
                    <a:ext uri="{9D8B030D-6E8A-4147-A177-3AD203B41FA5}">
                      <a16:colId xmlns="" xmlns:a16="http://schemas.microsoft.com/office/drawing/2014/main" val="20001"/>
                    </a:ext>
                  </a:extLst>
                </a:gridCol>
              </a:tblGrid>
              <a:tr h="491567">
                <a:tc>
                  <a:txBody>
                    <a:bodyPr/>
                    <a:lstStyle/>
                    <a:p>
                      <a:pPr algn="ctr"/>
                      <a:r>
                        <a:rPr lang="en-US" sz="1400" b="1" dirty="0" smtClean="0"/>
                        <a:t>Chapter</a:t>
                      </a:r>
                      <a:r>
                        <a:rPr lang="en-US" sz="1400" b="1" baseline="0" dirty="0" smtClean="0"/>
                        <a:t> XI</a:t>
                      </a:r>
                      <a:endParaRPr lang="en-US" sz="1400" b="1" dirty="0"/>
                    </a:p>
                  </a:txBody>
                  <a:tcPr marL="68580" marR="68580" marT="34290" marB="34290"/>
                </a:tc>
                <a:tc>
                  <a:txBody>
                    <a:bodyPr/>
                    <a:lstStyle/>
                    <a:p>
                      <a:r>
                        <a:rPr lang="en-US" sz="1400" dirty="0" smtClean="0"/>
                        <a:t>Authoriti127es, Assessment, Compliance and Recovery</a:t>
                      </a:r>
                      <a:endParaRPr lang="en-US" sz="1400" dirty="0"/>
                    </a:p>
                  </a:txBody>
                  <a:tcPr marL="68580" marR="68580" marT="34290" marB="34290"/>
                </a:tc>
                <a:extLst>
                  <a:ext uri="{0D108BD9-81ED-4DB2-BD59-A6C34878D82A}">
                    <a16:rowId xmlns="" xmlns:a16="http://schemas.microsoft.com/office/drawing/2014/main" val="10000"/>
                  </a:ext>
                </a:extLst>
              </a:tr>
              <a:tr h="491567">
                <a:tc>
                  <a:txBody>
                    <a:bodyPr/>
                    <a:lstStyle/>
                    <a:p>
                      <a:pPr algn="ctr"/>
                      <a:r>
                        <a:rPr lang="en-US" sz="1400" b="0" dirty="0" smtClean="0"/>
                        <a:t>125</a:t>
                      </a:r>
                      <a:endParaRPr lang="en-US" sz="1400" b="0" dirty="0"/>
                    </a:p>
                  </a:txBody>
                  <a:tcPr marL="68580" marR="68580" marT="34290" marB="34290"/>
                </a:tc>
                <a:tc>
                  <a:txBody>
                    <a:bodyPr/>
                    <a:lstStyle/>
                    <a:p>
                      <a:r>
                        <a:rPr lang="en-US" sz="1400" b="1" dirty="0" smtClean="0"/>
                        <a:t>Interest on amount due</a:t>
                      </a:r>
                      <a:endParaRPr lang="en-US" sz="1400" b="1" dirty="0"/>
                    </a:p>
                  </a:txBody>
                  <a:tcPr marL="68580" marR="68580" marT="34290" marB="34290"/>
                </a:tc>
                <a:extLst>
                  <a:ext uri="{0D108BD9-81ED-4DB2-BD59-A6C34878D82A}">
                    <a16:rowId xmlns="" xmlns:a16="http://schemas.microsoft.com/office/drawing/2014/main" val="10001"/>
                  </a:ext>
                </a:extLst>
              </a:tr>
              <a:tr h="491567">
                <a:tc>
                  <a:txBody>
                    <a:bodyPr/>
                    <a:lstStyle/>
                    <a:p>
                      <a:pPr algn="ctr"/>
                      <a:r>
                        <a:rPr lang="en-US" sz="1400" b="0" dirty="0" smtClean="0"/>
                        <a:t>126</a:t>
                      </a:r>
                      <a:endParaRPr lang="en-US" sz="1400" b="0" dirty="0"/>
                    </a:p>
                  </a:txBody>
                  <a:tcPr marL="68580" marR="68580" marT="34290" marB="34290"/>
                </a:tc>
                <a:tc>
                  <a:txBody>
                    <a:bodyPr/>
                    <a:lstStyle/>
                    <a:p>
                      <a:r>
                        <a:rPr lang="en-US" sz="1400" dirty="0" smtClean="0"/>
                        <a:t>Power to recover damages</a:t>
                      </a:r>
                      <a:endParaRPr lang="en-US" sz="1400" dirty="0"/>
                    </a:p>
                  </a:txBody>
                  <a:tcPr marL="68580" marR="68580" marT="34290" marB="34290"/>
                </a:tc>
                <a:extLst>
                  <a:ext uri="{0D108BD9-81ED-4DB2-BD59-A6C34878D82A}">
                    <a16:rowId xmlns="" xmlns:a16="http://schemas.microsoft.com/office/drawing/2014/main" val="10002"/>
                  </a:ext>
                </a:extLst>
              </a:tr>
              <a:tr h="616694">
                <a:tc>
                  <a:txBody>
                    <a:bodyPr/>
                    <a:lstStyle/>
                    <a:p>
                      <a:pPr algn="ctr"/>
                      <a:r>
                        <a:rPr lang="en-US" sz="1400" b="0" dirty="0" smtClean="0"/>
                        <a:t>127</a:t>
                      </a:r>
                      <a:endParaRPr lang="en-US" sz="1400" b="0" dirty="0"/>
                    </a:p>
                  </a:txBody>
                  <a:tcPr marL="68580" marR="68580" marT="34290" marB="34290"/>
                </a:tc>
                <a:tc>
                  <a:txBody>
                    <a:bodyPr/>
                    <a:lstStyle/>
                    <a:p>
                      <a:r>
                        <a:rPr lang="en-US" sz="1400" dirty="0" smtClean="0"/>
                        <a:t>Recovery of amount due</a:t>
                      </a:r>
                      <a:endParaRPr lang="en-US" sz="1400" dirty="0"/>
                    </a:p>
                  </a:txBody>
                  <a:tcPr marL="68580" marR="68580" marT="34290" marB="34290"/>
                </a:tc>
                <a:extLst>
                  <a:ext uri="{0D108BD9-81ED-4DB2-BD59-A6C34878D82A}">
                    <a16:rowId xmlns="" xmlns:a16="http://schemas.microsoft.com/office/drawing/2014/main" val="10003"/>
                  </a:ext>
                </a:extLst>
              </a:tr>
              <a:tr h="491567">
                <a:tc>
                  <a:txBody>
                    <a:bodyPr/>
                    <a:lstStyle/>
                    <a:p>
                      <a:pPr algn="ctr"/>
                      <a:r>
                        <a:rPr lang="en-US" sz="1400" b="0" dirty="0" smtClean="0"/>
                        <a:t>128</a:t>
                      </a:r>
                      <a:endParaRPr lang="en-US" sz="1400" b="0" dirty="0"/>
                    </a:p>
                  </a:txBody>
                  <a:tcPr marL="68580" marR="68580" marT="34290" marB="34290"/>
                </a:tc>
                <a:tc>
                  <a:txBody>
                    <a:bodyPr/>
                    <a:lstStyle/>
                    <a:p>
                      <a:r>
                        <a:rPr lang="en-US" sz="1400" b="1" dirty="0" smtClean="0"/>
                        <a:t>Validity of certificate, and amendment</a:t>
                      </a:r>
                      <a:r>
                        <a:rPr lang="en-US" sz="1400" b="1" baseline="0" dirty="0" smtClean="0"/>
                        <a:t> thereof</a:t>
                      </a:r>
                      <a:endParaRPr lang="en-US" sz="1400" b="1" dirty="0"/>
                    </a:p>
                  </a:txBody>
                  <a:tcPr marL="68580" marR="68580" marT="34290" marB="34290"/>
                </a:tc>
                <a:extLst>
                  <a:ext uri="{0D108BD9-81ED-4DB2-BD59-A6C34878D82A}">
                    <a16:rowId xmlns="" xmlns:a16="http://schemas.microsoft.com/office/drawing/2014/main" val="10004"/>
                  </a:ext>
                </a:extLst>
              </a:tr>
              <a:tr h="491567">
                <a:tc>
                  <a:txBody>
                    <a:bodyPr/>
                    <a:lstStyle/>
                    <a:p>
                      <a:pPr algn="ctr"/>
                      <a:r>
                        <a:rPr lang="en-US" sz="1400" b="0" dirty="0" smtClean="0"/>
                        <a:t>129</a:t>
                      </a:r>
                      <a:endParaRPr lang="en-US" sz="1400" b="0" dirty="0"/>
                    </a:p>
                  </a:txBody>
                  <a:tcPr marL="68580" marR="68580" marT="34290" marB="34290"/>
                </a:tc>
                <a:tc>
                  <a:txBody>
                    <a:bodyPr/>
                    <a:lstStyle/>
                    <a:p>
                      <a:r>
                        <a:rPr lang="en-US" sz="1400" dirty="0" smtClean="0"/>
                        <a:t>Other modes of recovery</a:t>
                      </a:r>
                      <a:endParaRPr lang="en-US" sz="1400" dirty="0"/>
                    </a:p>
                  </a:txBody>
                  <a:tcPr marL="68580" marR="68580" marT="34290" marB="34290"/>
                </a:tc>
                <a:extLst>
                  <a:ext uri="{0D108BD9-81ED-4DB2-BD59-A6C34878D82A}">
                    <a16:rowId xmlns="" xmlns:a16="http://schemas.microsoft.com/office/drawing/2014/main" val="10005"/>
                  </a:ext>
                </a:extLst>
              </a:tr>
              <a:tr h="491567">
                <a:tc>
                  <a:txBody>
                    <a:bodyPr/>
                    <a:lstStyle/>
                    <a:p>
                      <a:pPr algn="ctr"/>
                      <a:r>
                        <a:rPr lang="en-US" sz="1400" b="0" dirty="0" smtClean="0"/>
                        <a:t>130</a:t>
                      </a:r>
                      <a:endParaRPr lang="en-US" sz="1400" b="0" dirty="0"/>
                    </a:p>
                  </a:txBody>
                  <a:tcPr marL="68580" marR="68580" marT="34290" marB="34290"/>
                </a:tc>
                <a:tc>
                  <a:txBody>
                    <a:bodyPr/>
                    <a:lstStyle/>
                    <a:p>
                      <a:r>
                        <a:rPr lang="en-US" sz="1400" dirty="0" smtClean="0"/>
                        <a:t>Application of certain provisions of Income-tax Act</a:t>
                      </a:r>
                      <a:endParaRPr lang="en-US" sz="1400" dirty="0"/>
                    </a:p>
                  </a:txBody>
                  <a:tcPr marL="68580" marR="68580" marT="34290" marB="34290"/>
                </a:tc>
                <a:extLst>
                  <a:ext uri="{0D108BD9-81ED-4DB2-BD59-A6C34878D82A}">
                    <a16:rowId xmlns="" xmlns:a16="http://schemas.microsoft.com/office/drawing/2014/main" val="10006"/>
                  </a:ext>
                </a:extLst>
              </a:tr>
              <a:tr h="491567">
                <a:tc>
                  <a:txBody>
                    <a:bodyPr/>
                    <a:lstStyle/>
                    <a:p>
                      <a:pPr algn="ctr"/>
                      <a:r>
                        <a:rPr lang="en-US" sz="1400" b="0" dirty="0" smtClean="0"/>
                        <a:t>131</a:t>
                      </a:r>
                      <a:endParaRPr lang="en-US" sz="1400" b="0" dirty="0"/>
                    </a:p>
                  </a:txBody>
                  <a:tcPr marL="68580" marR="68580" marT="34290" marB="34290"/>
                </a:tc>
                <a:tc>
                  <a:txBody>
                    <a:bodyPr/>
                    <a:lstStyle/>
                    <a:p>
                      <a:r>
                        <a:rPr lang="en-US" sz="1400" dirty="0" smtClean="0"/>
                        <a:t>Appeal</a:t>
                      </a:r>
                      <a:r>
                        <a:rPr lang="en-US" sz="1400" baseline="0" dirty="0" smtClean="0"/>
                        <a:t> against the order of Recovery Officer.</a:t>
                      </a:r>
                      <a:endParaRPr lang="en-US" sz="1400" dirty="0"/>
                    </a:p>
                  </a:txBody>
                  <a:tcPr marL="68580" marR="68580" marT="34290" marB="34290"/>
                </a:tc>
                <a:extLst>
                  <a:ext uri="{0D108BD9-81ED-4DB2-BD59-A6C34878D82A}">
                    <a16:rowId xmlns=""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57</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8579152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143000" y="800091"/>
          <a:ext cx="6743700" cy="4000507"/>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543550">
                  <a:extLst>
                    <a:ext uri="{9D8B030D-6E8A-4147-A177-3AD203B41FA5}">
                      <a16:colId xmlns="" xmlns:a16="http://schemas.microsoft.com/office/drawing/2014/main" val="20001"/>
                    </a:ext>
                  </a:extLst>
                </a:gridCol>
              </a:tblGrid>
              <a:tr h="551448">
                <a:tc>
                  <a:txBody>
                    <a:bodyPr/>
                    <a:lstStyle/>
                    <a:p>
                      <a:pPr algn="ctr"/>
                      <a:r>
                        <a:rPr lang="en-US" sz="1400" b="1" dirty="0" smtClean="0"/>
                        <a:t>Chapter</a:t>
                      </a:r>
                      <a:r>
                        <a:rPr lang="en-US" sz="1400" b="1" baseline="0" dirty="0" smtClean="0"/>
                        <a:t> XII</a:t>
                      </a:r>
                      <a:endParaRPr lang="en-US" sz="1400" b="1" dirty="0"/>
                    </a:p>
                  </a:txBody>
                  <a:tcPr marL="68580" marR="68580" marT="34290" marB="34290"/>
                </a:tc>
                <a:tc>
                  <a:txBody>
                    <a:bodyPr/>
                    <a:lstStyle/>
                    <a:p>
                      <a:r>
                        <a:rPr lang="en-US" sz="1400" dirty="0" smtClean="0"/>
                        <a:t>Offences and Penalties</a:t>
                      </a:r>
                      <a:endParaRPr lang="en-US" sz="1400" dirty="0"/>
                    </a:p>
                  </a:txBody>
                  <a:tcPr marL="68580" marR="68580" marT="34290" marB="34290"/>
                </a:tc>
                <a:extLst>
                  <a:ext uri="{0D108BD9-81ED-4DB2-BD59-A6C34878D82A}">
                    <a16:rowId xmlns="" xmlns:a16="http://schemas.microsoft.com/office/drawing/2014/main" val="10000"/>
                  </a:ext>
                </a:extLst>
              </a:tr>
              <a:tr h="551448">
                <a:tc>
                  <a:txBody>
                    <a:bodyPr/>
                    <a:lstStyle/>
                    <a:p>
                      <a:pPr algn="ctr"/>
                      <a:r>
                        <a:rPr lang="en-US" sz="1400" b="0" dirty="0" smtClean="0"/>
                        <a:t>132</a:t>
                      </a:r>
                      <a:endParaRPr lang="en-US" sz="1400" b="0" dirty="0"/>
                    </a:p>
                  </a:txBody>
                  <a:tcPr marL="68580" marR="68580" marT="34290" marB="34290"/>
                </a:tc>
                <a:tc>
                  <a:txBody>
                    <a:bodyPr/>
                    <a:lstStyle/>
                    <a:p>
                      <a:r>
                        <a:rPr lang="en-US" sz="1400" b="1" dirty="0" smtClean="0"/>
                        <a:t>Penalty for failure to pay contributions, etc</a:t>
                      </a:r>
                      <a:endParaRPr lang="en-US" sz="1400" b="1" dirty="0"/>
                    </a:p>
                  </a:txBody>
                  <a:tcPr marL="68580" marR="68580" marT="34290" marB="34290"/>
                </a:tc>
                <a:extLst>
                  <a:ext uri="{0D108BD9-81ED-4DB2-BD59-A6C34878D82A}">
                    <a16:rowId xmlns="" xmlns:a16="http://schemas.microsoft.com/office/drawing/2014/main" val="10001"/>
                  </a:ext>
                </a:extLst>
              </a:tr>
              <a:tr h="551448">
                <a:tc>
                  <a:txBody>
                    <a:bodyPr/>
                    <a:lstStyle/>
                    <a:p>
                      <a:pPr algn="ctr"/>
                      <a:r>
                        <a:rPr lang="en-US" sz="1400" b="0" dirty="0" smtClean="0"/>
                        <a:t>133</a:t>
                      </a:r>
                      <a:endParaRPr lang="en-US" sz="1400" b="0" dirty="0"/>
                    </a:p>
                  </a:txBody>
                  <a:tcPr marL="68580" marR="68580" marT="34290" marB="34290"/>
                </a:tc>
                <a:tc>
                  <a:txBody>
                    <a:bodyPr/>
                    <a:lstStyle/>
                    <a:p>
                      <a:r>
                        <a:rPr lang="en-US" sz="1400" dirty="0" smtClean="0"/>
                        <a:t>Enhanced punishment in certain cases after previous conviction</a:t>
                      </a:r>
                      <a:endParaRPr lang="en-US" sz="1400" dirty="0"/>
                    </a:p>
                  </a:txBody>
                  <a:tcPr marL="68580" marR="68580" marT="34290" marB="34290"/>
                </a:tc>
                <a:extLst>
                  <a:ext uri="{0D108BD9-81ED-4DB2-BD59-A6C34878D82A}">
                    <a16:rowId xmlns="" xmlns:a16="http://schemas.microsoft.com/office/drawing/2014/main" val="10002"/>
                  </a:ext>
                </a:extLst>
              </a:tr>
              <a:tr h="691819">
                <a:tc>
                  <a:txBody>
                    <a:bodyPr/>
                    <a:lstStyle/>
                    <a:p>
                      <a:pPr algn="ctr"/>
                      <a:r>
                        <a:rPr lang="en-US" sz="1400" b="0" dirty="0" smtClean="0"/>
                        <a:t>134</a:t>
                      </a:r>
                      <a:endParaRPr lang="en-US" sz="1400" b="0" dirty="0"/>
                    </a:p>
                  </a:txBody>
                  <a:tcPr marL="68580" marR="68580" marT="34290" marB="34290"/>
                </a:tc>
                <a:tc>
                  <a:txBody>
                    <a:bodyPr/>
                    <a:lstStyle/>
                    <a:p>
                      <a:r>
                        <a:rPr lang="en-US" sz="1400" dirty="0" smtClean="0"/>
                        <a:t>Offences by companies</a:t>
                      </a:r>
                      <a:endParaRPr lang="en-US" sz="1400" dirty="0"/>
                    </a:p>
                  </a:txBody>
                  <a:tcPr marL="68580" marR="68580" marT="34290" marB="34290"/>
                </a:tc>
                <a:extLst>
                  <a:ext uri="{0D108BD9-81ED-4DB2-BD59-A6C34878D82A}">
                    <a16:rowId xmlns="" xmlns:a16="http://schemas.microsoft.com/office/drawing/2014/main" val="10003"/>
                  </a:ext>
                </a:extLst>
              </a:tr>
              <a:tr h="551448">
                <a:tc>
                  <a:txBody>
                    <a:bodyPr/>
                    <a:lstStyle/>
                    <a:p>
                      <a:pPr algn="ctr"/>
                      <a:r>
                        <a:rPr lang="en-US" sz="1400" b="0" dirty="0" smtClean="0"/>
                        <a:t>135</a:t>
                      </a:r>
                      <a:endParaRPr lang="en-US" sz="1400" b="0" dirty="0"/>
                    </a:p>
                  </a:txBody>
                  <a:tcPr marL="68580" marR="68580" marT="34290" marB="34290"/>
                </a:tc>
                <a:tc>
                  <a:txBody>
                    <a:bodyPr/>
                    <a:lstStyle/>
                    <a:p>
                      <a:r>
                        <a:rPr lang="en-US" sz="1400" b="1" dirty="0" smtClean="0"/>
                        <a:t>Cognizance</a:t>
                      </a:r>
                      <a:r>
                        <a:rPr lang="en-US" sz="1400" b="1" baseline="0" dirty="0" smtClean="0"/>
                        <a:t> of offences</a:t>
                      </a:r>
                      <a:endParaRPr lang="en-US" sz="1400" b="1" dirty="0"/>
                    </a:p>
                  </a:txBody>
                  <a:tcPr marL="68580" marR="68580" marT="34290" marB="34290"/>
                </a:tc>
                <a:extLst>
                  <a:ext uri="{0D108BD9-81ED-4DB2-BD59-A6C34878D82A}">
                    <a16:rowId xmlns="" xmlns:a16="http://schemas.microsoft.com/office/drawing/2014/main" val="10004"/>
                  </a:ext>
                </a:extLst>
              </a:tr>
              <a:tr h="551448">
                <a:tc>
                  <a:txBody>
                    <a:bodyPr/>
                    <a:lstStyle/>
                    <a:p>
                      <a:pPr algn="ctr"/>
                      <a:r>
                        <a:rPr lang="en-US" sz="1400" b="0" dirty="0" smtClean="0"/>
                        <a:t>136</a:t>
                      </a:r>
                      <a:endParaRPr lang="en-US" sz="1400" b="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Prior opportunity before prosecution</a:t>
                      </a:r>
                    </a:p>
                    <a:p>
                      <a:endParaRPr lang="en-US" sz="1400" dirty="0"/>
                    </a:p>
                  </a:txBody>
                  <a:tcPr marL="68580" marR="68580" marT="34290" marB="34290"/>
                </a:tc>
                <a:extLst>
                  <a:ext uri="{0D108BD9-81ED-4DB2-BD59-A6C34878D82A}">
                    <a16:rowId xmlns="" xmlns:a16="http://schemas.microsoft.com/office/drawing/2014/main" val="10005"/>
                  </a:ext>
                </a:extLst>
              </a:tr>
              <a:tr h="551448">
                <a:tc>
                  <a:txBody>
                    <a:bodyPr/>
                    <a:lstStyle/>
                    <a:p>
                      <a:pPr algn="ctr"/>
                      <a:r>
                        <a:rPr lang="en-US" sz="1400" b="0" dirty="0" smtClean="0"/>
                        <a:t>137</a:t>
                      </a:r>
                      <a:endParaRPr lang="en-US" sz="1400" b="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Compounding of offences</a:t>
                      </a:r>
                    </a:p>
                    <a:p>
                      <a:endParaRPr lang="en-US" sz="1400" dirty="0"/>
                    </a:p>
                  </a:txBody>
                  <a:tcPr marL="68580" marR="68580" marT="34290" marB="34290"/>
                </a:tc>
                <a:extLst>
                  <a:ext uri="{0D108BD9-81ED-4DB2-BD59-A6C34878D82A}">
                    <a16:rowId xmlns=""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58</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7979518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52920018"/>
              </p:ext>
            </p:extLst>
          </p:nvPr>
        </p:nvGraphicFramePr>
        <p:xfrm>
          <a:off x="1162050" y="590552"/>
          <a:ext cx="6743700" cy="4462462"/>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543550">
                  <a:extLst>
                    <a:ext uri="{9D8B030D-6E8A-4147-A177-3AD203B41FA5}">
                      <a16:colId xmlns="" xmlns:a16="http://schemas.microsoft.com/office/drawing/2014/main" val="20001"/>
                    </a:ext>
                  </a:extLst>
                </a:gridCol>
              </a:tblGrid>
              <a:tr h="482191">
                <a:tc>
                  <a:txBody>
                    <a:bodyPr/>
                    <a:lstStyle/>
                    <a:p>
                      <a:pPr algn="ctr"/>
                      <a:r>
                        <a:rPr lang="en-US" sz="1400" b="1" dirty="0" smtClean="0"/>
                        <a:t>Chapter</a:t>
                      </a:r>
                      <a:r>
                        <a:rPr lang="en-US" sz="1400" b="1" baseline="0" dirty="0" smtClean="0"/>
                        <a:t> XII</a:t>
                      </a:r>
                      <a:endParaRPr lang="en-US" sz="1400" b="1" dirty="0"/>
                    </a:p>
                  </a:txBody>
                  <a:tcPr marL="68580" marR="68580" marT="34290" marB="34290"/>
                </a:tc>
                <a:tc>
                  <a:txBody>
                    <a:bodyPr/>
                    <a:lstStyle/>
                    <a:p>
                      <a:r>
                        <a:rPr lang="en-US" sz="1400" dirty="0" smtClean="0"/>
                        <a:t>Miscellaneous</a:t>
                      </a:r>
                      <a:endParaRPr lang="en-US" sz="1400" dirty="0"/>
                    </a:p>
                  </a:txBody>
                  <a:tcPr marL="68580" marR="68580" marT="34290" marB="34290"/>
                </a:tc>
                <a:extLst>
                  <a:ext uri="{0D108BD9-81ED-4DB2-BD59-A6C34878D82A}">
                    <a16:rowId xmlns="" xmlns:a16="http://schemas.microsoft.com/office/drawing/2014/main" val="10000"/>
                  </a:ext>
                </a:extLst>
              </a:tr>
              <a:tr h="482191">
                <a:tc>
                  <a:txBody>
                    <a:bodyPr/>
                    <a:lstStyle/>
                    <a:p>
                      <a:pPr algn="ctr"/>
                      <a:r>
                        <a:rPr lang="en-US" sz="1400" b="0" dirty="0" smtClean="0"/>
                        <a:t>138</a:t>
                      </a:r>
                      <a:endParaRPr lang="en-US" sz="1400" b="0" dirty="0"/>
                    </a:p>
                  </a:txBody>
                  <a:tcPr marL="68580" marR="68580" marT="34290" marB="34290"/>
                </a:tc>
                <a:tc>
                  <a:txBody>
                    <a:bodyPr/>
                    <a:lstStyle/>
                    <a:p>
                      <a:r>
                        <a:rPr lang="en-US" sz="1400" b="1" dirty="0" smtClean="0"/>
                        <a:t>Application of </a:t>
                      </a:r>
                      <a:r>
                        <a:rPr lang="en-US" sz="1400" b="1" dirty="0" err="1" smtClean="0"/>
                        <a:t>aadhaar</a:t>
                      </a:r>
                      <a:endParaRPr lang="en-US" sz="1400" b="1" dirty="0"/>
                    </a:p>
                  </a:txBody>
                  <a:tcPr marL="68580" marR="68580" marT="34290" marB="34290"/>
                </a:tc>
                <a:extLst>
                  <a:ext uri="{0D108BD9-81ED-4DB2-BD59-A6C34878D82A}">
                    <a16:rowId xmlns="" xmlns:a16="http://schemas.microsoft.com/office/drawing/2014/main" val="10001"/>
                  </a:ext>
                </a:extLst>
              </a:tr>
              <a:tr h="482191">
                <a:tc>
                  <a:txBody>
                    <a:bodyPr/>
                    <a:lstStyle/>
                    <a:p>
                      <a:pPr algn="ctr"/>
                      <a:r>
                        <a:rPr lang="en-US" sz="1400" b="0" dirty="0" smtClean="0"/>
                        <a:t>139</a:t>
                      </a:r>
                      <a:endParaRPr lang="en-US" sz="1400" b="0" dirty="0"/>
                    </a:p>
                  </a:txBody>
                  <a:tcPr marL="68580" marR="68580" marT="34290" marB="34290"/>
                </a:tc>
                <a:tc>
                  <a:txBody>
                    <a:bodyPr/>
                    <a:lstStyle/>
                    <a:p>
                      <a:r>
                        <a:rPr lang="en-US" sz="1400" dirty="0" smtClean="0"/>
                        <a:t>Power to exempt establishment</a:t>
                      </a:r>
                      <a:endParaRPr lang="en-US" sz="1400" dirty="0"/>
                    </a:p>
                  </a:txBody>
                  <a:tcPr marL="68580" marR="68580" marT="34290" marB="34290"/>
                </a:tc>
                <a:extLst>
                  <a:ext uri="{0D108BD9-81ED-4DB2-BD59-A6C34878D82A}">
                    <a16:rowId xmlns="" xmlns:a16="http://schemas.microsoft.com/office/drawing/2014/main" val="10002"/>
                  </a:ext>
                </a:extLst>
              </a:tr>
              <a:tr h="604934">
                <a:tc>
                  <a:txBody>
                    <a:bodyPr/>
                    <a:lstStyle/>
                    <a:p>
                      <a:pPr algn="ctr"/>
                      <a:r>
                        <a:rPr lang="en-US" sz="1400" b="0" dirty="0" smtClean="0"/>
                        <a:t>140</a:t>
                      </a:r>
                      <a:endParaRPr lang="en-US" sz="1400" b="0" dirty="0"/>
                    </a:p>
                  </a:txBody>
                  <a:tcPr marL="68580" marR="68580" marT="34290" marB="34290"/>
                </a:tc>
                <a:tc>
                  <a:txBody>
                    <a:bodyPr/>
                    <a:lstStyle/>
                    <a:p>
                      <a:r>
                        <a:rPr lang="en-US" sz="1400" dirty="0" smtClean="0"/>
                        <a:t>Liability in case of transfer of establishment</a:t>
                      </a:r>
                      <a:endParaRPr lang="en-US" sz="1400" dirty="0"/>
                    </a:p>
                  </a:txBody>
                  <a:tcPr marL="68580" marR="68580" marT="34290" marB="34290"/>
                </a:tc>
                <a:extLst>
                  <a:ext uri="{0D108BD9-81ED-4DB2-BD59-A6C34878D82A}">
                    <a16:rowId xmlns="" xmlns:a16="http://schemas.microsoft.com/office/drawing/2014/main" val="10003"/>
                  </a:ext>
                </a:extLst>
              </a:tr>
              <a:tr h="482191">
                <a:tc>
                  <a:txBody>
                    <a:bodyPr/>
                    <a:lstStyle/>
                    <a:p>
                      <a:pPr algn="ctr"/>
                      <a:r>
                        <a:rPr lang="en-US" sz="1400" b="0" dirty="0" smtClean="0"/>
                        <a:t>141</a:t>
                      </a:r>
                      <a:endParaRPr lang="en-US" sz="1400" b="0" dirty="0"/>
                    </a:p>
                  </a:txBody>
                  <a:tcPr marL="68580" marR="68580" marT="34290" marB="34290"/>
                </a:tc>
                <a:tc>
                  <a:txBody>
                    <a:bodyPr/>
                    <a:lstStyle/>
                    <a:p>
                      <a:r>
                        <a:rPr lang="en-US" sz="1400" b="1" dirty="0" smtClean="0"/>
                        <a:t>The members, officers and staff to</a:t>
                      </a:r>
                      <a:r>
                        <a:rPr lang="en-US" sz="1400" b="1" baseline="0" dirty="0" smtClean="0"/>
                        <a:t> be public servants</a:t>
                      </a:r>
                      <a:endParaRPr lang="en-US" sz="1400" b="1" dirty="0"/>
                    </a:p>
                  </a:txBody>
                  <a:tcPr marL="68580" marR="68580" marT="34290" marB="34290"/>
                </a:tc>
                <a:extLst>
                  <a:ext uri="{0D108BD9-81ED-4DB2-BD59-A6C34878D82A}">
                    <a16:rowId xmlns="" xmlns:a16="http://schemas.microsoft.com/office/drawing/2014/main" val="10004"/>
                  </a:ext>
                </a:extLst>
              </a:tr>
              <a:tr h="482191">
                <a:tc>
                  <a:txBody>
                    <a:bodyPr/>
                    <a:lstStyle/>
                    <a:p>
                      <a:pPr algn="ctr"/>
                      <a:r>
                        <a:rPr lang="en-US" sz="1400" b="0" dirty="0" smtClean="0"/>
                        <a:t>142</a:t>
                      </a:r>
                      <a:endParaRPr lang="en-US" sz="1400" b="0" dirty="0"/>
                    </a:p>
                  </a:txBody>
                  <a:tcPr marL="68580" marR="68580" marT="34290" marB="34290"/>
                </a:tc>
                <a:tc>
                  <a:txBody>
                    <a:bodyPr/>
                    <a:lstStyle/>
                    <a:p>
                      <a:r>
                        <a:rPr lang="en-US" sz="1400" dirty="0" smtClean="0"/>
                        <a:t>Protection of action taken in good faith</a:t>
                      </a:r>
                      <a:endParaRPr lang="en-US" sz="1400" dirty="0"/>
                    </a:p>
                  </a:txBody>
                  <a:tcPr marL="68580" marR="68580" marT="34290" marB="34290"/>
                </a:tc>
                <a:extLst>
                  <a:ext uri="{0D108BD9-81ED-4DB2-BD59-A6C34878D82A}">
                    <a16:rowId xmlns="" xmlns:a16="http://schemas.microsoft.com/office/drawing/2014/main" val="10005"/>
                  </a:ext>
                </a:extLst>
              </a:tr>
              <a:tr h="482191">
                <a:tc>
                  <a:txBody>
                    <a:bodyPr/>
                    <a:lstStyle/>
                    <a:p>
                      <a:pPr algn="ctr"/>
                      <a:r>
                        <a:rPr lang="en-US" sz="1400" b="0" dirty="0" smtClean="0"/>
                        <a:t>143</a:t>
                      </a:r>
                      <a:endParaRPr lang="en-US" sz="1400" b="0" dirty="0"/>
                    </a:p>
                  </a:txBody>
                  <a:tcPr marL="68580" marR="68580" marT="34290" marB="34290"/>
                </a:tc>
                <a:tc>
                  <a:txBody>
                    <a:bodyPr/>
                    <a:lstStyle/>
                    <a:p>
                      <a:r>
                        <a:rPr lang="en-US" sz="1400" dirty="0" smtClean="0"/>
                        <a:t>Misuse of benefits</a:t>
                      </a:r>
                      <a:endParaRPr lang="en-US" sz="1400" dirty="0"/>
                    </a:p>
                  </a:txBody>
                  <a:tcPr marL="68580" marR="68580" marT="34290" marB="34290"/>
                </a:tc>
                <a:extLst>
                  <a:ext uri="{0D108BD9-81ED-4DB2-BD59-A6C34878D82A}">
                    <a16:rowId xmlns="" xmlns:a16="http://schemas.microsoft.com/office/drawing/2014/main" val="10006"/>
                  </a:ext>
                </a:extLst>
              </a:tr>
              <a:tr h="482191">
                <a:tc>
                  <a:txBody>
                    <a:bodyPr/>
                    <a:lstStyle/>
                    <a:p>
                      <a:pPr algn="ctr"/>
                      <a:r>
                        <a:rPr lang="en-US" sz="1400" b="0" dirty="0" smtClean="0"/>
                        <a:t>144</a:t>
                      </a:r>
                      <a:endParaRPr lang="en-US" sz="1400" b="0" dirty="0"/>
                    </a:p>
                  </a:txBody>
                  <a:tcPr marL="68580" marR="68580" marT="34290" marB="34290"/>
                </a:tc>
                <a:tc>
                  <a:txBody>
                    <a:bodyPr/>
                    <a:lstStyle/>
                    <a:p>
                      <a:r>
                        <a:rPr lang="en-US" sz="1400" dirty="0" smtClean="0"/>
                        <a:t>Power of the Central Government to give directions</a:t>
                      </a:r>
                      <a:endParaRPr lang="en-US" sz="1400" dirty="0"/>
                    </a:p>
                  </a:txBody>
                  <a:tcPr marL="68580" marR="68580" marT="34290" marB="34290"/>
                </a:tc>
                <a:extLst>
                  <a:ext uri="{0D108BD9-81ED-4DB2-BD59-A6C34878D82A}">
                    <a16:rowId xmlns="" xmlns:a16="http://schemas.microsoft.com/office/drawing/2014/main" val="10007"/>
                  </a:ext>
                </a:extLst>
              </a:tr>
              <a:tr h="482191">
                <a:tc>
                  <a:txBody>
                    <a:bodyPr/>
                    <a:lstStyle/>
                    <a:p>
                      <a:pPr algn="ctr"/>
                      <a:r>
                        <a:rPr lang="en-US" sz="1400" b="0" dirty="0" smtClean="0"/>
                        <a:t>145</a:t>
                      </a:r>
                      <a:endParaRPr lang="en-US" sz="1400" b="0" dirty="0"/>
                    </a:p>
                  </a:txBody>
                  <a:tcPr marL="68580" marR="68580" marT="34290" marB="34290"/>
                </a:tc>
                <a:tc>
                  <a:txBody>
                    <a:bodyPr/>
                    <a:lstStyle/>
                    <a:p>
                      <a:r>
                        <a:rPr lang="en-US" sz="1400" dirty="0" smtClean="0"/>
                        <a:t>Power to frame schemes</a:t>
                      </a:r>
                      <a:endParaRPr lang="en-US" sz="1400" dirty="0"/>
                    </a:p>
                  </a:txBody>
                  <a:tcPr marL="68580" marR="68580" marT="34290" marB="34290"/>
                </a:tc>
                <a:extLst>
                  <a:ext uri="{0D108BD9-81ED-4DB2-BD59-A6C34878D82A}">
                    <a16:rowId xmlns="" xmlns:a16="http://schemas.microsoft.com/office/drawing/2014/main" val="10008"/>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59</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855571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5750"/>
            <a:ext cx="6172200" cy="514350"/>
          </a:xfrm>
        </p:spPr>
        <p:txBody>
          <a:bodyPr>
            <a:noAutofit/>
          </a:bodyPr>
          <a:lstStyle/>
          <a:p>
            <a:r>
              <a:rPr lang="en-US" sz="2400" b="1" dirty="0" smtClean="0"/>
              <a:t>Arrangement of Sections</a:t>
            </a:r>
            <a:endParaRPr lang="en-US" sz="2400" b="1"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545335392"/>
              </p:ext>
            </p:extLst>
          </p:nvPr>
        </p:nvGraphicFramePr>
        <p:xfrm>
          <a:off x="533400" y="986790"/>
          <a:ext cx="8153400" cy="3947160"/>
        </p:xfrm>
        <a:graphic>
          <a:graphicData uri="http://schemas.openxmlformats.org/drawingml/2006/table">
            <a:tbl>
              <a:tblPr bandRow="1">
                <a:tableStyleId>{5C22544A-7EE6-4342-B048-85BDC9FD1C3A}</a:tableStyleId>
              </a:tblPr>
              <a:tblGrid>
                <a:gridCol w="1887362">
                  <a:extLst>
                    <a:ext uri="{9D8B030D-6E8A-4147-A177-3AD203B41FA5}">
                      <a16:colId xmlns="" xmlns:a16="http://schemas.microsoft.com/office/drawing/2014/main" val="20000"/>
                    </a:ext>
                  </a:extLst>
                </a:gridCol>
                <a:gridCol w="6266038">
                  <a:extLst>
                    <a:ext uri="{9D8B030D-6E8A-4147-A177-3AD203B41FA5}">
                      <a16:colId xmlns="" xmlns:a16="http://schemas.microsoft.com/office/drawing/2014/main" val="20001"/>
                    </a:ext>
                  </a:extLst>
                </a:gridCol>
              </a:tblGrid>
              <a:tr h="256087">
                <a:tc>
                  <a:txBody>
                    <a:bodyPr/>
                    <a:lstStyle/>
                    <a:p>
                      <a:pPr algn="ctr"/>
                      <a:r>
                        <a:rPr lang="en-US" sz="1400" b="1" dirty="0" smtClean="0"/>
                        <a:t>10</a:t>
                      </a:r>
                      <a:endParaRPr lang="en-US" sz="1400" b="1" dirty="0"/>
                    </a:p>
                  </a:txBody>
                  <a:tcPr marL="68580" marR="68580" marT="34290" marB="34290"/>
                </a:tc>
                <a:tc>
                  <a:txBody>
                    <a:bodyPr/>
                    <a:lstStyle/>
                    <a:p>
                      <a:r>
                        <a:rPr lang="en-US" sz="1400" dirty="0" smtClean="0"/>
                        <a:t>Wages</a:t>
                      </a:r>
                      <a:r>
                        <a:rPr lang="en-US" sz="1400" baseline="0" dirty="0" smtClean="0"/>
                        <a:t> of employee who works for less than normal working day</a:t>
                      </a:r>
                      <a:endParaRPr lang="en-US" sz="1400" dirty="0"/>
                    </a:p>
                  </a:txBody>
                  <a:tcPr marL="68580" marR="68580" marT="34290" marB="34290"/>
                </a:tc>
                <a:extLst>
                  <a:ext uri="{0D108BD9-81ED-4DB2-BD59-A6C34878D82A}">
                    <a16:rowId xmlns="" xmlns:a16="http://schemas.microsoft.com/office/drawing/2014/main" val="10000"/>
                  </a:ext>
                </a:extLst>
              </a:tr>
              <a:tr h="256087">
                <a:tc>
                  <a:txBody>
                    <a:bodyPr/>
                    <a:lstStyle/>
                    <a:p>
                      <a:pPr algn="ctr"/>
                      <a:r>
                        <a:rPr lang="en-US" sz="1400" b="1" dirty="0" smtClean="0"/>
                        <a:t>11</a:t>
                      </a:r>
                      <a:endParaRPr lang="en-US" sz="1400" b="1" dirty="0"/>
                    </a:p>
                  </a:txBody>
                  <a:tcPr marL="68580" marR="68580" marT="34290" marB="34290"/>
                </a:tc>
                <a:tc>
                  <a:txBody>
                    <a:bodyPr/>
                    <a:lstStyle/>
                    <a:p>
                      <a:r>
                        <a:rPr lang="en-US" sz="1400" dirty="0" smtClean="0"/>
                        <a:t>Wages for two or more classes</a:t>
                      </a:r>
                      <a:r>
                        <a:rPr lang="en-US" sz="1400" baseline="0" dirty="0" smtClean="0"/>
                        <a:t> of work</a:t>
                      </a:r>
                      <a:endParaRPr lang="en-US" sz="1400" dirty="0"/>
                    </a:p>
                  </a:txBody>
                  <a:tcPr marL="68580" marR="68580" marT="34290" marB="34290"/>
                </a:tc>
                <a:extLst>
                  <a:ext uri="{0D108BD9-81ED-4DB2-BD59-A6C34878D82A}">
                    <a16:rowId xmlns="" xmlns:a16="http://schemas.microsoft.com/office/drawing/2014/main" val="10001"/>
                  </a:ext>
                </a:extLst>
              </a:tr>
              <a:tr h="256087">
                <a:tc>
                  <a:txBody>
                    <a:bodyPr/>
                    <a:lstStyle/>
                    <a:p>
                      <a:pPr algn="ctr"/>
                      <a:r>
                        <a:rPr lang="en-US" sz="1400" b="1" dirty="0" smtClean="0"/>
                        <a:t>12</a:t>
                      </a:r>
                      <a:endParaRPr lang="en-US" sz="1400" b="1" dirty="0"/>
                    </a:p>
                  </a:txBody>
                  <a:tcPr marL="68580" marR="68580" marT="34290" marB="34290"/>
                </a:tc>
                <a:tc>
                  <a:txBody>
                    <a:bodyPr/>
                    <a:lstStyle/>
                    <a:p>
                      <a:r>
                        <a:rPr lang="en-US" sz="1400" dirty="0" smtClean="0"/>
                        <a:t>Minimum time rate wages for piece work</a:t>
                      </a:r>
                      <a:endParaRPr lang="en-US" sz="1400" dirty="0"/>
                    </a:p>
                  </a:txBody>
                  <a:tcPr marL="68580" marR="68580" marT="34290" marB="34290"/>
                </a:tc>
                <a:extLst>
                  <a:ext uri="{0D108BD9-81ED-4DB2-BD59-A6C34878D82A}">
                    <a16:rowId xmlns="" xmlns:a16="http://schemas.microsoft.com/office/drawing/2014/main" val="10002"/>
                  </a:ext>
                </a:extLst>
              </a:tr>
              <a:tr h="256087">
                <a:tc>
                  <a:txBody>
                    <a:bodyPr/>
                    <a:lstStyle/>
                    <a:p>
                      <a:pPr algn="ctr"/>
                      <a:r>
                        <a:rPr lang="en-US" sz="1400" b="1" dirty="0" smtClean="0"/>
                        <a:t>13</a:t>
                      </a:r>
                      <a:endParaRPr lang="en-US" sz="1400" b="1" dirty="0"/>
                    </a:p>
                  </a:txBody>
                  <a:tcPr marL="68580" marR="68580" marT="34290" marB="34290"/>
                </a:tc>
                <a:tc>
                  <a:txBody>
                    <a:bodyPr/>
                    <a:lstStyle/>
                    <a:p>
                      <a:r>
                        <a:rPr lang="en-US" sz="1400" dirty="0" smtClean="0"/>
                        <a:t>Fixing hours of work for normal working day</a:t>
                      </a:r>
                      <a:endParaRPr lang="en-US" sz="1400" dirty="0"/>
                    </a:p>
                  </a:txBody>
                  <a:tcPr marL="68580" marR="68580" marT="34290" marB="34290"/>
                </a:tc>
                <a:extLst>
                  <a:ext uri="{0D108BD9-81ED-4DB2-BD59-A6C34878D82A}">
                    <a16:rowId xmlns="" xmlns:a16="http://schemas.microsoft.com/office/drawing/2014/main" val="10003"/>
                  </a:ext>
                </a:extLst>
              </a:tr>
              <a:tr h="256087">
                <a:tc>
                  <a:txBody>
                    <a:bodyPr/>
                    <a:lstStyle/>
                    <a:p>
                      <a:pPr algn="ctr"/>
                      <a:r>
                        <a:rPr lang="en-US" sz="1400" b="1" dirty="0" smtClean="0"/>
                        <a:t>14</a:t>
                      </a:r>
                      <a:endParaRPr lang="en-US" sz="1400" b="1" dirty="0"/>
                    </a:p>
                  </a:txBody>
                  <a:tcPr marL="68580" marR="68580" marT="34290" marB="34290"/>
                </a:tc>
                <a:tc>
                  <a:txBody>
                    <a:bodyPr/>
                    <a:lstStyle/>
                    <a:p>
                      <a:r>
                        <a:rPr lang="en-US" sz="1400" dirty="0" smtClean="0"/>
                        <a:t>Wages</a:t>
                      </a:r>
                      <a:r>
                        <a:rPr lang="en-US" sz="1400" baseline="0" dirty="0" smtClean="0"/>
                        <a:t> for overtime work</a:t>
                      </a:r>
                      <a:endParaRPr lang="en-US" sz="1400" dirty="0"/>
                    </a:p>
                  </a:txBody>
                  <a:tcPr marL="68580" marR="68580" marT="34290" marB="34290"/>
                </a:tc>
                <a:extLst>
                  <a:ext uri="{0D108BD9-81ED-4DB2-BD59-A6C34878D82A}">
                    <a16:rowId xmlns="" xmlns:a16="http://schemas.microsoft.com/office/drawing/2014/main" val="10004"/>
                  </a:ext>
                </a:extLst>
              </a:tr>
              <a:tr h="256087">
                <a:tc>
                  <a:txBody>
                    <a:bodyPr/>
                    <a:lstStyle/>
                    <a:p>
                      <a:pPr algn="ctr"/>
                      <a:endParaRPr lang="en-US" sz="1400" b="1"/>
                    </a:p>
                  </a:txBody>
                  <a:tcPr marL="68580" marR="68580" marT="34290" marB="34290"/>
                </a:tc>
                <a:tc>
                  <a:txBody>
                    <a:bodyPr/>
                    <a:lstStyle/>
                    <a:p>
                      <a:endParaRPr lang="en-US" sz="1400" dirty="0"/>
                    </a:p>
                  </a:txBody>
                  <a:tcPr marL="68580" marR="68580" marT="34290" marB="34290"/>
                </a:tc>
                <a:extLst>
                  <a:ext uri="{0D108BD9-81ED-4DB2-BD59-A6C34878D82A}">
                    <a16:rowId xmlns="" xmlns:a16="http://schemas.microsoft.com/office/drawing/2014/main" val="10005"/>
                  </a:ext>
                </a:extLst>
              </a:tr>
              <a:tr h="256087">
                <a:tc>
                  <a:txBody>
                    <a:bodyPr/>
                    <a:lstStyle/>
                    <a:p>
                      <a:pPr algn="ctr"/>
                      <a:r>
                        <a:rPr lang="en-US" sz="1400" b="1" dirty="0" smtClean="0"/>
                        <a:t>CHAPTER</a:t>
                      </a:r>
                      <a:r>
                        <a:rPr lang="en-US" sz="1400" b="1" baseline="0" dirty="0" smtClean="0"/>
                        <a:t> III</a:t>
                      </a:r>
                      <a:endParaRPr lang="en-US" sz="1400" b="1" dirty="0"/>
                    </a:p>
                  </a:txBody>
                  <a:tcPr marL="68580" marR="68580" marT="34290" marB="34290"/>
                </a:tc>
                <a:tc>
                  <a:txBody>
                    <a:bodyPr/>
                    <a:lstStyle/>
                    <a:p>
                      <a:r>
                        <a:rPr lang="en-US" sz="1400" b="1" dirty="0" smtClean="0"/>
                        <a:t>PAYMENT OF WAGES</a:t>
                      </a:r>
                      <a:endParaRPr lang="en-US" sz="1400" b="1" dirty="0"/>
                    </a:p>
                  </a:txBody>
                  <a:tcPr marL="68580" marR="68580" marT="34290" marB="34290"/>
                </a:tc>
                <a:extLst>
                  <a:ext uri="{0D108BD9-81ED-4DB2-BD59-A6C34878D82A}">
                    <a16:rowId xmlns="" xmlns:a16="http://schemas.microsoft.com/office/drawing/2014/main" val="10006"/>
                  </a:ext>
                </a:extLst>
              </a:tr>
              <a:tr h="256087">
                <a:tc>
                  <a:txBody>
                    <a:bodyPr/>
                    <a:lstStyle/>
                    <a:p>
                      <a:pPr algn="ctr"/>
                      <a:r>
                        <a:rPr lang="en-US" sz="1400" b="1" dirty="0" smtClean="0"/>
                        <a:t>15</a:t>
                      </a:r>
                      <a:endParaRPr lang="en-US" sz="1400" b="1" dirty="0"/>
                    </a:p>
                  </a:txBody>
                  <a:tcPr marL="68580" marR="68580" marT="34290" marB="34290"/>
                </a:tc>
                <a:tc>
                  <a:txBody>
                    <a:bodyPr/>
                    <a:lstStyle/>
                    <a:p>
                      <a:r>
                        <a:rPr lang="en-US" sz="1400" dirty="0" smtClean="0"/>
                        <a:t>Mode of payment of Wages</a:t>
                      </a:r>
                    </a:p>
                  </a:txBody>
                  <a:tcPr marL="68580" marR="68580" marT="34290" marB="34290"/>
                </a:tc>
                <a:extLst>
                  <a:ext uri="{0D108BD9-81ED-4DB2-BD59-A6C34878D82A}">
                    <a16:rowId xmlns="" xmlns:a16="http://schemas.microsoft.com/office/drawing/2014/main" val="10007"/>
                  </a:ext>
                </a:extLst>
              </a:tr>
              <a:tr h="256087">
                <a:tc>
                  <a:txBody>
                    <a:bodyPr/>
                    <a:lstStyle/>
                    <a:p>
                      <a:pPr algn="ctr"/>
                      <a:r>
                        <a:rPr lang="en-US" sz="1400" b="1" dirty="0" smtClean="0"/>
                        <a:t>16</a:t>
                      </a:r>
                      <a:endParaRPr lang="en-US" sz="1400" b="1" dirty="0"/>
                    </a:p>
                  </a:txBody>
                  <a:tcPr marL="68580" marR="68580" marT="34290" marB="34290"/>
                </a:tc>
                <a:tc>
                  <a:txBody>
                    <a:bodyPr/>
                    <a:lstStyle/>
                    <a:p>
                      <a:r>
                        <a:rPr lang="en-US" sz="1400" dirty="0" smtClean="0"/>
                        <a:t>Fixation of wage period</a:t>
                      </a:r>
                    </a:p>
                  </a:txBody>
                  <a:tcPr marL="68580" marR="68580" marT="34290" marB="34290"/>
                </a:tc>
                <a:extLst>
                  <a:ext uri="{0D108BD9-81ED-4DB2-BD59-A6C34878D82A}">
                    <a16:rowId xmlns="" xmlns:a16="http://schemas.microsoft.com/office/drawing/2014/main" val="10008"/>
                  </a:ext>
                </a:extLst>
              </a:tr>
              <a:tr h="256087">
                <a:tc>
                  <a:txBody>
                    <a:bodyPr/>
                    <a:lstStyle/>
                    <a:p>
                      <a:pPr algn="ctr"/>
                      <a:r>
                        <a:rPr lang="en-US" sz="1400" b="1" dirty="0" smtClean="0"/>
                        <a:t>17</a:t>
                      </a:r>
                      <a:endParaRPr lang="en-US" sz="1400" b="1" dirty="0"/>
                    </a:p>
                  </a:txBody>
                  <a:tcPr marL="68580" marR="68580" marT="34290" marB="34290"/>
                </a:tc>
                <a:tc>
                  <a:txBody>
                    <a:bodyPr/>
                    <a:lstStyle/>
                    <a:p>
                      <a:r>
                        <a:rPr lang="en-US" sz="1400" dirty="0" smtClean="0"/>
                        <a:t>Time limit for payment of wages</a:t>
                      </a:r>
                    </a:p>
                  </a:txBody>
                  <a:tcPr marL="68580" marR="68580" marT="34290" marB="34290"/>
                </a:tc>
                <a:extLst>
                  <a:ext uri="{0D108BD9-81ED-4DB2-BD59-A6C34878D82A}">
                    <a16:rowId xmlns="" xmlns:a16="http://schemas.microsoft.com/office/drawing/2014/main" val="10009"/>
                  </a:ext>
                </a:extLst>
              </a:tr>
              <a:tr h="256087">
                <a:tc>
                  <a:txBody>
                    <a:bodyPr/>
                    <a:lstStyle/>
                    <a:p>
                      <a:pPr algn="ctr"/>
                      <a:r>
                        <a:rPr lang="en-US" sz="1400" b="1" dirty="0" smtClean="0"/>
                        <a:t>18</a:t>
                      </a:r>
                      <a:endParaRPr lang="en-US" sz="1400" b="1" dirty="0"/>
                    </a:p>
                  </a:txBody>
                  <a:tcPr marL="68580" marR="68580" marT="34290" marB="34290"/>
                </a:tc>
                <a:tc>
                  <a:txBody>
                    <a:bodyPr/>
                    <a:lstStyle/>
                    <a:p>
                      <a:r>
                        <a:rPr lang="en-US" sz="1400" dirty="0" smtClean="0"/>
                        <a:t>Deductions which may be made</a:t>
                      </a:r>
                      <a:r>
                        <a:rPr lang="en-US" sz="1400" baseline="0" dirty="0" smtClean="0"/>
                        <a:t> from wages</a:t>
                      </a:r>
                      <a:endParaRPr lang="en-US" sz="1400" dirty="0" smtClean="0"/>
                    </a:p>
                  </a:txBody>
                  <a:tcPr marL="68580" marR="68580" marT="34290" marB="34290"/>
                </a:tc>
                <a:extLst>
                  <a:ext uri="{0D108BD9-81ED-4DB2-BD59-A6C34878D82A}">
                    <a16:rowId xmlns="" xmlns:a16="http://schemas.microsoft.com/office/drawing/2014/main" val="10010"/>
                  </a:ext>
                </a:extLst>
              </a:tr>
              <a:tr h="256087">
                <a:tc>
                  <a:txBody>
                    <a:bodyPr/>
                    <a:lstStyle/>
                    <a:p>
                      <a:pPr algn="ctr"/>
                      <a:r>
                        <a:rPr lang="en-US" sz="1400" b="1" dirty="0" smtClean="0"/>
                        <a:t>19</a:t>
                      </a:r>
                      <a:endParaRPr lang="en-US" sz="1400" b="1" dirty="0"/>
                    </a:p>
                  </a:txBody>
                  <a:tcPr marL="68580" marR="68580" marT="34290" marB="34290"/>
                </a:tc>
                <a:tc>
                  <a:txBody>
                    <a:bodyPr/>
                    <a:lstStyle/>
                    <a:p>
                      <a:r>
                        <a:rPr lang="en-US" sz="1400" dirty="0" smtClean="0"/>
                        <a:t>Fines</a:t>
                      </a:r>
                    </a:p>
                  </a:txBody>
                  <a:tcPr marL="68580" marR="68580" marT="34290" marB="34290"/>
                </a:tc>
                <a:extLst>
                  <a:ext uri="{0D108BD9-81ED-4DB2-BD59-A6C34878D82A}">
                    <a16:rowId xmlns="" xmlns:a16="http://schemas.microsoft.com/office/drawing/2014/main" val="10011"/>
                  </a:ext>
                </a:extLst>
              </a:tr>
              <a:tr h="256087">
                <a:tc>
                  <a:txBody>
                    <a:bodyPr/>
                    <a:lstStyle/>
                    <a:p>
                      <a:pPr algn="ctr"/>
                      <a:r>
                        <a:rPr lang="en-US" sz="1400" b="1" dirty="0" smtClean="0"/>
                        <a:t>20</a:t>
                      </a:r>
                      <a:endParaRPr lang="en-US" sz="1400" b="1" dirty="0"/>
                    </a:p>
                  </a:txBody>
                  <a:tcPr marL="68580" marR="68580" marT="34290" marB="34290"/>
                </a:tc>
                <a:tc>
                  <a:txBody>
                    <a:bodyPr/>
                    <a:lstStyle/>
                    <a:p>
                      <a:r>
                        <a:rPr lang="en-US" sz="1400" dirty="0" smtClean="0"/>
                        <a:t>Deductions for</a:t>
                      </a:r>
                      <a:r>
                        <a:rPr lang="en-US" sz="1400" baseline="0" dirty="0" smtClean="0"/>
                        <a:t> absence from duty</a:t>
                      </a:r>
                      <a:endParaRPr lang="en-US" sz="1400" dirty="0" smtClean="0"/>
                    </a:p>
                  </a:txBody>
                  <a:tcPr marL="68580" marR="68580" marT="34290" marB="34290"/>
                </a:tc>
                <a:extLst>
                  <a:ext uri="{0D108BD9-81ED-4DB2-BD59-A6C34878D82A}">
                    <a16:rowId xmlns="" xmlns:a16="http://schemas.microsoft.com/office/drawing/2014/main" val="10012"/>
                  </a:ext>
                </a:extLst>
              </a:tr>
              <a:tr h="256087">
                <a:tc>
                  <a:txBody>
                    <a:bodyPr/>
                    <a:lstStyle/>
                    <a:p>
                      <a:pPr algn="ctr"/>
                      <a:r>
                        <a:rPr lang="en-US" sz="1400" b="1" dirty="0" smtClean="0"/>
                        <a:t>21</a:t>
                      </a:r>
                      <a:endParaRPr lang="en-US" sz="1400" b="1" dirty="0"/>
                    </a:p>
                  </a:txBody>
                  <a:tcPr marL="68580" marR="68580" marT="34290" marB="34290"/>
                </a:tc>
                <a:tc>
                  <a:txBody>
                    <a:bodyPr/>
                    <a:lstStyle/>
                    <a:p>
                      <a:r>
                        <a:rPr lang="en-US" sz="1400" dirty="0" smtClean="0"/>
                        <a:t>Deduction for damage or loss</a:t>
                      </a:r>
                    </a:p>
                  </a:txBody>
                  <a:tcPr marL="68580" marR="68580" marT="34290" marB="34290"/>
                </a:tc>
                <a:extLst>
                  <a:ext uri="{0D108BD9-81ED-4DB2-BD59-A6C34878D82A}">
                    <a16:rowId xmlns="" xmlns:a16="http://schemas.microsoft.com/office/drawing/2014/main" val="10013"/>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6</a:t>
            </a:fld>
            <a:endParaRPr lang="en-US"/>
          </a:p>
        </p:txBody>
      </p:sp>
      <p:pic>
        <p:nvPicPr>
          <p:cNvPr id="6"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Tree>
    <p:extLst>
      <p:ext uri="{BB962C8B-B14F-4D97-AF65-F5344CB8AC3E}">
        <p14:creationId xmlns="" xmlns:p14="http://schemas.microsoft.com/office/powerpoint/2010/main" val="5167170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2252427772"/>
              </p:ext>
            </p:extLst>
          </p:nvPr>
        </p:nvGraphicFramePr>
        <p:xfrm>
          <a:off x="1143000" y="685802"/>
          <a:ext cx="6743700" cy="4159600"/>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543550">
                  <a:extLst>
                    <a:ext uri="{9D8B030D-6E8A-4147-A177-3AD203B41FA5}">
                      <a16:colId xmlns="" xmlns:a16="http://schemas.microsoft.com/office/drawing/2014/main" val="20001"/>
                    </a:ext>
                  </a:extLst>
                </a:gridCol>
              </a:tblGrid>
              <a:tr h="503916">
                <a:tc>
                  <a:txBody>
                    <a:bodyPr/>
                    <a:lstStyle/>
                    <a:p>
                      <a:pPr algn="ctr"/>
                      <a:r>
                        <a:rPr lang="en-US" sz="1400" b="1" dirty="0" smtClean="0"/>
                        <a:t>Chapter</a:t>
                      </a:r>
                      <a:r>
                        <a:rPr lang="en-US" sz="1400" b="1" baseline="0" dirty="0" smtClean="0"/>
                        <a:t> XII</a:t>
                      </a:r>
                      <a:endParaRPr lang="en-US" sz="1400" b="1" dirty="0"/>
                    </a:p>
                  </a:txBody>
                  <a:tcPr marL="68580" marR="68580" marT="34290" marB="34290"/>
                </a:tc>
                <a:tc>
                  <a:txBody>
                    <a:bodyPr/>
                    <a:lstStyle/>
                    <a:p>
                      <a:r>
                        <a:rPr lang="en-US" sz="1400" dirty="0" smtClean="0"/>
                        <a:t>Miscellaneous</a:t>
                      </a:r>
                      <a:endParaRPr lang="en-US" sz="1400" dirty="0"/>
                    </a:p>
                  </a:txBody>
                  <a:tcPr marL="68580" marR="68580" marT="34290" marB="34290"/>
                </a:tc>
                <a:extLst>
                  <a:ext uri="{0D108BD9-81ED-4DB2-BD59-A6C34878D82A}">
                    <a16:rowId xmlns="" xmlns:a16="http://schemas.microsoft.com/office/drawing/2014/main" val="10000"/>
                  </a:ext>
                </a:extLst>
              </a:tr>
              <a:tr h="503916">
                <a:tc>
                  <a:txBody>
                    <a:bodyPr/>
                    <a:lstStyle/>
                    <a:p>
                      <a:pPr algn="ctr"/>
                      <a:r>
                        <a:rPr lang="en-US" sz="1400" b="0" dirty="0" smtClean="0"/>
                        <a:t>146</a:t>
                      </a:r>
                      <a:endParaRPr lang="en-US" sz="1400" b="0" dirty="0"/>
                    </a:p>
                  </a:txBody>
                  <a:tcPr marL="68580" marR="68580" marT="34290" marB="34290"/>
                </a:tc>
                <a:tc>
                  <a:txBody>
                    <a:bodyPr/>
                    <a:lstStyle/>
                    <a:p>
                      <a:r>
                        <a:rPr lang="en-US" sz="1400" b="1" dirty="0" smtClean="0"/>
                        <a:t>Protection against attachment</a:t>
                      </a:r>
                      <a:r>
                        <a:rPr lang="en-US" sz="1400" b="1" baseline="0" dirty="0" smtClean="0"/>
                        <a:t> etc</a:t>
                      </a:r>
                      <a:endParaRPr lang="en-US" sz="1400" b="1" dirty="0"/>
                    </a:p>
                  </a:txBody>
                  <a:tcPr marL="68580" marR="68580" marT="34290" marB="34290"/>
                </a:tc>
                <a:extLst>
                  <a:ext uri="{0D108BD9-81ED-4DB2-BD59-A6C34878D82A}">
                    <a16:rowId xmlns="" xmlns:a16="http://schemas.microsoft.com/office/drawing/2014/main" val="10001"/>
                  </a:ext>
                </a:extLst>
              </a:tr>
              <a:tr h="503916">
                <a:tc>
                  <a:txBody>
                    <a:bodyPr/>
                    <a:lstStyle/>
                    <a:p>
                      <a:pPr algn="ctr"/>
                      <a:r>
                        <a:rPr lang="en-US" sz="1400" b="0" dirty="0" smtClean="0"/>
                        <a:t>147</a:t>
                      </a:r>
                      <a:endParaRPr lang="en-US" sz="1400" b="0" dirty="0"/>
                    </a:p>
                  </a:txBody>
                  <a:tcPr marL="68580" marR="68580" marT="34290" marB="34290"/>
                </a:tc>
                <a:tc>
                  <a:txBody>
                    <a:bodyPr/>
                    <a:lstStyle/>
                    <a:p>
                      <a:r>
                        <a:rPr lang="en-US" sz="1400" dirty="0" smtClean="0"/>
                        <a:t>Powers to amend Schedule</a:t>
                      </a:r>
                      <a:endParaRPr lang="en-US" sz="1400" dirty="0"/>
                    </a:p>
                  </a:txBody>
                  <a:tcPr marL="68580" marR="68580" marT="34290" marB="34290"/>
                </a:tc>
                <a:extLst>
                  <a:ext uri="{0D108BD9-81ED-4DB2-BD59-A6C34878D82A}">
                    <a16:rowId xmlns="" xmlns:a16="http://schemas.microsoft.com/office/drawing/2014/main" val="10002"/>
                  </a:ext>
                </a:extLst>
              </a:tr>
              <a:tr h="632188">
                <a:tc>
                  <a:txBody>
                    <a:bodyPr/>
                    <a:lstStyle/>
                    <a:p>
                      <a:pPr algn="ctr"/>
                      <a:r>
                        <a:rPr lang="en-US" sz="1400" b="0" dirty="0" smtClean="0"/>
                        <a:t>148</a:t>
                      </a:r>
                      <a:endParaRPr lang="en-US" sz="1400" b="0" dirty="0"/>
                    </a:p>
                  </a:txBody>
                  <a:tcPr marL="68580" marR="68580" marT="34290" marB="34290"/>
                </a:tc>
                <a:tc>
                  <a:txBody>
                    <a:bodyPr/>
                    <a:lstStyle/>
                    <a:p>
                      <a:r>
                        <a:rPr lang="en-US" sz="1400" dirty="0" smtClean="0"/>
                        <a:t>Power of</a:t>
                      </a:r>
                      <a:r>
                        <a:rPr lang="en-US" sz="1400" baseline="0" dirty="0" smtClean="0"/>
                        <a:t> the appropriate Government to make rules</a:t>
                      </a:r>
                      <a:endParaRPr lang="en-US" sz="1400" dirty="0"/>
                    </a:p>
                  </a:txBody>
                  <a:tcPr marL="68580" marR="68580" marT="34290" marB="34290"/>
                </a:tc>
                <a:extLst>
                  <a:ext uri="{0D108BD9-81ED-4DB2-BD59-A6C34878D82A}">
                    <a16:rowId xmlns="" xmlns:a16="http://schemas.microsoft.com/office/drawing/2014/main" val="10003"/>
                  </a:ext>
                </a:extLst>
              </a:tr>
              <a:tr h="503916">
                <a:tc>
                  <a:txBody>
                    <a:bodyPr/>
                    <a:lstStyle/>
                    <a:p>
                      <a:pPr algn="ctr"/>
                      <a:r>
                        <a:rPr lang="en-US" sz="1400" b="0" dirty="0" smtClean="0"/>
                        <a:t>148</a:t>
                      </a:r>
                      <a:endParaRPr lang="en-US" sz="1400" b="0" dirty="0"/>
                    </a:p>
                  </a:txBody>
                  <a:tcPr marL="68580" marR="68580" marT="34290" marB="34290"/>
                </a:tc>
                <a:tc>
                  <a:txBody>
                    <a:bodyPr/>
                    <a:lstStyle/>
                    <a:p>
                      <a:r>
                        <a:rPr lang="en-US" sz="1400" b="1" dirty="0" smtClean="0"/>
                        <a:t>Power of Central Government</a:t>
                      </a:r>
                      <a:r>
                        <a:rPr lang="en-US" sz="1400" b="1" baseline="0" dirty="0" smtClean="0"/>
                        <a:t> to make rules</a:t>
                      </a:r>
                      <a:endParaRPr lang="en-US" sz="1400" b="1" dirty="0"/>
                    </a:p>
                  </a:txBody>
                  <a:tcPr marL="68580" marR="68580" marT="34290" marB="34290"/>
                </a:tc>
                <a:extLst>
                  <a:ext uri="{0D108BD9-81ED-4DB2-BD59-A6C34878D82A}">
                    <a16:rowId xmlns="" xmlns:a16="http://schemas.microsoft.com/office/drawing/2014/main" val="10004"/>
                  </a:ext>
                </a:extLst>
              </a:tr>
              <a:tr h="503916">
                <a:tc>
                  <a:txBody>
                    <a:bodyPr/>
                    <a:lstStyle/>
                    <a:p>
                      <a:pPr algn="ctr"/>
                      <a:r>
                        <a:rPr lang="en-US" sz="1400" b="0" dirty="0" smtClean="0"/>
                        <a:t>150</a:t>
                      </a:r>
                      <a:endParaRPr lang="en-US" sz="1400" b="0" dirty="0"/>
                    </a:p>
                  </a:txBody>
                  <a:tcPr marL="68580" marR="68580" marT="34290" marB="34290"/>
                </a:tc>
                <a:tc>
                  <a:txBody>
                    <a:bodyPr/>
                    <a:lstStyle/>
                    <a:p>
                      <a:r>
                        <a:rPr lang="en-US" sz="1400" dirty="0" smtClean="0"/>
                        <a:t>Power of State</a:t>
                      </a:r>
                      <a:r>
                        <a:rPr lang="en-US" sz="1400" baseline="0" dirty="0" smtClean="0"/>
                        <a:t> Government to make rules</a:t>
                      </a:r>
                      <a:endParaRPr lang="en-US" sz="1400" dirty="0"/>
                    </a:p>
                  </a:txBody>
                  <a:tcPr marL="68580" marR="68580" marT="34290" marB="34290"/>
                </a:tc>
                <a:extLst>
                  <a:ext uri="{0D108BD9-81ED-4DB2-BD59-A6C34878D82A}">
                    <a16:rowId xmlns="" xmlns:a16="http://schemas.microsoft.com/office/drawing/2014/main" val="10005"/>
                  </a:ext>
                </a:extLst>
              </a:tr>
              <a:tr h="503916">
                <a:tc>
                  <a:txBody>
                    <a:bodyPr/>
                    <a:lstStyle/>
                    <a:p>
                      <a:pPr algn="ctr"/>
                      <a:r>
                        <a:rPr lang="en-US" sz="1400" b="0" dirty="0" smtClean="0"/>
                        <a:t>151</a:t>
                      </a:r>
                      <a:endParaRPr lang="en-US" sz="1400" b="0" dirty="0"/>
                    </a:p>
                  </a:txBody>
                  <a:tcPr marL="68580" marR="68580" marT="34290" marB="34290"/>
                </a:tc>
                <a:tc>
                  <a:txBody>
                    <a:bodyPr/>
                    <a:lstStyle/>
                    <a:p>
                      <a:r>
                        <a:rPr lang="en-US" sz="1400" dirty="0" smtClean="0"/>
                        <a:t>Power of corporation</a:t>
                      </a:r>
                      <a:r>
                        <a:rPr lang="en-US" sz="1400" baseline="0" dirty="0" smtClean="0"/>
                        <a:t> to make regulations</a:t>
                      </a:r>
                      <a:endParaRPr lang="en-US" sz="1400" dirty="0"/>
                    </a:p>
                  </a:txBody>
                  <a:tcPr marL="68580" marR="68580" marT="34290" marB="34290"/>
                </a:tc>
                <a:extLst>
                  <a:ext uri="{0D108BD9-81ED-4DB2-BD59-A6C34878D82A}">
                    <a16:rowId xmlns="" xmlns:a16="http://schemas.microsoft.com/office/drawing/2014/main" val="10006"/>
                  </a:ext>
                </a:extLst>
              </a:tr>
              <a:tr h="503916">
                <a:tc>
                  <a:txBody>
                    <a:bodyPr/>
                    <a:lstStyle/>
                    <a:p>
                      <a:pPr algn="ctr"/>
                      <a:r>
                        <a:rPr lang="en-US" sz="1400" b="0" dirty="0" smtClean="0"/>
                        <a:t>152</a:t>
                      </a:r>
                      <a:endParaRPr lang="en-US" sz="1400" b="0" dirty="0"/>
                    </a:p>
                  </a:txBody>
                  <a:tcPr marL="68580" marR="68580" marT="34290" marB="34290"/>
                </a:tc>
                <a:tc>
                  <a:txBody>
                    <a:bodyPr/>
                    <a:lstStyle/>
                    <a:p>
                      <a:r>
                        <a:rPr lang="en-US" sz="1400" dirty="0" smtClean="0"/>
                        <a:t>Prior publication of rules, regulations etc.</a:t>
                      </a:r>
                      <a:endParaRPr lang="en-US" sz="1400" dirty="0"/>
                    </a:p>
                  </a:txBody>
                  <a:tcPr marL="68580" marR="68580" marT="34290" marB="34290"/>
                </a:tc>
                <a:extLst>
                  <a:ext uri="{0D108BD9-81ED-4DB2-BD59-A6C34878D82A}">
                    <a16:rowId xmlns=""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60</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13803528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327057141"/>
              </p:ext>
            </p:extLst>
          </p:nvPr>
        </p:nvGraphicFramePr>
        <p:xfrm>
          <a:off x="1162050" y="769296"/>
          <a:ext cx="6743700" cy="4000498"/>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543550">
                  <a:extLst>
                    <a:ext uri="{9D8B030D-6E8A-4147-A177-3AD203B41FA5}">
                      <a16:colId xmlns="" xmlns:a16="http://schemas.microsoft.com/office/drawing/2014/main" val="20001"/>
                    </a:ext>
                  </a:extLst>
                </a:gridCol>
              </a:tblGrid>
              <a:tr h="639614">
                <a:tc>
                  <a:txBody>
                    <a:bodyPr/>
                    <a:lstStyle/>
                    <a:p>
                      <a:pPr algn="ctr"/>
                      <a:r>
                        <a:rPr lang="en-US" sz="1400" b="1" dirty="0" smtClean="0"/>
                        <a:t>Chapter</a:t>
                      </a:r>
                      <a:r>
                        <a:rPr lang="en-US" sz="1400" b="1" baseline="0" dirty="0" smtClean="0"/>
                        <a:t> XII</a:t>
                      </a:r>
                      <a:endParaRPr lang="en-US" sz="1400" b="1" dirty="0"/>
                    </a:p>
                  </a:txBody>
                  <a:tcPr marL="68580" marR="68580" marT="34290" marB="34290"/>
                </a:tc>
                <a:tc>
                  <a:txBody>
                    <a:bodyPr/>
                    <a:lstStyle/>
                    <a:p>
                      <a:r>
                        <a:rPr lang="en-US" sz="1400" dirty="0" smtClean="0"/>
                        <a:t>Miscellaneous</a:t>
                      </a:r>
                      <a:endParaRPr lang="en-US" sz="1400" dirty="0"/>
                    </a:p>
                  </a:txBody>
                  <a:tcPr marL="68580" marR="68580" marT="34290" marB="34290"/>
                </a:tc>
                <a:extLst>
                  <a:ext uri="{0D108BD9-81ED-4DB2-BD59-A6C34878D82A}">
                    <a16:rowId xmlns="" xmlns:a16="http://schemas.microsoft.com/office/drawing/2014/main" val="10000"/>
                  </a:ext>
                </a:extLst>
              </a:tr>
              <a:tr h="639614">
                <a:tc>
                  <a:txBody>
                    <a:bodyPr/>
                    <a:lstStyle/>
                    <a:p>
                      <a:pPr algn="ctr"/>
                      <a:r>
                        <a:rPr lang="en-US" sz="1400" b="0" dirty="0" smtClean="0"/>
                        <a:t>153</a:t>
                      </a:r>
                      <a:endParaRPr lang="en-US" sz="1400" b="0" dirty="0"/>
                    </a:p>
                  </a:txBody>
                  <a:tcPr marL="68580" marR="68580" marT="34290" marB="34290"/>
                </a:tc>
                <a:tc>
                  <a:txBody>
                    <a:bodyPr/>
                    <a:lstStyle/>
                    <a:p>
                      <a:r>
                        <a:rPr lang="en-US" sz="1400" b="1" dirty="0" smtClean="0"/>
                        <a:t>Rules</a:t>
                      </a:r>
                      <a:r>
                        <a:rPr lang="en-US" sz="1400" b="1" baseline="0" dirty="0" smtClean="0"/>
                        <a:t> to give effect to arrangements with other countries for the transfer of money paid as compensation</a:t>
                      </a:r>
                      <a:endParaRPr lang="en-US" sz="1400" b="1" dirty="0"/>
                    </a:p>
                  </a:txBody>
                  <a:tcPr marL="68580" marR="68580" marT="34290" marB="34290"/>
                </a:tc>
                <a:extLst>
                  <a:ext uri="{0D108BD9-81ED-4DB2-BD59-A6C34878D82A}">
                    <a16:rowId xmlns="" xmlns:a16="http://schemas.microsoft.com/office/drawing/2014/main" val="10001"/>
                  </a:ext>
                </a:extLst>
              </a:tr>
              <a:tr h="639614">
                <a:tc>
                  <a:txBody>
                    <a:bodyPr/>
                    <a:lstStyle/>
                    <a:p>
                      <a:pPr algn="ctr"/>
                      <a:r>
                        <a:rPr lang="en-US" sz="1400" b="0" dirty="0" smtClean="0"/>
                        <a:t>154</a:t>
                      </a:r>
                      <a:endParaRPr lang="en-US" sz="1400" b="0" dirty="0"/>
                    </a:p>
                  </a:txBody>
                  <a:tcPr marL="68580" marR="68580" marT="34290" marB="34290"/>
                </a:tc>
                <a:tc>
                  <a:txBody>
                    <a:bodyPr/>
                    <a:lstStyle/>
                    <a:p>
                      <a:r>
                        <a:rPr lang="en-US" sz="1400" dirty="0" smtClean="0"/>
                        <a:t>Laying of Rules and Regulations and schemes etc</a:t>
                      </a:r>
                      <a:endParaRPr lang="en-US" sz="1400" dirty="0"/>
                    </a:p>
                  </a:txBody>
                  <a:tcPr marL="68580" marR="68580" marT="34290" marB="34290"/>
                </a:tc>
                <a:extLst>
                  <a:ext uri="{0D108BD9-81ED-4DB2-BD59-A6C34878D82A}">
                    <a16:rowId xmlns="" xmlns:a16="http://schemas.microsoft.com/office/drawing/2014/main" val="10002"/>
                  </a:ext>
                </a:extLst>
              </a:tr>
              <a:tr h="802428">
                <a:tc>
                  <a:txBody>
                    <a:bodyPr/>
                    <a:lstStyle/>
                    <a:p>
                      <a:pPr algn="ctr"/>
                      <a:r>
                        <a:rPr lang="en-US" sz="1400" b="0" dirty="0" smtClean="0"/>
                        <a:t>155</a:t>
                      </a:r>
                      <a:endParaRPr lang="en-US" sz="1400" b="0" dirty="0"/>
                    </a:p>
                  </a:txBody>
                  <a:tcPr marL="68580" marR="68580" marT="34290" marB="34290"/>
                </a:tc>
                <a:tc>
                  <a:txBody>
                    <a:bodyPr/>
                    <a:lstStyle/>
                    <a:p>
                      <a:r>
                        <a:rPr lang="en-US" sz="1400" dirty="0" smtClean="0"/>
                        <a:t>Effect of Laws and agreements</a:t>
                      </a:r>
                      <a:r>
                        <a:rPr lang="en-US" sz="1400" baseline="0" dirty="0" smtClean="0"/>
                        <a:t> inconsistent with this Code</a:t>
                      </a:r>
                      <a:endParaRPr lang="en-US" sz="1400" dirty="0"/>
                    </a:p>
                  </a:txBody>
                  <a:tcPr marL="68580" marR="68580" marT="34290" marB="34290"/>
                </a:tc>
                <a:extLst>
                  <a:ext uri="{0D108BD9-81ED-4DB2-BD59-A6C34878D82A}">
                    <a16:rowId xmlns="" xmlns:a16="http://schemas.microsoft.com/office/drawing/2014/main" val="10003"/>
                  </a:ext>
                </a:extLst>
              </a:tr>
              <a:tr h="639614">
                <a:tc>
                  <a:txBody>
                    <a:bodyPr/>
                    <a:lstStyle/>
                    <a:p>
                      <a:pPr algn="ctr"/>
                      <a:r>
                        <a:rPr lang="en-US" sz="1400" b="0" dirty="0" smtClean="0"/>
                        <a:t>156</a:t>
                      </a:r>
                      <a:endParaRPr lang="en-US" sz="1400" b="0" dirty="0"/>
                    </a:p>
                  </a:txBody>
                  <a:tcPr marL="68580" marR="68580" marT="34290" marB="34290"/>
                </a:tc>
                <a:tc>
                  <a:txBody>
                    <a:bodyPr/>
                    <a:lstStyle/>
                    <a:p>
                      <a:r>
                        <a:rPr lang="en-US" sz="1400" b="1" dirty="0" smtClean="0"/>
                        <a:t>Power to remove difficulties</a:t>
                      </a:r>
                      <a:endParaRPr lang="en-US" sz="1400" b="1" dirty="0"/>
                    </a:p>
                  </a:txBody>
                  <a:tcPr marL="68580" marR="68580" marT="34290" marB="34290"/>
                </a:tc>
                <a:extLst>
                  <a:ext uri="{0D108BD9-81ED-4DB2-BD59-A6C34878D82A}">
                    <a16:rowId xmlns="" xmlns:a16="http://schemas.microsoft.com/office/drawing/2014/main" val="10004"/>
                  </a:ext>
                </a:extLst>
              </a:tr>
              <a:tr h="639614">
                <a:tc>
                  <a:txBody>
                    <a:bodyPr/>
                    <a:lstStyle/>
                    <a:p>
                      <a:pPr algn="ctr"/>
                      <a:r>
                        <a:rPr lang="en-US" sz="1400" b="0" dirty="0" smtClean="0"/>
                        <a:t>157</a:t>
                      </a:r>
                      <a:endParaRPr lang="en-US" sz="1400" b="0" dirty="0"/>
                    </a:p>
                  </a:txBody>
                  <a:tcPr marL="68580" marR="68580" marT="34290" marB="34290"/>
                </a:tc>
                <a:tc>
                  <a:txBody>
                    <a:bodyPr/>
                    <a:lstStyle/>
                    <a:p>
                      <a:r>
                        <a:rPr lang="en-US" sz="1400" dirty="0" smtClean="0"/>
                        <a:t>Repeal</a:t>
                      </a:r>
                      <a:r>
                        <a:rPr lang="en-US" sz="1400" baseline="0" dirty="0" smtClean="0"/>
                        <a:t> and savings.</a:t>
                      </a:r>
                      <a:endParaRPr lang="en-US" sz="1400" dirty="0"/>
                    </a:p>
                  </a:txBody>
                  <a:tcPr marL="68580" marR="68580" marT="34290" marB="34290"/>
                </a:tc>
                <a:extLst>
                  <a:ext uri="{0D108BD9-81ED-4DB2-BD59-A6C34878D82A}">
                    <a16:rowId xmlns=""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61</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914400" y="3648"/>
            <a:ext cx="7239000" cy="742950"/>
          </a:xfrm>
        </p:spPr>
        <p:txBody>
          <a:bodyPr>
            <a:normAutofit/>
          </a:bodyPr>
          <a:lstStyle/>
          <a:p>
            <a:r>
              <a:rPr lang="en-US" sz="1800" b="1" dirty="0"/>
              <a:t>The Code on Social Security, </a:t>
            </a:r>
            <a:r>
              <a:rPr lang="en-US" sz="1800" b="1" dirty="0" smtClean="0"/>
              <a:t>2019 Arrangement </a:t>
            </a:r>
            <a:r>
              <a:rPr lang="en-US" sz="1800" b="1" dirty="0"/>
              <a:t>of Clauses</a:t>
            </a:r>
          </a:p>
        </p:txBody>
      </p:sp>
    </p:spTree>
    <p:extLst>
      <p:ext uri="{BB962C8B-B14F-4D97-AF65-F5344CB8AC3E}">
        <p14:creationId xmlns="" xmlns:p14="http://schemas.microsoft.com/office/powerpoint/2010/main" val="5281592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858000" cy="514350"/>
          </a:xfrm>
        </p:spPr>
        <p:txBody>
          <a:bodyPr>
            <a:normAutofit/>
          </a:bodyPr>
          <a:lstStyle/>
          <a:p>
            <a:r>
              <a:rPr lang="en-US" sz="2100" b="1" dirty="0"/>
              <a:t>Code on SS vs. Repealed Enactments</a:t>
            </a:r>
          </a:p>
        </p:txBody>
      </p:sp>
      <p:graphicFrame>
        <p:nvGraphicFramePr>
          <p:cNvPr id="6" name="Content Placeholder 5"/>
          <p:cNvGraphicFramePr>
            <a:graphicFrameLocks noGrp="1"/>
          </p:cNvGraphicFramePr>
          <p:nvPr>
            <p:ph idx="1"/>
          </p:nvPr>
        </p:nvGraphicFramePr>
        <p:xfrm>
          <a:off x="1143000" y="514350"/>
          <a:ext cx="6858001" cy="4431031"/>
        </p:xfrm>
        <a:graphic>
          <a:graphicData uri="http://schemas.openxmlformats.org/drawingml/2006/table">
            <a:tbl>
              <a:tblPr firstRow="1" bandRow="1">
                <a:tableStyleId>{5C22544A-7EE6-4342-B048-85BDC9FD1C3A}</a:tableStyleId>
              </a:tblPr>
              <a:tblGrid>
                <a:gridCol w="1524000">
                  <a:extLst>
                    <a:ext uri="{9D8B030D-6E8A-4147-A177-3AD203B41FA5}">
                      <a16:colId xmlns="" xmlns:a16="http://schemas.microsoft.com/office/drawing/2014/main" val="20000"/>
                    </a:ext>
                  </a:extLst>
                </a:gridCol>
                <a:gridCol w="996461">
                  <a:extLst>
                    <a:ext uri="{9D8B030D-6E8A-4147-A177-3AD203B41FA5}">
                      <a16:colId xmlns="" xmlns:a16="http://schemas.microsoft.com/office/drawing/2014/main" val="20001"/>
                    </a:ext>
                  </a:extLst>
                </a:gridCol>
                <a:gridCol w="937847">
                  <a:extLst>
                    <a:ext uri="{9D8B030D-6E8A-4147-A177-3AD203B41FA5}">
                      <a16:colId xmlns="" xmlns:a16="http://schemas.microsoft.com/office/drawing/2014/main" val="20002"/>
                    </a:ext>
                  </a:extLst>
                </a:gridCol>
                <a:gridCol w="937847">
                  <a:extLst>
                    <a:ext uri="{9D8B030D-6E8A-4147-A177-3AD203B41FA5}">
                      <a16:colId xmlns="" xmlns:a16="http://schemas.microsoft.com/office/drawing/2014/main" val="20003"/>
                    </a:ext>
                  </a:extLst>
                </a:gridCol>
                <a:gridCol w="1230923">
                  <a:extLst>
                    <a:ext uri="{9D8B030D-6E8A-4147-A177-3AD203B41FA5}">
                      <a16:colId xmlns="" xmlns:a16="http://schemas.microsoft.com/office/drawing/2014/main" val="20004"/>
                    </a:ext>
                  </a:extLst>
                </a:gridCol>
                <a:gridCol w="1230923">
                  <a:extLst>
                    <a:ext uri="{9D8B030D-6E8A-4147-A177-3AD203B41FA5}">
                      <a16:colId xmlns="" xmlns:a16="http://schemas.microsoft.com/office/drawing/2014/main" val="20005"/>
                    </a:ext>
                  </a:extLst>
                </a:gridCol>
              </a:tblGrid>
              <a:tr h="480060">
                <a:tc>
                  <a:txBody>
                    <a:bodyPr/>
                    <a:lstStyle/>
                    <a:p>
                      <a:pPr algn="ctr"/>
                      <a:r>
                        <a:rPr lang="en-US" sz="1400" b="1" dirty="0" smtClean="0"/>
                        <a:t>ACT</a:t>
                      </a:r>
                      <a:endParaRPr lang="en-US" sz="1400" b="1" dirty="0"/>
                    </a:p>
                  </a:txBody>
                  <a:tcPr marL="68580" marR="68580" marT="34290" marB="34290"/>
                </a:tc>
                <a:tc>
                  <a:txBody>
                    <a:bodyPr/>
                    <a:lstStyle/>
                    <a:p>
                      <a:pPr algn="ctr"/>
                      <a:r>
                        <a:rPr lang="en-US" sz="1400" dirty="0" smtClean="0"/>
                        <a:t>DEFINITIONS</a:t>
                      </a:r>
                      <a:endParaRPr lang="en-US" sz="1400" dirty="0"/>
                    </a:p>
                  </a:txBody>
                  <a:tcPr marL="68580" marR="68580" marT="34290" marB="34290"/>
                </a:tc>
                <a:tc>
                  <a:txBody>
                    <a:bodyPr/>
                    <a:lstStyle/>
                    <a:p>
                      <a:pPr algn="ctr"/>
                      <a:r>
                        <a:rPr lang="en-US" sz="1400" dirty="0" smtClean="0"/>
                        <a:t>SECTIONS</a:t>
                      </a:r>
                      <a:endParaRPr lang="en-US" sz="1400" dirty="0"/>
                    </a:p>
                  </a:txBody>
                  <a:tcPr marL="68580" marR="68580" marT="34290" marB="34290"/>
                </a:tc>
                <a:tc>
                  <a:txBody>
                    <a:bodyPr/>
                    <a:lstStyle/>
                    <a:p>
                      <a:pPr algn="ctr"/>
                      <a:r>
                        <a:rPr lang="en-US" sz="1400" dirty="0" smtClean="0"/>
                        <a:t>SCHEDULES</a:t>
                      </a:r>
                      <a:endParaRPr lang="en-US" sz="1400" dirty="0"/>
                    </a:p>
                  </a:txBody>
                  <a:tcPr marL="68580" marR="68580" marT="34290" marB="34290"/>
                </a:tc>
                <a:tc>
                  <a:txBody>
                    <a:bodyPr/>
                    <a:lstStyle/>
                    <a:p>
                      <a:pPr algn="ctr"/>
                      <a:r>
                        <a:rPr lang="en-US" sz="1400" dirty="0" smtClean="0"/>
                        <a:t>RULES</a:t>
                      </a:r>
                      <a:endParaRPr lang="en-US" sz="1400" dirty="0"/>
                    </a:p>
                  </a:txBody>
                  <a:tcPr marL="68580" marR="68580" marT="34290" marB="34290"/>
                </a:tc>
                <a:tc>
                  <a:txBody>
                    <a:bodyPr/>
                    <a:lstStyle/>
                    <a:p>
                      <a:pPr algn="ctr"/>
                      <a:r>
                        <a:rPr lang="en-US" sz="1400" dirty="0" smtClean="0"/>
                        <a:t>FORMS/NOTIFICATIONS</a:t>
                      </a:r>
                      <a:endParaRPr lang="en-US" sz="1400" dirty="0"/>
                    </a:p>
                  </a:txBody>
                  <a:tcPr marL="68580" marR="68580" marT="34290" marB="34290"/>
                </a:tc>
                <a:extLst>
                  <a:ext uri="{0D108BD9-81ED-4DB2-BD59-A6C34878D82A}">
                    <a16:rowId xmlns="" xmlns:a16="http://schemas.microsoft.com/office/drawing/2014/main" val="10000"/>
                  </a:ext>
                </a:extLst>
              </a:tr>
              <a:tr h="335351">
                <a:tc>
                  <a:txBody>
                    <a:bodyPr/>
                    <a:lstStyle/>
                    <a:p>
                      <a:pPr algn="ctr"/>
                      <a:r>
                        <a:rPr lang="en-US" sz="1400" b="1" dirty="0" smtClean="0"/>
                        <a:t>EC A, 1923</a:t>
                      </a:r>
                      <a:endParaRPr lang="en-US" sz="1400" b="1" dirty="0"/>
                    </a:p>
                  </a:txBody>
                  <a:tcPr marL="68580" marR="68580" marT="34290" marB="34290"/>
                </a:tc>
                <a:tc>
                  <a:txBody>
                    <a:bodyPr/>
                    <a:lstStyle/>
                    <a:p>
                      <a:pPr algn="ctr"/>
                      <a:r>
                        <a:rPr lang="en-US" sz="1400" dirty="0" smtClean="0"/>
                        <a:t>13</a:t>
                      </a:r>
                      <a:endParaRPr lang="en-US" sz="1400" dirty="0"/>
                    </a:p>
                  </a:txBody>
                  <a:tcPr marL="68580" marR="68580" marT="34290" marB="34290"/>
                </a:tc>
                <a:tc>
                  <a:txBody>
                    <a:bodyPr/>
                    <a:lstStyle/>
                    <a:p>
                      <a:pPr algn="ctr"/>
                      <a:r>
                        <a:rPr lang="en-US" sz="1400" dirty="0" smtClean="0"/>
                        <a:t>44</a:t>
                      </a:r>
                      <a:endParaRPr lang="en-US" sz="1400" dirty="0"/>
                    </a:p>
                  </a:txBody>
                  <a:tcPr marL="68580" marR="68580" marT="34290" marB="34290"/>
                </a:tc>
                <a:tc>
                  <a:txBody>
                    <a:bodyPr/>
                    <a:lstStyle/>
                    <a:p>
                      <a:pPr algn="ctr"/>
                      <a:r>
                        <a:rPr lang="en-US" sz="1400" dirty="0" smtClean="0"/>
                        <a:t>4(C)/5(S)</a:t>
                      </a:r>
                      <a:endParaRPr lang="en-US" sz="1400" dirty="0"/>
                    </a:p>
                  </a:txBody>
                  <a:tcPr marL="68580" marR="68580" marT="34290" marB="34290"/>
                </a:tc>
                <a:tc>
                  <a:txBody>
                    <a:bodyPr/>
                    <a:lstStyle/>
                    <a:p>
                      <a:pPr algn="ctr"/>
                      <a:r>
                        <a:rPr lang="en-US" sz="1400" dirty="0" smtClean="0"/>
                        <a:t>3/80</a:t>
                      </a:r>
                      <a:endParaRPr lang="en-US" sz="1400" dirty="0"/>
                    </a:p>
                  </a:txBody>
                  <a:tcPr marL="68580" marR="68580" marT="34290" marB="34290"/>
                </a:tc>
                <a:tc>
                  <a:txBody>
                    <a:bodyPr/>
                    <a:lstStyle/>
                    <a:p>
                      <a:pPr algn="ctr"/>
                      <a:r>
                        <a:rPr lang="en-US" sz="1400" dirty="0" smtClean="0"/>
                        <a:t>1 - 36</a:t>
                      </a:r>
                      <a:endParaRPr lang="en-US" sz="1400" dirty="0"/>
                    </a:p>
                  </a:txBody>
                  <a:tcPr marL="68580" marR="68580" marT="34290" marB="34290"/>
                </a:tc>
                <a:extLst>
                  <a:ext uri="{0D108BD9-81ED-4DB2-BD59-A6C34878D82A}">
                    <a16:rowId xmlns="" xmlns:a16="http://schemas.microsoft.com/office/drawing/2014/main" val="10001"/>
                  </a:ext>
                </a:extLst>
              </a:tr>
              <a:tr h="352118">
                <a:tc>
                  <a:txBody>
                    <a:bodyPr/>
                    <a:lstStyle/>
                    <a:p>
                      <a:pPr algn="ctr"/>
                      <a:r>
                        <a:rPr lang="en-US" sz="1400" b="1" dirty="0" smtClean="0"/>
                        <a:t>ESI A, 1948</a:t>
                      </a:r>
                    </a:p>
                  </a:txBody>
                  <a:tcPr marL="68580" marR="68580" marT="34290" marB="34290"/>
                </a:tc>
                <a:tc>
                  <a:txBody>
                    <a:bodyPr/>
                    <a:lstStyle/>
                    <a:p>
                      <a:pPr algn="ctr"/>
                      <a:r>
                        <a:rPr lang="en-US" sz="1400" dirty="0" smtClean="0"/>
                        <a:t>31</a:t>
                      </a:r>
                      <a:endParaRPr lang="en-US" sz="1400" dirty="0"/>
                    </a:p>
                  </a:txBody>
                  <a:tcPr marL="68580" marR="68580" marT="34290" marB="34290"/>
                </a:tc>
                <a:tc>
                  <a:txBody>
                    <a:bodyPr/>
                    <a:lstStyle/>
                    <a:p>
                      <a:pPr algn="ctr"/>
                      <a:r>
                        <a:rPr lang="en-US" sz="1400" dirty="0" smtClean="0"/>
                        <a:t>133</a:t>
                      </a:r>
                      <a:endParaRPr lang="en-US" sz="1400" dirty="0"/>
                    </a:p>
                  </a:txBody>
                  <a:tcPr marL="68580" marR="68580" marT="34290" marB="34290"/>
                </a:tc>
                <a:tc>
                  <a:txBody>
                    <a:bodyPr/>
                    <a:lstStyle/>
                    <a:p>
                      <a:pPr algn="ctr"/>
                      <a:r>
                        <a:rPr lang="en-US" sz="1400" dirty="0" smtClean="0"/>
                        <a:t>2</a:t>
                      </a:r>
                      <a:endParaRPr lang="en-US" sz="1400" dirty="0"/>
                    </a:p>
                  </a:txBody>
                  <a:tcPr marL="68580" marR="68580" marT="34290" marB="34290"/>
                </a:tc>
                <a:tc>
                  <a:txBody>
                    <a:bodyPr/>
                    <a:lstStyle/>
                    <a:p>
                      <a:pPr algn="ctr"/>
                      <a:r>
                        <a:rPr lang="en-US" sz="1400" dirty="0" smtClean="0"/>
                        <a:t>15/70</a:t>
                      </a: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 xmlns:a16="http://schemas.microsoft.com/office/drawing/2014/main" val="10002"/>
                  </a:ext>
                </a:extLst>
              </a:tr>
              <a:tr h="410804">
                <a:tc>
                  <a:txBody>
                    <a:bodyPr/>
                    <a:lstStyle/>
                    <a:p>
                      <a:pPr algn="ctr"/>
                      <a:r>
                        <a:rPr lang="en-US" sz="1400" b="1" dirty="0" smtClean="0"/>
                        <a:t>EPF&amp;MP A, 1952</a:t>
                      </a:r>
                      <a:endParaRPr lang="en-US" sz="1400" b="1" dirty="0"/>
                    </a:p>
                  </a:txBody>
                  <a:tcPr marL="68580" marR="68580" marT="34290" marB="34290"/>
                </a:tc>
                <a:tc>
                  <a:txBody>
                    <a:bodyPr/>
                    <a:lstStyle/>
                    <a:p>
                      <a:pPr algn="ctr"/>
                      <a:r>
                        <a:rPr lang="en-US" sz="1400" dirty="0" smtClean="0"/>
                        <a:t>24</a:t>
                      </a:r>
                      <a:endParaRPr lang="en-US" sz="1400" dirty="0"/>
                    </a:p>
                  </a:txBody>
                  <a:tcPr marL="68580" marR="68580" marT="34290" marB="34290"/>
                </a:tc>
                <a:tc>
                  <a:txBody>
                    <a:bodyPr/>
                    <a:lstStyle/>
                    <a:p>
                      <a:pPr algn="ctr"/>
                      <a:r>
                        <a:rPr lang="en-US" sz="1400" dirty="0" smtClean="0"/>
                        <a:t>68</a:t>
                      </a:r>
                      <a:endParaRPr lang="en-US" sz="1400" dirty="0"/>
                    </a:p>
                  </a:txBody>
                  <a:tcPr marL="68580" marR="68580" marT="34290" marB="34290"/>
                </a:tc>
                <a:tc>
                  <a:txBody>
                    <a:bodyPr/>
                    <a:lstStyle/>
                    <a:p>
                      <a:pPr algn="ctr"/>
                      <a:r>
                        <a:rPr lang="en-US" sz="1400" dirty="0" smtClean="0"/>
                        <a:t>4</a:t>
                      </a: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 xmlns:a16="http://schemas.microsoft.com/office/drawing/2014/main" val="10003"/>
                  </a:ext>
                </a:extLst>
              </a:tr>
              <a:tr h="364768">
                <a:tc>
                  <a:txBody>
                    <a:bodyPr/>
                    <a:lstStyle/>
                    <a:p>
                      <a:pPr algn="ctr"/>
                      <a:r>
                        <a:rPr lang="en-US" sz="1400" b="1" dirty="0" smtClean="0"/>
                        <a:t>MB A, 1961</a:t>
                      </a:r>
                      <a:endParaRPr lang="en-US" sz="1400" b="1" dirty="0"/>
                    </a:p>
                  </a:txBody>
                  <a:tcPr marL="68580" marR="68580" marT="34290" marB="34290"/>
                </a:tc>
                <a:tc>
                  <a:txBody>
                    <a:bodyPr/>
                    <a:lstStyle/>
                    <a:p>
                      <a:pPr algn="ctr"/>
                      <a:r>
                        <a:rPr lang="en-US" sz="1400" dirty="0" smtClean="0"/>
                        <a:t>16</a:t>
                      </a:r>
                      <a:endParaRPr lang="en-US" sz="1400" dirty="0"/>
                    </a:p>
                  </a:txBody>
                  <a:tcPr marL="68580" marR="68580" marT="34290" marB="34290"/>
                </a:tc>
                <a:tc>
                  <a:txBody>
                    <a:bodyPr/>
                    <a:lstStyle/>
                    <a:p>
                      <a:pPr algn="ctr"/>
                      <a:r>
                        <a:rPr lang="en-US" sz="1400" dirty="0" smtClean="0"/>
                        <a:t>33</a:t>
                      </a: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smtClean="0"/>
                        <a:t>6/16</a:t>
                      </a:r>
                      <a:endParaRPr lang="en-US" sz="1400" dirty="0"/>
                    </a:p>
                  </a:txBody>
                  <a:tcPr marL="68580" marR="68580" marT="34290" marB="34290"/>
                </a:tc>
                <a:tc>
                  <a:txBody>
                    <a:bodyPr/>
                    <a:lstStyle/>
                    <a:p>
                      <a:pPr algn="ctr"/>
                      <a:r>
                        <a:rPr lang="en-US" sz="1400" dirty="0" smtClean="0"/>
                        <a:t>A - M</a:t>
                      </a:r>
                      <a:endParaRPr lang="en-US" sz="1400" dirty="0"/>
                    </a:p>
                  </a:txBody>
                  <a:tcPr marL="68580" marR="68580" marT="34290" marB="34290"/>
                </a:tc>
                <a:extLst>
                  <a:ext uri="{0D108BD9-81ED-4DB2-BD59-A6C34878D82A}">
                    <a16:rowId xmlns="" xmlns:a16="http://schemas.microsoft.com/office/drawing/2014/main" val="10004"/>
                  </a:ext>
                </a:extLst>
              </a:tr>
              <a:tr h="342900">
                <a:tc>
                  <a:txBody>
                    <a:bodyPr/>
                    <a:lstStyle/>
                    <a:p>
                      <a:pPr algn="ctr"/>
                      <a:r>
                        <a:rPr lang="en-US" sz="1400" b="1" dirty="0" smtClean="0"/>
                        <a:t>PG A, 1972</a:t>
                      </a:r>
                      <a:endParaRPr lang="en-US" sz="1400" b="1" dirty="0"/>
                    </a:p>
                  </a:txBody>
                  <a:tcPr marL="68580" marR="68580" marT="34290" marB="34290"/>
                </a:tc>
                <a:tc>
                  <a:txBody>
                    <a:bodyPr/>
                    <a:lstStyle/>
                    <a:p>
                      <a:pPr algn="ctr"/>
                      <a:r>
                        <a:rPr lang="en-US" sz="1400" b="0" dirty="0" smtClean="0"/>
                        <a:t>19</a:t>
                      </a:r>
                      <a:endParaRPr lang="en-US" sz="1400" b="0" dirty="0"/>
                    </a:p>
                  </a:txBody>
                  <a:tcPr marL="68580" marR="68580" marT="34290" marB="34290"/>
                </a:tc>
                <a:tc>
                  <a:txBody>
                    <a:bodyPr/>
                    <a:lstStyle/>
                    <a:p>
                      <a:pPr algn="ctr"/>
                      <a:r>
                        <a:rPr lang="en-US" sz="1400" dirty="0" smtClean="0"/>
                        <a:t>20</a:t>
                      </a: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smtClean="0"/>
                        <a:t>5/20</a:t>
                      </a:r>
                      <a:endParaRPr lang="en-US" sz="1400" dirty="0"/>
                    </a:p>
                  </a:txBody>
                  <a:tcPr marL="68580" marR="68580" marT="34290" marB="34290"/>
                </a:tc>
                <a:tc>
                  <a:txBody>
                    <a:bodyPr/>
                    <a:lstStyle/>
                    <a:p>
                      <a:pPr algn="ctr"/>
                      <a:r>
                        <a:rPr lang="en-US" sz="1400" dirty="0" smtClean="0"/>
                        <a:t>A - T</a:t>
                      </a:r>
                      <a:endParaRPr lang="en-US" sz="1400" dirty="0"/>
                    </a:p>
                  </a:txBody>
                  <a:tcPr marL="68580" marR="68580" marT="34290" marB="34290"/>
                </a:tc>
                <a:extLst>
                  <a:ext uri="{0D108BD9-81ED-4DB2-BD59-A6C34878D82A}">
                    <a16:rowId xmlns="" xmlns:a16="http://schemas.microsoft.com/office/drawing/2014/main" val="10005"/>
                  </a:ext>
                </a:extLst>
              </a:tr>
              <a:tr h="400050">
                <a:tc>
                  <a:txBody>
                    <a:bodyPr/>
                    <a:lstStyle/>
                    <a:p>
                      <a:pPr algn="ctr"/>
                      <a:r>
                        <a:rPr lang="en-US" sz="1400" b="1" dirty="0" smtClean="0"/>
                        <a:t>CWWF A, 1981</a:t>
                      </a:r>
                      <a:endParaRPr lang="en-US" sz="1400" b="1" dirty="0"/>
                    </a:p>
                  </a:txBody>
                  <a:tcPr marL="68580" marR="68580" marT="34290" marB="34290"/>
                </a:tc>
                <a:tc>
                  <a:txBody>
                    <a:bodyPr/>
                    <a:lstStyle/>
                    <a:p>
                      <a:pPr algn="ctr"/>
                      <a:r>
                        <a:rPr lang="en-US" sz="1400" b="1" dirty="0" smtClean="0"/>
                        <a:t>6</a:t>
                      </a:r>
                      <a:endParaRPr lang="en-US" sz="1400" b="1" dirty="0"/>
                    </a:p>
                  </a:txBody>
                  <a:tcPr marL="68580" marR="68580" marT="34290" marB="34290"/>
                </a:tc>
                <a:tc>
                  <a:txBody>
                    <a:bodyPr/>
                    <a:lstStyle/>
                    <a:p>
                      <a:pPr algn="ctr"/>
                      <a:r>
                        <a:rPr lang="en-US" sz="1400" dirty="0" smtClean="0"/>
                        <a:t>11</a:t>
                      </a:r>
                      <a:endParaRPr lang="en-US" sz="1400" dirty="0"/>
                    </a:p>
                  </a:txBody>
                  <a:tcPr marL="68580" marR="68580" marT="34290" marB="34290"/>
                </a:tc>
                <a:tc>
                  <a:txBody>
                    <a:bodyPr/>
                    <a:lstStyle/>
                    <a:p>
                      <a:pPr algn="ctr"/>
                      <a:r>
                        <a:rPr lang="en-US" sz="1400" b="1" dirty="0" smtClean="0"/>
                        <a:t>5</a:t>
                      </a:r>
                      <a:endParaRPr lang="en-US" sz="1400" b="1" dirty="0"/>
                    </a:p>
                  </a:txBody>
                  <a:tcPr marL="68580" marR="68580" marT="34290" marB="34290"/>
                </a:tc>
                <a:tc>
                  <a:txBody>
                    <a:bodyPr/>
                    <a:lstStyle/>
                    <a:p>
                      <a:pPr algn="ctr"/>
                      <a:r>
                        <a:rPr lang="en-US" sz="1400" b="0" dirty="0" smtClean="0"/>
                        <a:t>12/42</a:t>
                      </a:r>
                      <a:endParaRPr lang="en-US" sz="1400" b="0" dirty="0"/>
                    </a:p>
                  </a:txBody>
                  <a:tcPr marL="68580" marR="68580" marT="34290" marB="34290"/>
                </a:tc>
                <a:tc>
                  <a:txBody>
                    <a:bodyPr/>
                    <a:lstStyle/>
                    <a:p>
                      <a:pPr algn="ctr"/>
                      <a:r>
                        <a:rPr lang="en-US" sz="1400" dirty="0" smtClean="0"/>
                        <a:t>A - F</a:t>
                      </a:r>
                      <a:endParaRPr lang="en-US" sz="1400" dirty="0"/>
                    </a:p>
                  </a:txBody>
                  <a:tcPr marL="68580" marR="68580" marT="34290" marB="34290"/>
                </a:tc>
                <a:extLst>
                  <a:ext uri="{0D108BD9-81ED-4DB2-BD59-A6C34878D82A}">
                    <a16:rowId xmlns="" xmlns:a16="http://schemas.microsoft.com/office/drawing/2014/main" val="10006"/>
                  </a:ext>
                </a:extLst>
              </a:tr>
              <a:tr h="480060">
                <a:tc>
                  <a:txBody>
                    <a:bodyPr/>
                    <a:lstStyle/>
                    <a:p>
                      <a:pPr algn="ctr"/>
                      <a:r>
                        <a:rPr lang="en-US" sz="1400" b="1" dirty="0" smtClean="0"/>
                        <a:t>BOCWC A, 1996</a:t>
                      </a:r>
                      <a:endParaRPr lang="en-US" sz="1400" b="1" dirty="0"/>
                    </a:p>
                  </a:txBody>
                  <a:tcPr marL="68580" marR="68580" marT="34290" marB="34290"/>
                </a:tc>
                <a:tc>
                  <a:txBody>
                    <a:bodyPr/>
                    <a:lstStyle/>
                    <a:p>
                      <a:pPr algn="ctr"/>
                      <a:r>
                        <a:rPr lang="en-US" sz="1400" b="1" dirty="0" smtClean="0"/>
                        <a:t>4</a:t>
                      </a:r>
                      <a:endParaRPr lang="en-US" sz="1400" b="1" dirty="0"/>
                    </a:p>
                  </a:txBody>
                  <a:tcPr marL="68580" marR="68580" marT="34290" marB="34290"/>
                </a:tc>
                <a:tc>
                  <a:txBody>
                    <a:bodyPr/>
                    <a:lstStyle/>
                    <a:p>
                      <a:pPr algn="ctr"/>
                      <a:r>
                        <a:rPr lang="en-US" sz="1400" dirty="0" smtClean="0"/>
                        <a:t>15</a:t>
                      </a:r>
                      <a:endParaRPr lang="en-US" sz="1400" dirty="0"/>
                    </a:p>
                  </a:txBody>
                  <a:tcPr marL="68580" marR="68580" marT="34290" marB="34290"/>
                </a:tc>
                <a:tc>
                  <a:txBody>
                    <a:bodyPr/>
                    <a:lstStyle/>
                    <a:p>
                      <a:pPr algn="ctr"/>
                      <a:endParaRPr lang="en-US" sz="1400" b="1" dirty="0"/>
                    </a:p>
                  </a:txBody>
                  <a:tcPr marL="68580" marR="68580" marT="34290" marB="34290"/>
                </a:tc>
                <a:tc>
                  <a:txBody>
                    <a:bodyPr/>
                    <a:lstStyle/>
                    <a:p>
                      <a:pPr algn="ctr"/>
                      <a:r>
                        <a:rPr lang="en-US" sz="1400" b="0" dirty="0" smtClean="0"/>
                        <a:t>8/15</a:t>
                      </a:r>
                      <a:endParaRPr lang="en-US" sz="1400" b="0" dirty="0"/>
                    </a:p>
                  </a:txBody>
                  <a:tcPr marL="68580" marR="68580" marT="34290" marB="34290"/>
                </a:tc>
                <a:tc>
                  <a:txBody>
                    <a:bodyPr/>
                    <a:lstStyle/>
                    <a:p>
                      <a:pPr algn="ctr"/>
                      <a:r>
                        <a:rPr lang="en-US" sz="1400" dirty="0" smtClean="0"/>
                        <a:t>2 FORMS</a:t>
                      </a:r>
                    </a:p>
                    <a:p>
                      <a:pPr algn="ctr"/>
                      <a:endParaRPr lang="en-US" sz="1400" dirty="0"/>
                    </a:p>
                  </a:txBody>
                  <a:tcPr marL="68580" marR="68580" marT="34290" marB="34290"/>
                </a:tc>
                <a:extLst>
                  <a:ext uri="{0D108BD9-81ED-4DB2-BD59-A6C34878D82A}">
                    <a16:rowId xmlns="" xmlns:a16="http://schemas.microsoft.com/office/drawing/2014/main" val="10007"/>
                  </a:ext>
                </a:extLst>
              </a:tr>
              <a:tr h="320040">
                <a:tc>
                  <a:txBody>
                    <a:bodyPr/>
                    <a:lstStyle/>
                    <a:p>
                      <a:pPr algn="ctr"/>
                      <a:r>
                        <a:rPr lang="en-US" sz="1400" b="1" dirty="0" smtClean="0"/>
                        <a:t>UWSS A, 2008</a:t>
                      </a:r>
                      <a:endParaRPr lang="en-US" sz="1400" b="1" dirty="0"/>
                    </a:p>
                  </a:txBody>
                  <a:tcPr marL="68580" marR="68580" marT="34290" marB="34290"/>
                </a:tc>
                <a:tc>
                  <a:txBody>
                    <a:bodyPr/>
                    <a:lstStyle/>
                    <a:p>
                      <a:pPr algn="ctr"/>
                      <a:r>
                        <a:rPr lang="en-US" sz="1400" b="1" dirty="0" smtClean="0"/>
                        <a:t>14</a:t>
                      </a:r>
                      <a:endParaRPr lang="en-US" sz="1400" b="1" dirty="0"/>
                    </a:p>
                  </a:txBody>
                  <a:tcPr marL="68580" marR="68580" marT="34290" marB="34290"/>
                </a:tc>
                <a:tc>
                  <a:txBody>
                    <a:bodyPr/>
                    <a:lstStyle/>
                    <a:p>
                      <a:pPr algn="ctr"/>
                      <a:r>
                        <a:rPr lang="en-US" sz="1400" dirty="0" smtClean="0"/>
                        <a:t>17</a:t>
                      </a:r>
                      <a:endParaRPr lang="en-US" sz="1400" dirty="0"/>
                    </a:p>
                  </a:txBody>
                  <a:tcPr marL="68580" marR="68580" marT="34290" marB="34290"/>
                </a:tc>
                <a:tc>
                  <a:txBody>
                    <a:bodyPr/>
                    <a:lstStyle/>
                    <a:p>
                      <a:pPr algn="ctr"/>
                      <a:r>
                        <a:rPr lang="en-US" sz="1400" b="1" dirty="0" smtClean="0"/>
                        <a:t>2</a:t>
                      </a:r>
                      <a:endParaRPr lang="en-US" sz="1400" b="1" dirty="0"/>
                    </a:p>
                  </a:txBody>
                  <a:tcPr marL="68580" marR="68580" marT="34290" marB="34290"/>
                </a:tc>
                <a:tc>
                  <a:txBody>
                    <a:bodyPr/>
                    <a:lstStyle/>
                    <a:p>
                      <a:pPr algn="ctr"/>
                      <a:r>
                        <a:rPr lang="en-US" sz="1400" b="0" dirty="0" smtClean="0"/>
                        <a:t>5/12</a:t>
                      </a:r>
                      <a:endParaRPr lang="en-US" sz="1400" b="0" dirty="0"/>
                    </a:p>
                  </a:txBody>
                  <a:tcPr marL="68580" marR="68580" marT="34290" marB="34290"/>
                </a:tc>
                <a:tc>
                  <a:txBody>
                    <a:bodyPr/>
                    <a:lstStyle/>
                    <a:p>
                      <a:pPr algn="ctr"/>
                      <a:r>
                        <a:rPr lang="en-US" sz="1400" dirty="0" smtClean="0"/>
                        <a:t>3 FORMS</a:t>
                      </a:r>
                      <a:endParaRPr lang="en-US" sz="1400" dirty="0"/>
                    </a:p>
                  </a:txBody>
                  <a:tcPr marL="68580" marR="68580" marT="34290" marB="34290"/>
                </a:tc>
                <a:extLst>
                  <a:ext uri="{0D108BD9-81ED-4DB2-BD59-A6C34878D82A}">
                    <a16:rowId xmlns="" xmlns:a16="http://schemas.microsoft.com/office/drawing/2014/main" val="10008"/>
                  </a:ext>
                </a:extLst>
              </a:tr>
              <a:tr h="514350">
                <a:tc>
                  <a:txBody>
                    <a:bodyPr/>
                    <a:lstStyle/>
                    <a:p>
                      <a:pPr algn="ctr"/>
                      <a:r>
                        <a:rPr lang="en-US" sz="1400" b="1" dirty="0" smtClean="0"/>
                        <a:t>TOTAL</a:t>
                      </a:r>
                      <a:endParaRPr lang="en-US" sz="1400" b="1" dirty="0"/>
                    </a:p>
                  </a:txBody>
                  <a:tcPr marL="68580" marR="68580" marT="34290" marB="34290"/>
                </a:tc>
                <a:tc>
                  <a:txBody>
                    <a:bodyPr/>
                    <a:lstStyle/>
                    <a:p>
                      <a:pPr algn="ctr"/>
                      <a:r>
                        <a:rPr lang="en-US" sz="1400" b="1" dirty="0" smtClean="0"/>
                        <a:t>127</a:t>
                      </a:r>
                      <a:endParaRPr lang="en-US" sz="1400" b="1" dirty="0"/>
                    </a:p>
                  </a:txBody>
                  <a:tcPr marL="68580" marR="68580" marT="34290" marB="34290"/>
                </a:tc>
                <a:tc>
                  <a:txBody>
                    <a:bodyPr/>
                    <a:lstStyle/>
                    <a:p>
                      <a:pPr algn="ctr"/>
                      <a:r>
                        <a:rPr lang="en-US" sz="1400" dirty="0" smtClean="0"/>
                        <a:t>341</a:t>
                      </a:r>
                      <a:endParaRPr lang="en-US" sz="1400" dirty="0"/>
                    </a:p>
                  </a:txBody>
                  <a:tcPr marL="68580" marR="68580" marT="34290" marB="34290"/>
                </a:tc>
                <a:tc>
                  <a:txBody>
                    <a:bodyPr/>
                    <a:lstStyle/>
                    <a:p>
                      <a:pPr algn="ctr"/>
                      <a:r>
                        <a:rPr lang="en-US" sz="1400" b="1" dirty="0" smtClean="0"/>
                        <a:t>13</a:t>
                      </a:r>
                      <a:endParaRPr lang="en-US" sz="1400" b="1" dirty="0"/>
                    </a:p>
                  </a:txBody>
                  <a:tcPr marL="68580" marR="68580" marT="34290" marB="34290"/>
                </a:tc>
                <a:tc>
                  <a:txBody>
                    <a:bodyPr/>
                    <a:lstStyle/>
                    <a:p>
                      <a:pPr algn="ctr"/>
                      <a:endParaRPr lang="en-US" sz="1400" b="0" dirty="0"/>
                    </a:p>
                  </a:txBody>
                  <a:tcPr marL="68580" marR="68580" marT="34290" marB="34290"/>
                </a:tc>
                <a:tc>
                  <a:txBody>
                    <a:bodyPr/>
                    <a:lstStyle/>
                    <a:p>
                      <a:pPr algn="ctr"/>
                      <a:endParaRPr lang="en-US" sz="1400" dirty="0"/>
                    </a:p>
                  </a:txBody>
                  <a:tcPr marL="68580" marR="68580" marT="34290" marB="34290"/>
                </a:tc>
                <a:extLst>
                  <a:ext uri="{0D108BD9-81ED-4DB2-BD59-A6C34878D82A}">
                    <a16:rowId xmlns="" xmlns:a16="http://schemas.microsoft.com/office/drawing/2014/main" val="10009"/>
                  </a:ext>
                </a:extLst>
              </a:tr>
              <a:tr h="400050">
                <a:tc>
                  <a:txBody>
                    <a:bodyPr/>
                    <a:lstStyle/>
                    <a:p>
                      <a:pPr algn="ctr"/>
                      <a:r>
                        <a:rPr lang="en-US" sz="1400" b="1" dirty="0" smtClean="0"/>
                        <a:t>SS CODE, 2019</a:t>
                      </a:r>
                      <a:endParaRPr lang="en-US" sz="1400" b="1" dirty="0"/>
                    </a:p>
                  </a:txBody>
                  <a:tcPr marL="68580" marR="68580" marT="34290" marB="34290"/>
                </a:tc>
                <a:tc>
                  <a:txBody>
                    <a:bodyPr/>
                    <a:lstStyle/>
                    <a:p>
                      <a:pPr algn="ctr"/>
                      <a:r>
                        <a:rPr lang="en-US" sz="1400" b="1" dirty="0" smtClean="0"/>
                        <a:t>74</a:t>
                      </a:r>
                      <a:endParaRPr lang="en-US" sz="1400" b="1" dirty="0"/>
                    </a:p>
                  </a:txBody>
                  <a:tcPr marL="68580" marR="68580" marT="34290" marB="34290"/>
                </a:tc>
                <a:tc>
                  <a:txBody>
                    <a:bodyPr/>
                    <a:lstStyle/>
                    <a:p>
                      <a:pPr algn="ctr"/>
                      <a:r>
                        <a:rPr lang="en-US" sz="1400" dirty="0" smtClean="0"/>
                        <a:t>157</a:t>
                      </a:r>
                      <a:endParaRPr lang="en-US" sz="1400" dirty="0"/>
                    </a:p>
                  </a:txBody>
                  <a:tcPr marL="68580" marR="68580" marT="34290" marB="34290"/>
                </a:tc>
                <a:tc>
                  <a:txBody>
                    <a:bodyPr/>
                    <a:lstStyle/>
                    <a:p>
                      <a:pPr algn="ctr"/>
                      <a:r>
                        <a:rPr lang="en-US" sz="1400" b="1" dirty="0" smtClean="0"/>
                        <a:t>7</a:t>
                      </a:r>
                      <a:endParaRPr lang="en-US" sz="1400" b="1" dirty="0"/>
                    </a:p>
                  </a:txBody>
                  <a:tcPr marL="68580" marR="68580" marT="34290" marB="34290"/>
                </a:tc>
                <a:tc>
                  <a:txBody>
                    <a:bodyPr/>
                    <a:lstStyle/>
                    <a:p>
                      <a:pPr algn="ctr"/>
                      <a:endParaRPr lang="en-US" sz="1400" b="0" dirty="0"/>
                    </a:p>
                  </a:txBody>
                  <a:tcPr marL="68580" marR="68580" marT="34290" marB="34290"/>
                </a:tc>
                <a:tc>
                  <a:txBody>
                    <a:bodyPr/>
                    <a:lstStyle/>
                    <a:p>
                      <a:pPr algn="ctr"/>
                      <a:endParaRPr lang="en-US" sz="1400" dirty="0"/>
                    </a:p>
                  </a:txBody>
                  <a:tcPr marL="68580" marR="68580" marT="34290" marB="34290"/>
                </a:tc>
                <a:extLst>
                  <a:ext uri="{0D108BD9-81ED-4DB2-BD59-A6C34878D82A}">
                    <a16:rowId xmlns="" xmlns:a16="http://schemas.microsoft.com/office/drawing/2014/main" val="10010"/>
                  </a:ext>
                </a:extLst>
              </a:tr>
            </a:tbl>
          </a:graphicData>
        </a:graphic>
      </p:graphicFrame>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5" name="Slide Number Placeholder 4"/>
          <p:cNvSpPr>
            <a:spLocks noGrp="1"/>
          </p:cNvSpPr>
          <p:nvPr>
            <p:ph type="sldNum" sz="quarter" idx="12"/>
          </p:nvPr>
        </p:nvSpPr>
        <p:spPr/>
        <p:txBody>
          <a:bodyPr/>
          <a:lstStyle/>
          <a:p>
            <a:fld id="{ABEA9EB2-F9AF-41A2-80C1-55E9D87064A3}" type="slidenum">
              <a:rPr lang="en-US" smtClean="0"/>
              <a:pPr/>
              <a:t>62</a:t>
            </a:fld>
            <a:endParaRPr lang="en-US"/>
          </a:p>
        </p:txBody>
      </p:sp>
    </p:spTree>
    <p:extLst>
      <p:ext uri="{BB962C8B-B14F-4D97-AF65-F5344CB8AC3E}">
        <p14:creationId xmlns="" xmlns:p14="http://schemas.microsoft.com/office/powerpoint/2010/main" val="25620651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686800" cy="4343399"/>
          </a:xfrm>
        </p:spPr>
        <p:txBody>
          <a:bodyPr/>
          <a:lstStyle/>
          <a:p>
            <a:r>
              <a:rPr lang="en-US" dirty="0"/>
              <a:t>Key Actors:</a:t>
            </a:r>
          </a:p>
        </p:txBody>
      </p:sp>
      <p:graphicFrame>
        <p:nvGraphicFramePr>
          <p:cNvPr id="4" name="Chart 3"/>
          <p:cNvGraphicFramePr/>
          <p:nvPr>
            <p:extLst>
              <p:ext uri="{D42A27DB-BD31-4B8C-83A1-F6EECF244321}">
                <p14:modId xmlns="" xmlns:p14="http://schemas.microsoft.com/office/powerpoint/2010/main" val="2154937416"/>
              </p:ext>
            </p:extLst>
          </p:nvPr>
        </p:nvGraphicFramePr>
        <p:xfrm>
          <a:off x="2286000" y="352445"/>
          <a:ext cx="6000776" cy="458150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C:\Users\Emerald\Desktop\Seal_of_Karnataka.png"/>
          <p:cNvPicPr>
            <a:picLocks noChangeAspect="1" noChangeArrowheads="1"/>
          </p:cNvPicPr>
          <p:nvPr/>
        </p:nvPicPr>
        <p:blipFill>
          <a:blip r:embed="rId4" cstate="print"/>
          <a:srcRect/>
          <a:stretch>
            <a:fillRect/>
          </a:stretch>
        </p:blipFill>
        <p:spPr bwMode="auto">
          <a:xfrm>
            <a:off x="152400" y="133350"/>
            <a:ext cx="706782" cy="609600"/>
          </a:xfrm>
          <a:prstGeom prst="rect">
            <a:avLst/>
          </a:prstGeom>
          <a:noFill/>
        </p:spPr>
      </p:pic>
      <p:sp>
        <p:nvSpPr>
          <p:cNvPr id="6" name="Slide Number Placeholder 5"/>
          <p:cNvSpPr>
            <a:spLocks noGrp="1"/>
          </p:cNvSpPr>
          <p:nvPr>
            <p:ph type="sldNum" sz="quarter" idx="12"/>
          </p:nvPr>
        </p:nvSpPr>
        <p:spPr/>
        <p:txBody>
          <a:bodyPr/>
          <a:lstStyle/>
          <a:p>
            <a:fld id="{ABEA9EB2-F9AF-41A2-80C1-55E9D87064A3}" type="slidenum">
              <a:rPr lang="en-US" smtClean="0"/>
              <a:pPr/>
              <a:t>63</a:t>
            </a:fld>
            <a:endParaRPr lang="en-US"/>
          </a:p>
        </p:txBody>
      </p:sp>
    </p:spTree>
    <p:extLst>
      <p:ext uri="{BB962C8B-B14F-4D97-AF65-F5344CB8AC3E}">
        <p14:creationId xmlns="" xmlns:p14="http://schemas.microsoft.com/office/powerpoint/2010/main" val="35153912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0"/>
            <a:ext cx="6172200" cy="800100"/>
          </a:xfrm>
        </p:spPr>
        <p:txBody>
          <a:bodyPr>
            <a:normAutofit/>
          </a:bodyPr>
          <a:lstStyle/>
          <a:p>
            <a:r>
              <a:rPr lang="en-US" sz="2400" b="1" dirty="0"/>
              <a:t>Important Definitions</a:t>
            </a:r>
          </a:p>
        </p:txBody>
      </p:sp>
      <p:sp>
        <p:nvSpPr>
          <p:cNvPr id="3" name="Content Placeholder 2"/>
          <p:cNvSpPr>
            <a:spLocks noGrp="1"/>
          </p:cNvSpPr>
          <p:nvPr>
            <p:ph idx="1"/>
          </p:nvPr>
        </p:nvSpPr>
        <p:spPr>
          <a:xfrm>
            <a:off x="1257300" y="685800"/>
            <a:ext cx="7124700" cy="4343400"/>
          </a:xfrm>
        </p:spPr>
        <p:txBody>
          <a:bodyPr>
            <a:noAutofit/>
          </a:bodyPr>
          <a:lstStyle/>
          <a:p>
            <a:pPr algn="just"/>
            <a:r>
              <a:rPr lang="en-US" sz="1900" dirty="0"/>
              <a:t>Agent</a:t>
            </a:r>
          </a:p>
          <a:p>
            <a:pPr algn="just"/>
            <a:r>
              <a:rPr lang="en-US" sz="1900" dirty="0"/>
              <a:t>Aggregator</a:t>
            </a:r>
          </a:p>
          <a:p>
            <a:pPr algn="just"/>
            <a:r>
              <a:rPr lang="en-US" sz="1900" dirty="0"/>
              <a:t>Employee- definition varies in accordance with the chapters in the code-also a person declared  to be an employee by the app</a:t>
            </a:r>
            <a:r>
              <a:rPr lang="en-US" sz="1900" dirty="0" smtClean="0"/>
              <a:t>. Govt</a:t>
            </a:r>
            <a:r>
              <a:rPr lang="en-US" sz="1900" dirty="0"/>
              <a:t>.</a:t>
            </a:r>
          </a:p>
          <a:p>
            <a:pPr algn="just"/>
            <a:r>
              <a:rPr lang="en-US" sz="1900" dirty="0"/>
              <a:t>Fixed Term Employment</a:t>
            </a:r>
          </a:p>
          <a:p>
            <a:pPr algn="just"/>
            <a:r>
              <a:rPr lang="en-US" sz="1900" dirty="0"/>
              <a:t>Gig worker – ‘a person who performs work or participated in a work arrangement and earns from such activities outside of traditional employer-employee relationship’</a:t>
            </a:r>
          </a:p>
          <a:p>
            <a:pPr algn="just"/>
            <a:r>
              <a:rPr lang="en-US" sz="1900" dirty="0"/>
              <a:t>Manufacturing process- includes development of software</a:t>
            </a:r>
          </a:p>
          <a:p>
            <a:pPr algn="just"/>
            <a:r>
              <a:rPr lang="en-US" sz="1900" dirty="0"/>
              <a:t>Platform work – ‘an employment form in which organisations or individuals use an online platform to access other organisations or individuals to solve specific problems or to provide specific services in exchange for payment.</a:t>
            </a:r>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5" name="Slide Number Placeholder 4"/>
          <p:cNvSpPr>
            <a:spLocks noGrp="1"/>
          </p:cNvSpPr>
          <p:nvPr>
            <p:ph type="sldNum" sz="quarter" idx="12"/>
          </p:nvPr>
        </p:nvSpPr>
        <p:spPr/>
        <p:txBody>
          <a:bodyPr/>
          <a:lstStyle/>
          <a:p>
            <a:fld id="{ABEA9EB2-F9AF-41A2-80C1-55E9D87064A3}" type="slidenum">
              <a:rPr lang="en-US" smtClean="0"/>
              <a:pPr/>
              <a:t>64</a:t>
            </a:fld>
            <a:endParaRPr lang="en-US"/>
          </a:p>
        </p:txBody>
      </p:sp>
    </p:spTree>
    <p:extLst>
      <p:ext uri="{BB962C8B-B14F-4D97-AF65-F5344CB8AC3E}">
        <p14:creationId xmlns="" xmlns:p14="http://schemas.microsoft.com/office/powerpoint/2010/main" val="28614832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4622" y="800100"/>
            <a:ext cx="6172220" cy="4343400"/>
          </a:xfrm>
        </p:spPr>
        <p:txBody>
          <a:bodyPr>
            <a:normAutofit lnSpcReduction="10000"/>
          </a:bodyPr>
          <a:lstStyle/>
          <a:p>
            <a:pPr algn="just"/>
            <a:r>
              <a:rPr lang="en-US" sz="1900" dirty="0"/>
              <a:t>Platform worker – ‘is a person engaged in or undertaking platform work’</a:t>
            </a:r>
          </a:p>
          <a:p>
            <a:pPr algn="just"/>
            <a:r>
              <a:rPr lang="en-US" sz="1900" dirty="0"/>
              <a:t>Social security – ‘means the measures of protection afforded to worker to ensure access to health care and to provide income security, particularly in cases of old age, unemployment, sickness, invalidity, work injury, maternity or loss of a breadwinner by means of rights enshrined and schemes framed under the code’.</a:t>
            </a:r>
          </a:p>
          <a:p>
            <a:pPr algn="just"/>
            <a:r>
              <a:rPr lang="en-US" sz="1900" dirty="0" err="1"/>
              <a:t>Unorganised</a:t>
            </a:r>
            <a:r>
              <a:rPr lang="en-US" sz="1900" dirty="0"/>
              <a:t> worker – HBW, SEW, </a:t>
            </a:r>
            <a:r>
              <a:rPr lang="en-US" sz="1900" dirty="0" smtClean="0"/>
              <a:t>DW</a:t>
            </a:r>
            <a:r>
              <a:rPr lang="en-US" sz="1900" dirty="0"/>
              <a:t>, &amp; includes a worker in the </a:t>
            </a:r>
            <a:r>
              <a:rPr lang="en-US" sz="1900" dirty="0" err="1"/>
              <a:t>organised</a:t>
            </a:r>
            <a:r>
              <a:rPr lang="en-US" sz="1900" dirty="0"/>
              <a:t> sector not covered under ID Act, ESI, EPF.</a:t>
            </a:r>
          </a:p>
          <a:p>
            <a:pPr algn="just"/>
            <a:r>
              <a:rPr lang="en-US" sz="1900" dirty="0"/>
              <a:t>Wages – same as in other codes.</a:t>
            </a:r>
          </a:p>
          <a:p>
            <a:pPr algn="just"/>
            <a:r>
              <a:rPr lang="en-US" sz="1900" dirty="0"/>
              <a:t>Woman</a:t>
            </a:r>
          </a:p>
          <a:p>
            <a:pPr algn="just"/>
            <a:r>
              <a:rPr lang="en-US" sz="1900" dirty="0"/>
              <a:t>Worker – same as in other codes</a:t>
            </a:r>
          </a:p>
        </p:txBody>
      </p:sp>
      <p:sp>
        <p:nvSpPr>
          <p:cNvPr id="5" name="Title 1"/>
          <p:cNvSpPr>
            <a:spLocks noGrp="1"/>
          </p:cNvSpPr>
          <p:nvPr>
            <p:ph type="title"/>
          </p:nvPr>
        </p:nvSpPr>
        <p:spPr>
          <a:xfrm>
            <a:off x="1485900" y="0"/>
            <a:ext cx="6172200" cy="800100"/>
          </a:xfrm>
        </p:spPr>
        <p:txBody>
          <a:bodyPr>
            <a:normAutofit/>
          </a:bodyPr>
          <a:lstStyle/>
          <a:p>
            <a:r>
              <a:rPr lang="en-US" sz="2400" b="1" dirty="0"/>
              <a:t>Important Definitions</a:t>
            </a:r>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pic>
        <p:nvPicPr>
          <p:cNvPr id="6" name="Picture 5" descr="oooo.png"/>
          <p:cNvPicPr>
            <a:picLocks noChangeAspect="1"/>
          </p:cNvPicPr>
          <p:nvPr/>
        </p:nvPicPr>
        <p:blipFill>
          <a:blip r:embed="rId3" cstate="print"/>
          <a:srcRect r="10916"/>
          <a:stretch>
            <a:fillRect/>
          </a:stretch>
        </p:blipFill>
        <p:spPr>
          <a:xfrm>
            <a:off x="1" y="1285866"/>
            <a:ext cx="2519248" cy="3857634"/>
          </a:xfrm>
          <a:prstGeom prst="rect">
            <a:avLst/>
          </a:prstGeom>
        </p:spPr>
      </p:pic>
      <p:sp>
        <p:nvSpPr>
          <p:cNvPr id="7" name="Slide Number Placeholder 6"/>
          <p:cNvSpPr>
            <a:spLocks noGrp="1"/>
          </p:cNvSpPr>
          <p:nvPr>
            <p:ph type="sldNum" sz="quarter" idx="12"/>
          </p:nvPr>
        </p:nvSpPr>
        <p:spPr/>
        <p:txBody>
          <a:bodyPr/>
          <a:lstStyle/>
          <a:p>
            <a:fld id="{ABEA9EB2-F9AF-41A2-80C1-55E9D87064A3}" type="slidenum">
              <a:rPr lang="en-US" smtClean="0"/>
              <a:pPr/>
              <a:t>65</a:t>
            </a:fld>
            <a:endParaRPr lang="en-US"/>
          </a:p>
        </p:txBody>
      </p:sp>
    </p:spTree>
    <p:extLst>
      <p:ext uri="{BB962C8B-B14F-4D97-AF65-F5344CB8AC3E}">
        <p14:creationId xmlns="" xmlns:p14="http://schemas.microsoft.com/office/powerpoint/2010/main" val="2179264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600066"/>
            <a:ext cx="6172200" cy="685800"/>
          </a:xfrm>
        </p:spPr>
        <p:txBody>
          <a:bodyPr>
            <a:normAutofit/>
          </a:bodyPr>
          <a:lstStyle/>
          <a:p>
            <a:r>
              <a:rPr lang="en-US" sz="2400" b="1" dirty="0"/>
              <a:t>Authorities under the Code</a:t>
            </a:r>
          </a:p>
        </p:txBody>
      </p:sp>
      <p:sp>
        <p:nvSpPr>
          <p:cNvPr id="3" name="Content Placeholder 2"/>
          <p:cNvSpPr>
            <a:spLocks noGrp="1"/>
          </p:cNvSpPr>
          <p:nvPr>
            <p:ph idx="1"/>
          </p:nvPr>
        </p:nvSpPr>
        <p:spPr>
          <a:xfrm>
            <a:off x="1257300" y="1624016"/>
            <a:ext cx="6629400" cy="2233618"/>
          </a:xfrm>
        </p:spPr>
        <p:txBody>
          <a:bodyPr>
            <a:normAutofit/>
          </a:bodyPr>
          <a:lstStyle/>
          <a:p>
            <a:pPr algn="just"/>
            <a:r>
              <a:rPr lang="en-US" sz="1900" dirty="0"/>
              <a:t>CEO of the Central Board/Corporation/NSSB</a:t>
            </a:r>
          </a:p>
          <a:p>
            <a:pPr algn="just"/>
            <a:r>
              <a:rPr lang="en-US" sz="1900" dirty="0"/>
              <a:t>Authorized Officer of the CB/Corporation for determination and assessment of the dues of the CB/Corporation</a:t>
            </a:r>
          </a:p>
          <a:p>
            <a:pPr algn="just"/>
            <a:r>
              <a:rPr lang="en-US" sz="1900" dirty="0"/>
              <a:t>Competent Authority (App. </a:t>
            </a:r>
            <a:r>
              <a:rPr lang="en-US" sz="1900" dirty="0" err="1"/>
              <a:t>Govt</a:t>
            </a:r>
            <a:r>
              <a:rPr lang="en-US" sz="1900" dirty="0"/>
              <a:t>)</a:t>
            </a:r>
          </a:p>
          <a:p>
            <a:pPr algn="just"/>
            <a:r>
              <a:rPr lang="en-US" sz="1900" dirty="0"/>
              <a:t>I cum F (Cl. 118)</a:t>
            </a:r>
          </a:p>
          <a:p>
            <a:pPr algn="just"/>
            <a:r>
              <a:rPr lang="en-US" sz="1900" dirty="0"/>
              <a:t>Recovery Officer (CG)</a:t>
            </a:r>
          </a:p>
          <a:p>
            <a:pPr algn="just"/>
            <a:endParaRPr lang="en-US" sz="1900" dirty="0"/>
          </a:p>
          <a:p>
            <a:pPr algn="just"/>
            <a:endParaRPr lang="en-US" sz="1900" dirty="0"/>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5" name="Slide Number Placeholder 4"/>
          <p:cNvSpPr>
            <a:spLocks noGrp="1"/>
          </p:cNvSpPr>
          <p:nvPr>
            <p:ph type="sldNum" sz="quarter" idx="12"/>
          </p:nvPr>
        </p:nvSpPr>
        <p:spPr/>
        <p:txBody>
          <a:bodyPr/>
          <a:lstStyle/>
          <a:p>
            <a:fld id="{ABEA9EB2-F9AF-41A2-80C1-55E9D87064A3}" type="slidenum">
              <a:rPr lang="en-US" smtClean="0"/>
              <a:pPr/>
              <a:t>66</a:t>
            </a:fld>
            <a:endParaRPr lang="en-US"/>
          </a:p>
        </p:txBody>
      </p:sp>
    </p:spTree>
    <p:extLst>
      <p:ext uri="{BB962C8B-B14F-4D97-AF65-F5344CB8AC3E}">
        <p14:creationId xmlns="" xmlns:p14="http://schemas.microsoft.com/office/powerpoint/2010/main" val="31403091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42858"/>
            <a:ext cx="6172200" cy="800100"/>
          </a:xfrm>
        </p:spPr>
        <p:txBody>
          <a:bodyPr>
            <a:normAutofit/>
          </a:bodyPr>
          <a:lstStyle/>
          <a:p>
            <a:r>
              <a:rPr lang="en-US" sz="2400" b="1" dirty="0"/>
              <a:t>Social Security Organisations</a:t>
            </a:r>
          </a:p>
        </p:txBody>
      </p:sp>
      <p:sp>
        <p:nvSpPr>
          <p:cNvPr id="3" name="Content Placeholder 2"/>
          <p:cNvSpPr>
            <a:spLocks noGrp="1"/>
          </p:cNvSpPr>
          <p:nvPr>
            <p:ph idx="1"/>
          </p:nvPr>
        </p:nvSpPr>
        <p:spPr>
          <a:xfrm>
            <a:off x="1257300" y="914398"/>
            <a:ext cx="6629400" cy="2586046"/>
          </a:xfrm>
        </p:spPr>
        <p:txBody>
          <a:bodyPr>
            <a:normAutofit/>
          </a:bodyPr>
          <a:lstStyle/>
          <a:p>
            <a:pPr algn="just"/>
            <a:r>
              <a:rPr lang="en-US" sz="1900" dirty="0"/>
              <a:t>EPFO (Central Board of Trustees)</a:t>
            </a:r>
          </a:p>
          <a:p>
            <a:pPr algn="just"/>
            <a:r>
              <a:rPr lang="en-US" sz="1900" dirty="0"/>
              <a:t>ESIC</a:t>
            </a:r>
          </a:p>
          <a:p>
            <a:pPr algn="just"/>
            <a:r>
              <a:rPr lang="en-US" sz="1900" dirty="0" err="1"/>
              <a:t>Unorganised</a:t>
            </a:r>
            <a:r>
              <a:rPr lang="en-US" sz="1900" dirty="0"/>
              <a:t> Workers National Social Security Board</a:t>
            </a:r>
          </a:p>
          <a:p>
            <a:pPr algn="just"/>
            <a:r>
              <a:rPr lang="en-US" sz="1900" dirty="0"/>
              <a:t>State </a:t>
            </a:r>
            <a:r>
              <a:rPr lang="en-US" sz="1900" dirty="0" err="1"/>
              <a:t>Unorganised</a:t>
            </a:r>
            <a:r>
              <a:rPr lang="en-US" sz="1900" dirty="0"/>
              <a:t> Workers Social Security Board</a:t>
            </a:r>
          </a:p>
          <a:p>
            <a:pPr algn="just"/>
            <a:r>
              <a:rPr lang="en-US" sz="1900" dirty="0"/>
              <a:t>State Building Workers Welfare Board</a:t>
            </a:r>
          </a:p>
          <a:p>
            <a:pPr algn="just"/>
            <a:r>
              <a:rPr lang="en-US" sz="1900" dirty="0"/>
              <a:t>Central Advisory Committee for UWWB</a:t>
            </a:r>
          </a:p>
          <a:p>
            <a:pPr algn="just"/>
            <a:r>
              <a:rPr lang="en-US" sz="1900" dirty="0"/>
              <a:t>State Advisory Committee for UWWB</a:t>
            </a:r>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pic>
        <p:nvPicPr>
          <p:cNvPr id="5" name="Picture 4" descr="OOOY.png"/>
          <p:cNvPicPr>
            <a:picLocks noChangeAspect="1"/>
          </p:cNvPicPr>
          <p:nvPr/>
        </p:nvPicPr>
        <p:blipFill>
          <a:blip r:embed="rId3" cstate="print"/>
          <a:stretch>
            <a:fillRect/>
          </a:stretch>
        </p:blipFill>
        <p:spPr>
          <a:xfrm>
            <a:off x="1428727" y="3786196"/>
            <a:ext cx="5723079" cy="1071570"/>
          </a:xfrm>
          <a:prstGeom prst="rect">
            <a:avLst/>
          </a:prstGeom>
        </p:spPr>
      </p:pic>
      <p:sp>
        <p:nvSpPr>
          <p:cNvPr id="6" name="Slide Number Placeholder 5"/>
          <p:cNvSpPr>
            <a:spLocks noGrp="1"/>
          </p:cNvSpPr>
          <p:nvPr>
            <p:ph type="sldNum" sz="quarter" idx="12"/>
          </p:nvPr>
        </p:nvSpPr>
        <p:spPr/>
        <p:txBody>
          <a:bodyPr/>
          <a:lstStyle/>
          <a:p>
            <a:fld id="{ABEA9EB2-F9AF-41A2-80C1-55E9D87064A3}" type="slidenum">
              <a:rPr lang="en-US" smtClean="0"/>
              <a:pPr/>
              <a:t>67</a:t>
            </a:fld>
            <a:endParaRPr lang="en-US"/>
          </a:p>
        </p:txBody>
      </p:sp>
    </p:spTree>
    <p:extLst>
      <p:ext uri="{BB962C8B-B14F-4D97-AF65-F5344CB8AC3E}">
        <p14:creationId xmlns="" xmlns:p14="http://schemas.microsoft.com/office/powerpoint/2010/main" val="17632704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00026"/>
            <a:ext cx="6172200" cy="628650"/>
          </a:xfrm>
        </p:spPr>
        <p:txBody>
          <a:bodyPr>
            <a:normAutofit/>
          </a:bodyPr>
          <a:lstStyle/>
          <a:p>
            <a:r>
              <a:rPr lang="en-US" sz="2400" b="1" dirty="0"/>
              <a:t>Substantial Compliance</a:t>
            </a:r>
          </a:p>
        </p:txBody>
      </p:sp>
      <p:sp>
        <p:nvSpPr>
          <p:cNvPr id="3" name="Content Placeholder 2"/>
          <p:cNvSpPr>
            <a:spLocks noGrp="1"/>
          </p:cNvSpPr>
          <p:nvPr>
            <p:ph idx="1"/>
          </p:nvPr>
        </p:nvSpPr>
        <p:spPr>
          <a:xfrm>
            <a:off x="857224" y="971550"/>
            <a:ext cx="7486676" cy="3671902"/>
          </a:xfrm>
        </p:spPr>
        <p:txBody>
          <a:bodyPr>
            <a:normAutofit/>
          </a:bodyPr>
          <a:lstStyle/>
          <a:p>
            <a:pPr marL="0" indent="363538" algn="just"/>
            <a:r>
              <a:rPr lang="en-US" sz="1900" dirty="0"/>
              <a:t>Every establishment SHALL register under this code</a:t>
            </a:r>
          </a:p>
          <a:p>
            <a:pPr marL="0" indent="363538" algn="just"/>
            <a:r>
              <a:rPr lang="en-US" sz="1900" dirty="0"/>
              <a:t>Contributions by the employer under the EPFS/PF/IF.</a:t>
            </a:r>
          </a:p>
          <a:p>
            <a:pPr marL="0" indent="363538" algn="just"/>
            <a:r>
              <a:rPr lang="en-US" sz="1900" dirty="0"/>
              <a:t>All employees to be insured.</a:t>
            </a:r>
          </a:p>
          <a:p>
            <a:pPr marL="0" indent="363538" algn="just"/>
            <a:r>
              <a:rPr lang="en-US" sz="1900" dirty="0"/>
              <a:t>Gratuity SHALL be payable to an employee-</a:t>
            </a:r>
          </a:p>
          <a:p>
            <a:pPr marL="0" lvl="2" indent="363538" algn="just"/>
            <a:r>
              <a:rPr lang="en-US" sz="1900" dirty="0"/>
              <a:t>On termination of his contract period under FTE</a:t>
            </a:r>
          </a:p>
          <a:p>
            <a:pPr marL="0" lvl="2" indent="363538" algn="just"/>
            <a:r>
              <a:rPr lang="en-US" sz="1900" dirty="0"/>
              <a:t>On happening any such even as may be notified by the CG.</a:t>
            </a:r>
          </a:p>
          <a:p>
            <a:pPr marL="0" lvl="2" indent="363538" algn="just"/>
            <a:r>
              <a:rPr lang="en-US" sz="1900" dirty="0"/>
              <a:t>Employer SHALL arrange to pay the amount of gratuity within 30 days </a:t>
            </a:r>
            <a:r>
              <a:rPr lang="en-US" sz="1900" dirty="0" smtClean="0"/>
              <a:t>  </a:t>
            </a:r>
          </a:p>
          <a:p>
            <a:pPr marL="0" lvl="2" indent="363538" algn="just">
              <a:buNone/>
            </a:pPr>
            <a:r>
              <a:rPr lang="en-US" sz="1900" dirty="0" smtClean="0"/>
              <a:t>from </a:t>
            </a:r>
            <a:r>
              <a:rPr lang="en-US" sz="1900" dirty="0"/>
              <a:t>the date it becomes payable.</a:t>
            </a:r>
          </a:p>
          <a:p>
            <a:pPr marL="0" lvl="2" indent="363538" algn="just"/>
            <a:r>
              <a:rPr lang="en-US" sz="1900" dirty="0"/>
              <a:t>Simple interest.</a:t>
            </a:r>
          </a:p>
          <a:p>
            <a:pPr marL="0" lvl="2" indent="363538" algn="just"/>
            <a:r>
              <a:rPr lang="en-US" sz="1900" dirty="0"/>
              <a:t>Compulsory insurance to be obtained by an employer</a:t>
            </a:r>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5" name="Slide Number Placeholder 4"/>
          <p:cNvSpPr>
            <a:spLocks noGrp="1"/>
          </p:cNvSpPr>
          <p:nvPr>
            <p:ph type="sldNum" sz="quarter" idx="12"/>
          </p:nvPr>
        </p:nvSpPr>
        <p:spPr/>
        <p:txBody>
          <a:bodyPr/>
          <a:lstStyle/>
          <a:p>
            <a:fld id="{ABEA9EB2-F9AF-41A2-80C1-55E9D87064A3}" type="slidenum">
              <a:rPr lang="en-US" smtClean="0"/>
              <a:pPr/>
              <a:t>68</a:t>
            </a:fld>
            <a:endParaRPr lang="en-US"/>
          </a:p>
        </p:txBody>
      </p:sp>
    </p:spTree>
    <p:extLst>
      <p:ext uri="{BB962C8B-B14F-4D97-AF65-F5344CB8AC3E}">
        <p14:creationId xmlns="" xmlns:p14="http://schemas.microsoft.com/office/powerpoint/2010/main" val="3561940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00026"/>
            <a:ext cx="6172200" cy="628650"/>
          </a:xfrm>
        </p:spPr>
        <p:txBody>
          <a:bodyPr>
            <a:normAutofit/>
          </a:bodyPr>
          <a:lstStyle/>
          <a:p>
            <a:r>
              <a:rPr lang="en-US" sz="2400" b="1" dirty="0"/>
              <a:t>Substantial Compliance</a:t>
            </a:r>
          </a:p>
        </p:txBody>
      </p:sp>
      <p:sp>
        <p:nvSpPr>
          <p:cNvPr id="3" name="Content Placeholder 2"/>
          <p:cNvSpPr>
            <a:spLocks noGrp="1"/>
          </p:cNvSpPr>
          <p:nvPr>
            <p:ph idx="1"/>
          </p:nvPr>
        </p:nvSpPr>
        <p:spPr>
          <a:xfrm>
            <a:off x="2928926" y="1123950"/>
            <a:ext cx="5500726" cy="3733816"/>
          </a:xfrm>
        </p:spPr>
        <p:txBody>
          <a:bodyPr>
            <a:normAutofit/>
          </a:bodyPr>
          <a:lstStyle/>
          <a:p>
            <a:pPr algn="just"/>
            <a:r>
              <a:rPr lang="en-US" sz="1900" dirty="0"/>
              <a:t>No Employer SHALL knowingly employ a woman in any establishment during the six weeks immediately following the day of her delivery, miscarriage or medical termination of pregnancy.</a:t>
            </a:r>
          </a:p>
          <a:p>
            <a:pPr algn="just"/>
            <a:r>
              <a:rPr lang="en-US" sz="1900" dirty="0"/>
              <a:t>Employer SHALL be liable for the payment of maternity benefit…</a:t>
            </a:r>
          </a:p>
          <a:p>
            <a:pPr algn="just"/>
            <a:r>
              <a:rPr lang="en-US" sz="1900" dirty="0"/>
              <a:t>Employer’s liability to pay MB in case of death of a woman.</a:t>
            </a:r>
          </a:p>
          <a:p>
            <a:pPr algn="just"/>
            <a:r>
              <a:rPr lang="en-US" sz="1900" dirty="0"/>
              <a:t>Nursing breaks/</a:t>
            </a:r>
            <a:r>
              <a:rPr lang="en-US" sz="1900" dirty="0" err="1"/>
              <a:t>creche</a:t>
            </a:r>
            <a:r>
              <a:rPr lang="en-US" sz="1900" dirty="0"/>
              <a:t> facility</a:t>
            </a:r>
          </a:p>
          <a:p>
            <a:pPr algn="just"/>
            <a:r>
              <a:rPr lang="en-US" sz="1900" dirty="0"/>
              <a:t>Role/powers of </a:t>
            </a:r>
            <a:r>
              <a:rPr lang="en-US" sz="1900" dirty="0" err="1"/>
              <a:t>IcumF</a:t>
            </a:r>
            <a:r>
              <a:rPr lang="en-US" sz="1900" dirty="0"/>
              <a:t> in MB cases.</a:t>
            </a:r>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pic>
        <p:nvPicPr>
          <p:cNvPr id="5" name="Picture 4" descr="OI.png"/>
          <p:cNvPicPr>
            <a:picLocks noChangeAspect="1"/>
          </p:cNvPicPr>
          <p:nvPr/>
        </p:nvPicPr>
        <p:blipFill>
          <a:blip r:embed="rId3" cstate="print"/>
          <a:stretch>
            <a:fillRect/>
          </a:stretch>
        </p:blipFill>
        <p:spPr>
          <a:xfrm>
            <a:off x="0" y="1267299"/>
            <a:ext cx="2643174" cy="3876201"/>
          </a:xfrm>
          <a:prstGeom prst="rect">
            <a:avLst/>
          </a:prstGeom>
        </p:spPr>
      </p:pic>
      <p:sp>
        <p:nvSpPr>
          <p:cNvPr id="6" name="Slide Number Placeholder 5"/>
          <p:cNvSpPr>
            <a:spLocks noGrp="1"/>
          </p:cNvSpPr>
          <p:nvPr>
            <p:ph type="sldNum" sz="quarter" idx="12"/>
          </p:nvPr>
        </p:nvSpPr>
        <p:spPr/>
        <p:txBody>
          <a:bodyPr/>
          <a:lstStyle/>
          <a:p>
            <a:fld id="{ABEA9EB2-F9AF-41A2-80C1-55E9D87064A3}" type="slidenum">
              <a:rPr lang="en-US" smtClean="0"/>
              <a:pPr/>
              <a:t>69</a:t>
            </a:fld>
            <a:endParaRPr lang="en-US"/>
          </a:p>
        </p:txBody>
      </p:sp>
    </p:spTree>
    <p:extLst>
      <p:ext uri="{BB962C8B-B14F-4D97-AF65-F5344CB8AC3E}">
        <p14:creationId xmlns="" xmlns:p14="http://schemas.microsoft.com/office/powerpoint/2010/main" val="44258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3091797941"/>
              </p:ext>
            </p:extLst>
          </p:nvPr>
        </p:nvGraphicFramePr>
        <p:xfrm>
          <a:off x="457200" y="1040130"/>
          <a:ext cx="8229600" cy="3665220"/>
        </p:xfrm>
        <a:graphic>
          <a:graphicData uri="http://schemas.openxmlformats.org/drawingml/2006/table">
            <a:tbl>
              <a:tblPr bandRow="1">
                <a:tableStyleId>{5C22544A-7EE6-4342-B048-85BDC9FD1C3A}</a:tableStyleId>
              </a:tblPr>
              <a:tblGrid>
                <a:gridCol w="1600200">
                  <a:extLst>
                    <a:ext uri="{9D8B030D-6E8A-4147-A177-3AD203B41FA5}">
                      <a16:colId xmlns="" xmlns:a16="http://schemas.microsoft.com/office/drawing/2014/main" val="20000"/>
                    </a:ext>
                  </a:extLst>
                </a:gridCol>
                <a:gridCol w="6629400">
                  <a:extLst>
                    <a:ext uri="{9D8B030D-6E8A-4147-A177-3AD203B41FA5}">
                      <a16:colId xmlns="" xmlns:a16="http://schemas.microsoft.com/office/drawing/2014/main" val="20001"/>
                    </a:ext>
                  </a:extLst>
                </a:gridCol>
              </a:tblGrid>
              <a:tr h="278130">
                <a:tc>
                  <a:txBody>
                    <a:bodyPr/>
                    <a:lstStyle/>
                    <a:p>
                      <a:pPr algn="ctr"/>
                      <a:r>
                        <a:rPr lang="en-US" sz="1400" b="1" dirty="0" smtClean="0"/>
                        <a:t>22</a:t>
                      </a:r>
                      <a:endParaRPr lang="en-US" sz="1400" b="1" dirty="0"/>
                    </a:p>
                  </a:txBody>
                  <a:tcPr marL="68580" marR="68580" marT="34290" marB="34290"/>
                </a:tc>
                <a:tc>
                  <a:txBody>
                    <a:bodyPr/>
                    <a:lstStyle/>
                    <a:p>
                      <a:r>
                        <a:rPr lang="en-US" sz="1400" dirty="0" smtClean="0"/>
                        <a:t>Deductions</a:t>
                      </a:r>
                      <a:r>
                        <a:rPr lang="en-US" sz="1400" baseline="0" dirty="0" smtClean="0"/>
                        <a:t> for services rendered</a:t>
                      </a:r>
                      <a:endParaRPr lang="en-US" sz="1400" dirty="0"/>
                    </a:p>
                  </a:txBody>
                  <a:tcPr marL="68580" marR="68580" marT="34290" marB="34290"/>
                </a:tc>
                <a:extLst>
                  <a:ext uri="{0D108BD9-81ED-4DB2-BD59-A6C34878D82A}">
                    <a16:rowId xmlns="" xmlns:a16="http://schemas.microsoft.com/office/drawing/2014/main" val="10000"/>
                  </a:ext>
                </a:extLst>
              </a:tr>
              <a:tr h="278130">
                <a:tc>
                  <a:txBody>
                    <a:bodyPr/>
                    <a:lstStyle/>
                    <a:p>
                      <a:pPr algn="ctr"/>
                      <a:r>
                        <a:rPr lang="en-US" sz="1400" b="1" dirty="0" smtClean="0"/>
                        <a:t>23</a:t>
                      </a:r>
                      <a:endParaRPr lang="en-US" sz="1400" b="1" dirty="0"/>
                    </a:p>
                  </a:txBody>
                  <a:tcPr marL="68580" marR="68580" marT="34290" marB="34290"/>
                </a:tc>
                <a:tc>
                  <a:txBody>
                    <a:bodyPr/>
                    <a:lstStyle/>
                    <a:p>
                      <a:r>
                        <a:rPr lang="en-US" sz="1400" dirty="0" smtClean="0"/>
                        <a:t>Deductions for recovery of advances</a:t>
                      </a:r>
                      <a:endParaRPr lang="en-US" sz="1400" dirty="0"/>
                    </a:p>
                  </a:txBody>
                  <a:tcPr marL="68580" marR="68580" marT="34290" marB="34290"/>
                </a:tc>
                <a:extLst>
                  <a:ext uri="{0D108BD9-81ED-4DB2-BD59-A6C34878D82A}">
                    <a16:rowId xmlns="" xmlns:a16="http://schemas.microsoft.com/office/drawing/2014/main" val="10001"/>
                  </a:ext>
                </a:extLst>
              </a:tr>
              <a:tr h="278130">
                <a:tc>
                  <a:txBody>
                    <a:bodyPr/>
                    <a:lstStyle/>
                    <a:p>
                      <a:pPr algn="ctr"/>
                      <a:r>
                        <a:rPr lang="en-US" sz="1400" b="1" dirty="0" smtClean="0"/>
                        <a:t>24</a:t>
                      </a:r>
                      <a:endParaRPr lang="en-US" sz="1400" b="1" dirty="0"/>
                    </a:p>
                  </a:txBody>
                  <a:tcPr marL="68580" marR="68580" marT="34290" marB="34290"/>
                </a:tc>
                <a:tc>
                  <a:txBody>
                    <a:bodyPr/>
                    <a:lstStyle/>
                    <a:p>
                      <a:r>
                        <a:rPr lang="en-US" sz="1400" dirty="0" smtClean="0"/>
                        <a:t>Deductions for recovery of loans</a:t>
                      </a:r>
                      <a:endParaRPr lang="en-US" sz="1400" dirty="0"/>
                    </a:p>
                  </a:txBody>
                  <a:tcPr marL="68580" marR="68580" marT="34290" marB="34290"/>
                </a:tc>
                <a:extLst>
                  <a:ext uri="{0D108BD9-81ED-4DB2-BD59-A6C34878D82A}">
                    <a16:rowId xmlns="" xmlns:a16="http://schemas.microsoft.com/office/drawing/2014/main" val="10002"/>
                  </a:ext>
                </a:extLst>
              </a:tr>
              <a:tr h="278130">
                <a:tc>
                  <a:txBody>
                    <a:bodyPr/>
                    <a:lstStyle/>
                    <a:p>
                      <a:pPr algn="ctr"/>
                      <a:r>
                        <a:rPr lang="en-US" sz="1400" b="1" dirty="0" smtClean="0"/>
                        <a:t>25</a:t>
                      </a:r>
                      <a:endParaRPr lang="en-US" sz="1400" b="1" dirty="0"/>
                    </a:p>
                  </a:txBody>
                  <a:tcPr marL="68580" marR="68580" marT="34290" marB="34290"/>
                </a:tc>
                <a:tc>
                  <a:txBody>
                    <a:bodyPr/>
                    <a:lstStyle/>
                    <a:p>
                      <a:r>
                        <a:rPr lang="en-US" sz="1400" dirty="0" smtClean="0"/>
                        <a:t>Chapter not to apply to</a:t>
                      </a:r>
                      <a:r>
                        <a:rPr lang="en-US" sz="1400" baseline="0" dirty="0" smtClean="0"/>
                        <a:t> Government establishments</a:t>
                      </a:r>
                      <a:endParaRPr lang="en-US" sz="1400" dirty="0"/>
                    </a:p>
                  </a:txBody>
                  <a:tcPr marL="68580" marR="68580" marT="34290" marB="34290"/>
                </a:tc>
                <a:extLst>
                  <a:ext uri="{0D108BD9-81ED-4DB2-BD59-A6C34878D82A}">
                    <a16:rowId xmlns="" xmlns:a16="http://schemas.microsoft.com/office/drawing/2014/main" val="10003"/>
                  </a:ext>
                </a:extLst>
              </a:tr>
              <a:tr h="278130">
                <a:tc>
                  <a:txBody>
                    <a:bodyPr/>
                    <a:lstStyle/>
                    <a:p>
                      <a:pPr algn="ctr"/>
                      <a:endParaRPr lang="en-US" sz="1400" b="1" dirty="0"/>
                    </a:p>
                  </a:txBody>
                  <a:tcPr marL="68580" marR="68580" marT="34290" marB="34290"/>
                </a:tc>
                <a:tc>
                  <a:txBody>
                    <a:bodyPr/>
                    <a:lstStyle/>
                    <a:p>
                      <a:endParaRPr lang="en-US" sz="1400" dirty="0"/>
                    </a:p>
                  </a:txBody>
                  <a:tcPr marL="68580" marR="68580" marT="34290" marB="34290"/>
                </a:tc>
                <a:extLst>
                  <a:ext uri="{0D108BD9-81ED-4DB2-BD59-A6C34878D82A}">
                    <a16:rowId xmlns="" xmlns:a16="http://schemas.microsoft.com/office/drawing/2014/main" val="10004"/>
                  </a:ext>
                </a:extLst>
              </a:tr>
              <a:tr h="278130">
                <a:tc>
                  <a:txBody>
                    <a:bodyPr/>
                    <a:lstStyle/>
                    <a:p>
                      <a:pPr algn="ctr"/>
                      <a:r>
                        <a:rPr lang="en-US" sz="1400" b="1" dirty="0" smtClean="0"/>
                        <a:t>CHAPTER IV</a:t>
                      </a:r>
                      <a:endParaRPr lang="en-US" sz="1400" b="1" dirty="0"/>
                    </a:p>
                  </a:txBody>
                  <a:tcPr marL="68580" marR="68580" marT="34290" marB="34290"/>
                </a:tc>
                <a:tc>
                  <a:txBody>
                    <a:bodyPr/>
                    <a:lstStyle/>
                    <a:p>
                      <a:r>
                        <a:rPr lang="en-US" sz="1400" b="1" dirty="0" smtClean="0"/>
                        <a:t>PAYMENT OF BONUS</a:t>
                      </a:r>
                      <a:endParaRPr lang="en-US" sz="1400" b="1" dirty="0"/>
                    </a:p>
                  </a:txBody>
                  <a:tcPr marL="68580" marR="68580" marT="34290" marB="34290"/>
                </a:tc>
                <a:extLst>
                  <a:ext uri="{0D108BD9-81ED-4DB2-BD59-A6C34878D82A}">
                    <a16:rowId xmlns="" xmlns:a16="http://schemas.microsoft.com/office/drawing/2014/main" val="10005"/>
                  </a:ext>
                </a:extLst>
              </a:tr>
              <a:tr h="278130">
                <a:tc>
                  <a:txBody>
                    <a:bodyPr/>
                    <a:lstStyle/>
                    <a:p>
                      <a:pPr algn="ctr"/>
                      <a:r>
                        <a:rPr lang="en-US" sz="1400" b="1" dirty="0" smtClean="0"/>
                        <a:t>26</a:t>
                      </a:r>
                      <a:endParaRPr lang="en-US" sz="1400" b="1" dirty="0"/>
                    </a:p>
                  </a:txBody>
                  <a:tcPr marL="68580" marR="68580" marT="34290" marB="34290"/>
                </a:tc>
                <a:tc>
                  <a:txBody>
                    <a:bodyPr/>
                    <a:lstStyle/>
                    <a:p>
                      <a:r>
                        <a:rPr lang="en-US" sz="1400" dirty="0" smtClean="0"/>
                        <a:t>Eligibility for bonus, etc</a:t>
                      </a:r>
                      <a:endParaRPr lang="en-US" sz="1400" dirty="0"/>
                    </a:p>
                  </a:txBody>
                  <a:tcPr marL="68580" marR="68580" marT="34290" marB="34290"/>
                </a:tc>
                <a:extLst>
                  <a:ext uri="{0D108BD9-81ED-4DB2-BD59-A6C34878D82A}">
                    <a16:rowId xmlns="" xmlns:a16="http://schemas.microsoft.com/office/drawing/2014/main" val="10006"/>
                  </a:ext>
                </a:extLst>
              </a:tr>
              <a:tr h="278130">
                <a:tc>
                  <a:txBody>
                    <a:bodyPr/>
                    <a:lstStyle/>
                    <a:p>
                      <a:pPr algn="ctr"/>
                      <a:r>
                        <a:rPr lang="en-US" sz="1400" b="1" dirty="0" smtClean="0"/>
                        <a:t>27</a:t>
                      </a:r>
                      <a:endParaRPr lang="en-US" sz="1400" b="1" dirty="0"/>
                    </a:p>
                  </a:txBody>
                  <a:tcPr marL="68580" marR="68580" marT="34290" marB="34290"/>
                </a:tc>
                <a:tc>
                  <a:txBody>
                    <a:bodyPr/>
                    <a:lstStyle/>
                    <a:p>
                      <a:r>
                        <a:rPr lang="en-US" sz="1400" dirty="0" smtClean="0"/>
                        <a:t>Proportionate reduction in bonus in certain cases</a:t>
                      </a:r>
                      <a:endParaRPr lang="en-US" sz="1400" dirty="0"/>
                    </a:p>
                  </a:txBody>
                  <a:tcPr marL="68580" marR="68580" marT="34290" marB="34290"/>
                </a:tc>
                <a:extLst>
                  <a:ext uri="{0D108BD9-81ED-4DB2-BD59-A6C34878D82A}">
                    <a16:rowId xmlns="" xmlns:a16="http://schemas.microsoft.com/office/drawing/2014/main" val="10007"/>
                  </a:ext>
                </a:extLst>
              </a:tr>
              <a:tr h="278130">
                <a:tc>
                  <a:txBody>
                    <a:bodyPr/>
                    <a:lstStyle/>
                    <a:p>
                      <a:pPr algn="ctr"/>
                      <a:r>
                        <a:rPr lang="en-US" sz="1400" b="1" dirty="0" smtClean="0"/>
                        <a:t>28</a:t>
                      </a:r>
                      <a:endParaRPr lang="en-US" sz="1400" b="1" dirty="0"/>
                    </a:p>
                  </a:txBody>
                  <a:tcPr marL="68580" marR="68580" marT="34290" marB="34290"/>
                </a:tc>
                <a:tc>
                  <a:txBody>
                    <a:bodyPr/>
                    <a:lstStyle/>
                    <a:p>
                      <a:r>
                        <a:rPr lang="en-US" sz="1400" dirty="0" smtClean="0"/>
                        <a:t>Computation of number of working</a:t>
                      </a:r>
                      <a:r>
                        <a:rPr lang="en-US" sz="1400" baseline="0" dirty="0" smtClean="0"/>
                        <a:t> </a:t>
                      </a:r>
                      <a:r>
                        <a:rPr lang="en-US" sz="1400" dirty="0" smtClean="0"/>
                        <a:t>days</a:t>
                      </a:r>
                      <a:endParaRPr lang="en-US" sz="1400" dirty="0"/>
                    </a:p>
                  </a:txBody>
                  <a:tcPr marL="68580" marR="68580" marT="34290" marB="34290"/>
                </a:tc>
                <a:extLst>
                  <a:ext uri="{0D108BD9-81ED-4DB2-BD59-A6C34878D82A}">
                    <a16:rowId xmlns="" xmlns:a16="http://schemas.microsoft.com/office/drawing/2014/main" val="10008"/>
                  </a:ext>
                </a:extLst>
              </a:tr>
              <a:tr h="278130">
                <a:tc>
                  <a:txBody>
                    <a:bodyPr/>
                    <a:lstStyle/>
                    <a:p>
                      <a:pPr algn="ctr"/>
                      <a:r>
                        <a:rPr lang="en-US" sz="1400" b="1" dirty="0" smtClean="0"/>
                        <a:t>29</a:t>
                      </a:r>
                      <a:endParaRPr lang="en-US" sz="1400" b="1" dirty="0"/>
                    </a:p>
                  </a:txBody>
                  <a:tcPr marL="68580" marR="68580" marT="34290" marB="34290"/>
                </a:tc>
                <a:tc>
                  <a:txBody>
                    <a:bodyPr/>
                    <a:lstStyle/>
                    <a:p>
                      <a:r>
                        <a:rPr lang="en-US" sz="1400" dirty="0" smtClean="0"/>
                        <a:t>Disqualification for bonus</a:t>
                      </a:r>
                      <a:endParaRPr lang="en-US" sz="1400" dirty="0"/>
                    </a:p>
                  </a:txBody>
                  <a:tcPr marL="68580" marR="68580" marT="34290" marB="34290"/>
                </a:tc>
                <a:extLst>
                  <a:ext uri="{0D108BD9-81ED-4DB2-BD59-A6C34878D82A}">
                    <a16:rowId xmlns="" xmlns:a16="http://schemas.microsoft.com/office/drawing/2014/main" val="10009"/>
                  </a:ext>
                </a:extLst>
              </a:tr>
              <a:tr h="278130">
                <a:tc>
                  <a:txBody>
                    <a:bodyPr/>
                    <a:lstStyle/>
                    <a:p>
                      <a:pPr algn="ctr"/>
                      <a:r>
                        <a:rPr lang="en-US" sz="1400" b="1" dirty="0" smtClean="0"/>
                        <a:t>30</a:t>
                      </a:r>
                      <a:endParaRPr lang="en-US" sz="1400" b="1" dirty="0"/>
                    </a:p>
                  </a:txBody>
                  <a:tcPr marL="68580" marR="68580" marT="34290" marB="34290"/>
                </a:tc>
                <a:tc>
                  <a:txBody>
                    <a:bodyPr/>
                    <a:lstStyle/>
                    <a:p>
                      <a:r>
                        <a:rPr lang="en-US" sz="1400" dirty="0" smtClean="0"/>
                        <a:t>Establishments to include departments, undertaking, and braches</a:t>
                      </a:r>
                      <a:endParaRPr lang="en-US" sz="1400" dirty="0"/>
                    </a:p>
                  </a:txBody>
                  <a:tcPr marL="68580" marR="68580" marT="34290" marB="34290"/>
                </a:tc>
                <a:extLst>
                  <a:ext uri="{0D108BD9-81ED-4DB2-BD59-A6C34878D82A}">
                    <a16:rowId xmlns="" xmlns:a16="http://schemas.microsoft.com/office/drawing/2014/main" val="10010"/>
                  </a:ext>
                </a:extLst>
              </a:tr>
              <a:tr h="278130">
                <a:tc>
                  <a:txBody>
                    <a:bodyPr/>
                    <a:lstStyle/>
                    <a:p>
                      <a:pPr algn="ctr"/>
                      <a:r>
                        <a:rPr lang="en-US" sz="1400" b="1" dirty="0" smtClean="0"/>
                        <a:t>31</a:t>
                      </a:r>
                      <a:endParaRPr lang="en-US" sz="1400" b="1" dirty="0"/>
                    </a:p>
                  </a:txBody>
                  <a:tcPr marL="68580" marR="68580" marT="34290" marB="34290"/>
                </a:tc>
                <a:tc>
                  <a:txBody>
                    <a:bodyPr/>
                    <a:lstStyle/>
                    <a:p>
                      <a:r>
                        <a:rPr lang="en-US" sz="1400" dirty="0" smtClean="0"/>
                        <a:t>Payment</a:t>
                      </a:r>
                      <a:r>
                        <a:rPr lang="en-US" sz="1400" baseline="0" dirty="0" smtClean="0"/>
                        <a:t> of bonus out of allocable surplus</a:t>
                      </a:r>
                      <a:endParaRPr lang="en-US" sz="1400" dirty="0"/>
                    </a:p>
                  </a:txBody>
                  <a:tcPr marL="68580" marR="68580" marT="34290" marB="34290"/>
                </a:tc>
                <a:extLst>
                  <a:ext uri="{0D108BD9-81ED-4DB2-BD59-A6C34878D82A}">
                    <a16:rowId xmlns="" xmlns:a16="http://schemas.microsoft.com/office/drawing/2014/main" val="10011"/>
                  </a:ext>
                </a:extLst>
              </a:tr>
              <a:tr h="278130">
                <a:tc>
                  <a:txBody>
                    <a:bodyPr/>
                    <a:lstStyle/>
                    <a:p>
                      <a:pPr algn="ctr"/>
                      <a:r>
                        <a:rPr lang="en-US" sz="1400" b="1" dirty="0" smtClean="0"/>
                        <a:t>32</a:t>
                      </a:r>
                      <a:endParaRPr lang="en-US" sz="1400" b="1" dirty="0"/>
                    </a:p>
                  </a:txBody>
                  <a:tcPr marL="68580" marR="68580" marT="34290" marB="34290"/>
                </a:tc>
                <a:tc>
                  <a:txBody>
                    <a:bodyPr/>
                    <a:lstStyle/>
                    <a:p>
                      <a:r>
                        <a:rPr lang="en-US" sz="1400" dirty="0" smtClean="0"/>
                        <a:t>Computation of gross profits</a:t>
                      </a:r>
                      <a:endParaRPr lang="en-US" sz="1400" dirty="0"/>
                    </a:p>
                  </a:txBody>
                  <a:tcPr marL="68580" marR="68580" marT="34290" marB="34290"/>
                </a:tc>
                <a:extLst>
                  <a:ext uri="{0D108BD9-81ED-4DB2-BD59-A6C34878D82A}">
                    <a16:rowId xmlns="" xmlns:a16="http://schemas.microsoft.com/office/drawing/2014/main" val="10012"/>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7</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9" name="Title 1"/>
          <p:cNvSpPr>
            <a:spLocks noGrp="1"/>
          </p:cNvSpPr>
          <p:nvPr>
            <p:ph type="title"/>
          </p:nvPr>
        </p:nvSpPr>
        <p:spPr>
          <a:xfrm>
            <a:off x="1524000" y="285750"/>
            <a:ext cx="6172200" cy="514350"/>
          </a:xfrm>
        </p:spPr>
        <p:txBody>
          <a:bodyPr>
            <a:noAutofit/>
          </a:bodyPr>
          <a:lstStyle/>
          <a:p>
            <a:r>
              <a:rPr lang="en-US" sz="2400" b="1" dirty="0" smtClean="0"/>
              <a:t>Arrangement of Sections</a:t>
            </a:r>
            <a:endParaRPr lang="en-US" sz="2400" b="1" dirty="0"/>
          </a:p>
        </p:txBody>
      </p:sp>
    </p:spTree>
    <p:extLst>
      <p:ext uri="{BB962C8B-B14F-4D97-AF65-F5344CB8AC3E}">
        <p14:creationId xmlns="" xmlns:p14="http://schemas.microsoft.com/office/powerpoint/2010/main" val="24824655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71486"/>
            <a:ext cx="6172200" cy="628650"/>
          </a:xfrm>
        </p:spPr>
        <p:txBody>
          <a:bodyPr>
            <a:normAutofit/>
          </a:bodyPr>
          <a:lstStyle/>
          <a:p>
            <a:r>
              <a:rPr lang="en-US" sz="2400" b="1" dirty="0"/>
              <a:t>Substantial Compliance</a:t>
            </a:r>
          </a:p>
        </p:txBody>
      </p:sp>
      <p:sp>
        <p:nvSpPr>
          <p:cNvPr id="3" name="Content Placeholder 2"/>
          <p:cNvSpPr>
            <a:spLocks noGrp="1"/>
          </p:cNvSpPr>
          <p:nvPr>
            <p:ph idx="1"/>
          </p:nvPr>
        </p:nvSpPr>
        <p:spPr>
          <a:xfrm>
            <a:off x="1257300" y="1352550"/>
            <a:ext cx="6629400" cy="4343400"/>
          </a:xfrm>
        </p:spPr>
        <p:txBody>
          <a:bodyPr>
            <a:normAutofit/>
          </a:bodyPr>
          <a:lstStyle/>
          <a:p>
            <a:pPr algn="just"/>
            <a:r>
              <a:rPr lang="en-US" sz="1900" dirty="0"/>
              <a:t>Every Employer SHALL report accidents, injury, death and occupational diseases.</a:t>
            </a:r>
          </a:p>
          <a:p>
            <a:pPr algn="just"/>
            <a:r>
              <a:rPr lang="en-US" sz="1900" dirty="0"/>
              <a:t>Employer’s liability to pay compensation</a:t>
            </a:r>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pic>
        <p:nvPicPr>
          <p:cNvPr id="5" name="Picture 4" descr="OOP.png"/>
          <p:cNvPicPr>
            <a:picLocks noChangeAspect="1"/>
          </p:cNvPicPr>
          <p:nvPr/>
        </p:nvPicPr>
        <p:blipFill>
          <a:blip r:embed="rId3"/>
          <a:stretch>
            <a:fillRect/>
          </a:stretch>
        </p:blipFill>
        <p:spPr>
          <a:xfrm>
            <a:off x="1214414" y="2714626"/>
            <a:ext cx="5697545" cy="2428874"/>
          </a:xfrm>
          <a:prstGeom prst="rect">
            <a:avLst/>
          </a:prstGeom>
        </p:spPr>
      </p:pic>
      <p:sp>
        <p:nvSpPr>
          <p:cNvPr id="6" name="Slide Number Placeholder 5"/>
          <p:cNvSpPr>
            <a:spLocks noGrp="1"/>
          </p:cNvSpPr>
          <p:nvPr>
            <p:ph type="sldNum" sz="quarter" idx="12"/>
          </p:nvPr>
        </p:nvSpPr>
        <p:spPr/>
        <p:txBody>
          <a:bodyPr/>
          <a:lstStyle/>
          <a:p>
            <a:fld id="{ABEA9EB2-F9AF-41A2-80C1-55E9D87064A3}" type="slidenum">
              <a:rPr lang="en-US" smtClean="0"/>
              <a:pPr/>
              <a:t>70</a:t>
            </a:fld>
            <a:endParaRPr lang="en-US"/>
          </a:p>
        </p:txBody>
      </p:sp>
    </p:spTree>
    <p:extLst>
      <p:ext uri="{BB962C8B-B14F-4D97-AF65-F5344CB8AC3E}">
        <p14:creationId xmlns="" xmlns:p14="http://schemas.microsoft.com/office/powerpoint/2010/main" val="11771812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66" y="228588"/>
            <a:ext cx="6172200" cy="628650"/>
          </a:xfrm>
        </p:spPr>
        <p:txBody>
          <a:bodyPr>
            <a:normAutofit/>
          </a:bodyPr>
          <a:lstStyle/>
          <a:p>
            <a:r>
              <a:rPr lang="en-US" sz="2400" b="1" dirty="0"/>
              <a:t>Social Security for gig workers</a:t>
            </a:r>
          </a:p>
        </p:txBody>
      </p:sp>
      <p:sp>
        <p:nvSpPr>
          <p:cNvPr id="3" name="Content Placeholder 2"/>
          <p:cNvSpPr>
            <a:spLocks noGrp="1"/>
          </p:cNvSpPr>
          <p:nvPr>
            <p:ph idx="1"/>
          </p:nvPr>
        </p:nvSpPr>
        <p:spPr>
          <a:xfrm>
            <a:off x="2571736" y="1000114"/>
            <a:ext cx="6072230" cy="3786214"/>
          </a:xfrm>
        </p:spPr>
        <p:txBody>
          <a:bodyPr>
            <a:normAutofit/>
          </a:bodyPr>
          <a:lstStyle/>
          <a:p>
            <a:pPr algn="just"/>
            <a:r>
              <a:rPr lang="en-US" sz="1900" dirty="0"/>
              <a:t>Social security schemes for gig workers and platform workers </a:t>
            </a:r>
          </a:p>
          <a:p>
            <a:pPr lvl="1" algn="just"/>
            <a:r>
              <a:rPr lang="en-US" sz="1900" dirty="0"/>
              <a:t>life and disability cover</a:t>
            </a:r>
          </a:p>
          <a:p>
            <a:pPr lvl="1" algn="just"/>
            <a:r>
              <a:rPr lang="en-US" sz="1900" dirty="0"/>
              <a:t>Health and maternity benefits</a:t>
            </a:r>
          </a:p>
          <a:p>
            <a:pPr lvl="1" algn="just"/>
            <a:r>
              <a:rPr lang="en-US" sz="1900" dirty="0"/>
              <a:t>Old age protection</a:t>
            </a:r>
          </a:p>
          <a:p>
            <a:pPr lvl="1" algn="just"/>
            <a:r>
              <a:rPr lang="en-US" sz="1900" dirty="0"/>
              <a:t>Any other benefits as determined by </a:t>
            </a:r>
            <a:r>
              <a:rPr lang="en-US" sz="1900" dirty="0" smtClean="0"/>
              <a:t>CG</a:t>
            </a:r>
          </a:p>
          <a:p>
            <a:pPr marL="457200" lvl="1" indent="0" algn="just">
              <a:buNone/>
            </a:pPr>
            <a:endParaRPr lang="en-US" sz="1900" dirty="0"/>
          </a:p>
          <a:p>
            <a:pPr lvl="1" algn="just">
              <a:buNone/>
            </a:pPr>
            <a:r>
              <a:rPr lang="en-US" sz="1900" dirty="0"/>
              <a:t>The role of aggregators in the </a:t>
            </a:r>
            <a:r>
              <a:rPr lang="en-US" sz="1900" dirty="0" smtClean="0"/>
              <a:t>scheme/manner </a:t>
            </a:r>
            <a:r>
              <a:rPr lang="en-US" sz="1900" dirty="0"/>
              <a:t>of administration/sources of funding to be decided.</a:t>
            </a:r>
          </a:p>
          <a:p>
            <a:pPr lvl="3" algn="just"/>
            <a:endParaRPr lang="en-US" sz="1900" dirty="0"/>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pic>
        <p:nvPicPr>
          <p:cNvPr id="5" name="Picture 4" descr="OL.png"/>
          <p:cNvPicPr>
            <a:picLocks noChangeAspect="1"/>
          </p:cNvPicPr>
          <p:nvPr/>
        </p:nvPicPr>
        <p:blipFill>
          <a:blip r:embed="rId3"/>
          <a:stretch>
            <a:fillRect/>
          </a:stretch>
        </p:blipFill>
        <p:spPr>
          <a:xfrm>
            <a:off x="0" y="2285998"/>
            <a:ext cx="3042264" cy="2576331"/>
          </a:xfrm>
          <a:prstGeom prst="rect">
            <a:avLst/>
          </a:prstGeom>
        </p:spPr>
      </p:pic>
      <p:sp>
        <p:nvSpPr>
          <p:cNvPr id="6" name="Slide Number Placeholder 5"/>
          <p:cNvSpPr>
            <a:spLocks noGrp="1"/>
          </p:cNvSpPr>
          <p:nvPr>
            <p:ph type="sldNum" sz="quarter" idx="12"/>
          </p:nvPr>
        </p:nvSpPr>
        <p:spPr/>
        <p:txBody>
          <a:bodyPr/>
          <a:lstStyle/>
          <a:p>
            <a:fld id="{ABEA9EB2-F9AF-41A2-80C1-55E9D87064A3}" type="slidenum">
              <a:rPr lang="en-US" smtClean="0"/>
              <a:pPr/>
              <a:t>71</a:t>
            </a:fld>
            <a:endParaRPr lang="en-US"/>
          </a:p>
        </p:txBody>
      </p:sp>
    </p:spTree>
    <p:extLst>
      <p:ext uri="{BB962C8B-B14F-4D97-AF65-F5344CB8AC3E}">
        <p14:creationId xmlns="" xmlns:p14="http://schemas.microsoft.com/office/powerpoint/2010/main" val="17683657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5" name="Text Placeholder 2"/>
          <p:cNvSpPr txBox="1">
            <a:spLocks/>
          </p:cNvSpPr>
          <p:nvPr/>
        </p:nvSpPr>
        <p:spPr>
          <a:xfrm>
            <a:off x="3124200" y="838201"/>
            <a:ext cx="5486401" cy="1047749"/>
          </a:xfrm>
          <a:prstGeom prst="rect">
            <a:avLst/>
          </a:prstGeom>
        </p:spPr>
        <p:txBody>
          <a:bodyPr vert="horz" lIns="91440" tIns="45720" rIns="91440" bIns="45720" rtlCol="0">
            <a:noAutofit/>
          </a:bodyPr>
          <a:lstStyle/>
          <a:p>
            <a:pPr marL="342900" indent="-342900">
              <a:spcBef>
                <a:spcPct val="20000"/>
              </a:spcBef>
              <a:defRPr/>
            </a:pPr>
            <a:r>
              <a:rPr kumimoji="0" lang="en-US" sz="2000" i="0" u="none" strike="noStrike" kern="1200" cap="none" spc="0" normalizeH="0" baseline="0" noProof="0" dirty="0" smtClean="0">
                <a:ln>
                  <a:noFill/>
                </a:ln>
                <a:solidFill>
                  <a:schemeClr val="tx1"/>
                </a:solidFill>
                <a:effectLst/>
                <a:uLnTx/>
                <a:uFillTx/>
                <a:latin typeface="Calibri" pitchFamily="34" charset="0"/>
                <a:cs typeface="Calibri" pitchFamily="34" charset="0"/>
              </a:rPr>
              <a:t>      IMPACT ON EMPLOYERS AND THE EVOLVING</a:t>
            </a:r>
            <a:r>
              <a:rPr kumimoji="0" lang="en-US" sz="2000" i="0" u="none" strike="noStrike" kern="1200" cap="none" spc="0" normalizeH="0" noProof="0" dirty="0" smtClean="0">
                <a:ln>
                  <a:noFill/>
                </a:ln>
                <a:solidFill>
                  <a:schemeClr val="tx1"/>
                </a:solidFill>
                <a:effectLst/>
                <a:uLnTx/>
                <a:uFillTx/>
                <a:latin typeface="Calibri" pitchFamily="34" charset="0"/>
                <a:cs typeface="Calibri" pitchFamily="34" charset="0"/>
              </a:rPr>
              <a:t> </a:t>
            </a:r>
            <a:r>
              <a:rPr kumimoji="0" lang="en-US" sz="2000" i="0" u="none" strike="noStrike" kern="1200" cap="none" spc="0" normalizeH="0" baseline="0" noProof="0" dirty="0" smtClean="0">
                <a:ln>
                  <a:noFill/>
                </a:ln>
                <a:solidFill>
                  <a:schemeClr val="tx1"/>
                </a:solidFill>
                <a:effectLst/>
                <a:uLnTx/>
                <a:uFillTx/>
                <a:latin typeface="Calibri" pitchFamily="34" charset="0"/>
                <a:cs typeface="Calibri" pitchFamily="34" charset="0"/>
              </a:rPr>
              <a:t>COMPLIANCE STRUCTURE</a:t>
            </a:r>
            <a:r>
              <a:rPr kumimoji="0" lang="en-US" sz="2000" i="0" u="none" strike="noStrike" kern="1200" cap="none" spc="0" normalizeH="0" noProof="0" dirty="0" smtClean="0">
                <a:ln>
                  <a:noFill/>
                </a:ln>
                <a:solidFill>
                  <a:schemeClr val="tx1"/>
                </a:solidFill>
                <a:effectLst/>
                <a:uLnTx/>
                <a:uFillTx/>
                <a:latin typeface="Calibri" pitchFamily="34" charset="0"/>
                <a:cs typeface="Calibri" pitchFamily="34" charset="0"/>
              </a:rPr>
              <a:t> </a:t>
            </a:r>
            <a:r>
              <a:rPr lang="en-US" sz="2000" dirty="0">
                <a:latin typeface="Calibri" pitchFamily="34" charset="0"/>
                <a:cs typeface="Calibri" pitchFamily="34" charset="0"/>
              </a:rPr>
              <a:t>UNDER </a:t>
            </a:r>
            <a:r>
              <a:rPr lang="en-US" sz="2000" b="1" dirty="0"/>
              <a:t>INDUSTRIAL RELATIONS CODE</a:t>
            </a:r>
            <a:r>
              <a:rPr lang="en-US" sz="2000" dirty="0" smtClean="0">
                <a:latin typeface="Calibri" pitchFamily="34" charset="0"/>
                <a:cs typeface="Calibri" pitchFamily="34" charset="0"/>
              </a:rPr>
              <a:t>, </a:t>
            </a:r>
            <a:r>
              <a:rPr lang="en-US" sz="2000" dirty="0">
                <a:latin typeface="Calibri" pitchFamily="34" charset="0"/>
                <a:cs typeface="Calibri" pitchFamily="34" charset="0"/>
              </a:rPr>
              <a:t>2019</a:t>
            </a:r>
          </a:p>
          <a:p>
            <a:pPr marL="342900" lvl="0" indent="-342900">
              <a:spcBef>
                <a:spcPct val="20000"/>
              </a:spcBef>
              <a:defRPr/>
            </a:pPr>
            <a:endParaRPr kumimoji="0" lang="en-US" sz="2000" i="0" u="none" strike="noStrike" kern="1200" cap="none" spc="0" normalizeH="0" baseline="0" noProof="0" dirty="0">
              <a:ln>
                <a:noFill/>
              </a:ln>
              <a:solidFill>
                <a:schemeClr val="tx1"/>
              </a:solidFill>
              <a:effectLst/>
              <a:uLnTx/>
              <a:uFillTx/>
              <a:latin typeface="Calibri" pitchFamily="34" charset="0"/>
              <a:cs typeface="Calibri" pitchFamily="34" charset="0"/>
            </a:endParaRPr>
          </a:p>
        </p:txBody>
      </p:sp>
      <p:sp>
        <p:nvSpPr>
          <p:cNvPr id="6" name="Title 1"/>
          <p:cNvSpPr>
            <a:spLocks noGrp="1"/>
          </p:cNvSpPr>
          <p:nvPr>
            <p:ph type="title"/>
          </p:nvPr>
        </p:nvSpPr>
        <p:spPr>
          <a:xfrm>
            <a:off x="3810000" y="2724150"/>
            <a:ext cx="5231859" cy="1539787"/>
          </a:xfrm>
        </p:spPr>
        <p:txBody>
          <a:bodyPr>
            <a:noAutofit/>
          </a:bodyPr>
          <a:lstStyle/>
          <a:p>
            <a:pPr algn="l"/>
            <a:r>
              <a:rPr lang="en-US" sz="3600" b="1" cap="all" dirty="0">
                <a:solidFill>
                  <a:prstClr val="black"/>
                </a:solidFill>
              </a:rPr>
              <a:t>The code on </a:t>
            </a:r>
            <a:r>
              <a:rPr lang="en-US" sz="3600" b="1" dirty="0"/>
              <a:t>INDUSTRIAL RELATIONS</a:t>
            </a:r>
            <a:r>
              <a:rPr lang="en-US" sz="3200" b="1" dirty="0" smtClean="0">
                <a:latin typeface="Aller Display" pitchFamily="2" charset="0"/>
              </a:rPr>
              <a:t> 2019 </a:t>
            </a:r>
            <a:br>
              <a:rPr lang="en-US" sz="3200" b="1" dirty="0" smtClean="0">
                <a:latin typeface="Aller Display" pitchFamily="2" charset="0"/>
              </a:rPr>
            </a:br>
            <a:r>
              <a:rPr lang="en-US" sz="3200" b="1" dirty="0" smtClean="0">
                <a:latin typeface="Aller Display" pitchFamily="2" charset="0"/>
              </a:rPr>
              <a:t>- Impact analysis</a:t>
            </a:r>
            <a:endParaRPr lang="en-US" sz="3200" b="1" dirty="0">
              <a:latin typeface="Aller Display" pitchFamily="2" charset="0"/>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39024" y="2038350"/>
            <a:ext cx="1985176" cy="2301787"/>
          </a:xfrm>
          <a:prstGeom prst="rect">
            <a:avLst/>
          </a:prstGeom>
        </p:spPr>
      </p:pic>
      <p:sp>
        <p:nvSpPr>
          <p:cNvPr id="7" name="Slide Number Placeholder 6"/>
          <p:cNvSpPr>
            <a:spLocks noGrp="1"/>
          </p:cNvSpPr>
          <p:nvPr>
            <p:ph type="sldNum" sz="quarter" idx="12"/>
          </p:nvPr>
        </p:nvSpPr>
        <p:spPr/>
        <p:txBody>
          <a:bodyPr/>
          <a:lstStyle/>
          <a:p>
            <a:fld id="{ABEA9EB2-F9AF-41A2-80C1-55E9D87064A3}" type="slidenum">
              <a:rPr lang="en-US" smtClean="0"/>
              <a:pPr/>
              <a:t>72</a:t>
            </a:fld>
            <a:endParaRPr lang="en-US"/>
          </a:p>
        </p:txBody>
      </p:sp>
    </p:spTree>
    <p:extLst>
      <p:ext uri="{BB962C8B-B14F-4D97-AF65-F5344CB8AC3E}">
        <p14:creationId xmlns="" xmlns:p14="http://schemas.microsoft.com/office/powerpoint/2010/main" val="266655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858000" cy="742950"/>
          </a:xfrm>
        </p:spPr>
        <p:txBody>
          <a:bodyPr>
            <a:noAutofit/>
          </a:bodyPr>
          <a:lstStyle/>
          <a:p>
            <a:r>
              <a:rPr lang="en-US" sz="2400" b="1" dirty="0"/>
              <a:t>The Industrial Relations Code, 2019</a:t>
            </a:r>
            <a:br>
              <a:rPr lang="en-US" sz="2400" b="1" dirty="0"/>
            </a:br>
            <a:r>
              <a:rPr lang="en-US" sz="2400" b="1" dirty="0"/>
              <a:t>Arrangement of Clauses</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660749888"/>
              </p:ext>
            </p:extLst>
          </p:nvPr>
        </p:nvGraphicFramePr>
        <p:xfrm>
          <a:off x="1314450" y="914398"/>
          <a:ext cx="6572250" cy="4148240"/>
        </p:xfrm>
        <a:graphic>
          <a:graphicData uri="http://schemas.openxmlformats.org/drawingml/2006/table">
            <a:tbl>
              <a:tblPr firstRow="1" bandRow="1">
                <a:tableStyleId>{5C22544A-7EE6-4342-B048-85BDC9FD1C3A}</a:tableStyleId>
              </a:tblPr>
              <a:tblGrid>
                <a:gridCol w="1460500">
                  <a:extLst>
                    <a:ext uri="{9D8B030D-6E8A-4147-A177-3AD203B41FA5}">
                      <a16:colId xmlns="" xmlns:a16="http://schemas.microsoft.com/office/drawing/2014/main" val="20000"/>
                    </a:ext>
                  </a:extLst>
                </a:gridCol>
                <a:gridCol w="5111750">
                  <a:extLst>
                    <a:ext uri="{9D8B030D-6E8A-4147-A177-3AD203B41FA5}">
                      <a16:colId xmlns="" xmlns:a16="http://schemas.microsoft.com/office/drawing/2014/main" val="20001"/>
                    </a:ext>
                  </a:extLst>
                </a:gridCol>
              </a:tblGrid>
              <a:tr h="285084">
                <a:tc>
                  <a:txBody>
                    <a:bodyPr/>
                    <a:lstStyle/>
                    <a:p>
                      <a:pPr algn="ctr"/>
                      <a:r>
                        <a:rPr lang="en-US" sz="1400" b="1" dirty="0" smtClean="0"/>
                        <a:t>CHAPTER I</a:t>
                      </a:r>
                      <a:endParaRPr lang="en-US" sz="1400" b="1" dirty="0"/>
                    </a:p>
                  </a:txBody>
                  <a:tcPr marL="68580" marR="68580" marT="34290" marB="34290"/>
                </a:tc>
                <a:tc>
                  <a:txBody>
                    <a:bodyPr/>
                    <a:lstStyle/>
                    <a:p>
                      <a:r>
                        <a:rPr lang="en-US" sz="1400" dirty="0" smtClean="0"/>
                        <a:t>PRELIMINARY</a:t>
                      </a:r>
                      <a:endParaRPr lang="en-US" sz="1400" dirty="0"/>
                    </a:p>
                  </a:txBody>
                  <a:tcPr marL="68580" marR="68580" marT="34290" marB="34290"/>
                </a:tc>
                <a:extLst>
                  <a:ext uri="{0D108BD9-81ED-4DB2-BD59-A6C34878D82A}">
                    <a16:rowId xmlns="" xmlns:a16="http://schemas.microsoft.com/office/drawing/2014/main" val="10000"/>
                  </a:ext>
                </a:extLst>
              </a:tr>
              <a:tr h="285084">
                <a:tc>
                  <a:txBody>
                    <a:bodyPr/>
                    <a:lstStyle/>
                    <a:p>
                      <a:pPr algn="ctr"/>
                      <a:r>
                        <a:rPr lang="en-US" sz="1400" b="1" dirty="0" smtClean="0"/>
                        <a:t>CLAUSES 1</a:t>
                      </a:r>
                      <a:endParaRPr lang="en-US" sz="1400" b="1" dirty="0"/>
                    </a:p>
                  </a:txBody>
                  <a:tcPr marL="68580" marR="68580" marT="34290" marB="34290"/>
                </a:tc>
                <a:tc>
                  <a:txBody>
                    <a:bodyPr/>
                    <a:lstStyle/>
                    <a:p>
                      <a:r>
                        <a:rPr lang="en-US" sz="1400" b="1" dirty="0" smtClean="0"/>
                        <a:t>Short</a:t>
                      </a:r>
                      <a:r>
                        <a:rPr lang="en-US" sz="1400" b="1" baseline="0" dirty="0" smtClean="0"/>
                        <a:t> title, extent and commencement</a:t>
                      </a:r>
                      <a:endParaRPr lang="en-US" sz="1400" b="1" dirty="0"/>
                    </a:p>
                  </a:txBody>
                  <a:tcPr marL="68580" marR="68580" marT="34290" marB="34290"/>
                </a:tc>
                <a:extLst>
                  <a:ext uri="{0D108BD9-81ED-4DB2-BD59-A6C34878D82A}">
                    <a16:rowId xmlns="" xmlns:a16="http://schemas.microsoft.com/office/drawing/2014/main" val="10001"/>
                  </a:ext>
                </a:extLst>
              </a:tr>
              <a:tr h="285084">
                <a:tc>
                  <a:txBody>
                    <a:bodyPr/>
                    <a:lstStyle/>
                    <a:p>
                      <a:pPr algn="ctr"/>
                      <a:r>
                        <a:rPr lang="en-US" sz="1400" b="1" dirty="0" smtClean="0"/>
                        <a:t>2</a:t>
                      </a:r>
                      <a:endParaRPr lang="en-US" sz="1400" b="1" dirty="0"/>
                    </a:p>
                  </a:txBody>
                  <a:tcPr marL="68580" marR="68580" marT="34290" marB="34290"/>
                </a:tc>
                <a:tc>
                  <a:txBody>
                    <a:bodyPr/>
                    <a:lstStyle/>
                    <a:p>
                      <a:r>
                        <a:rPr lang="en-US" sz="1400" dirty="0" smtClean="0"/>
                        <a:t>Definitions</a:t>
                      </a:r>
                      <a:endParaRPr lang="en-US" sz="1400" dirty="0"/>
                    </a:p>
                  </a:txBody>
                  <a:tcPr marL="68580" marR="68580" marT="34290" marB="34290"/>
                </a:tc>
                <a:extLst>
                  <a:ext uri="{0D108BD9-81ED-4DB2-BD59-A6C34878D82A}">
                    <a16:rowId xmlns="" xmlns:a16="http://schemas.microsoft.com/office/drawing/2014/main" val="10002"/>
                  </a:ext>
                </a:extLst>
              </a:tr>
              <a:tr h="489439">
                <a:tc>
                  <a:txBody>
                    <a:bodyPr/>
                    <a:lstStyle/>
                    <a:p>
                      <a:pPr algn="ctr"/>
                      <a:r>
                        <a:rPr lang="en-US" sz="1400" b="1" dirty="0" smtClean="0"/>
                        <a:t>CHAPTER II</a:t>
                      </a:r>
                      <a:endParaRPr lang="en-US" sz="1400" b="1" dirty="0"/>
                    </a:p>
                  </a:txBody>
                  <a:tcPr marL="68580" marR="68580" marT="34290" marB="34290"/>
                </a:tc>
                <a:tc>
                  <a:txBody>
                    <a:bodyPr/>
                    <a:lstStyle/>
                    <a:p>
                      <a:r>
                        <a:rPr lang="en-US" sz="1400" dirty="0" smtClean="0"/>
                        <a:t>BI-PARTITE FORUMS</a:t>
                      </a:r>
                      <a:endParaRPr lang="en-US" sz="1400" dirty="0"/>
                    </a:p>
                  </a:txBody>
                  <a:tcPr marL="68580" marR="68580" marT="34290" marB="34290"/>
                </a:tc>
                <a:extLst>
                  <a:ext uri="{0D108BD9-81ED-4DB2-BD59-A6C34878D82A}">
                    <a16:rowId xmlns="" xmlns:a16="http://schemas.microsoft.com/office/drawing/2014/main" val="10003"/>
                  </a:ext>
                </a:extLst>
              </a:tr>
              <a:tr h="312661">
                <a:tc>
                  <a:txBody>
                    <a:bodyPr/>
                    <a:lstStyle/>
                    <a:p>
                      <a:pPr algn="ctr"/>
                      <a:r>
                        <a:rPr lang="en-US" sz="1400" b="1" dirty="0" smtClean="0"/>
                        <a:t>3</a:t>
                      </a:r>
                      <a:endParaRPr lang="en-US" sz="1400" b="1" dirty="0"/>
                    </a:p>
                  </a:txBody>
                  <a:tcPr marL="68580" marR="68580" marT="34290" marB="34290"/>
                </a:tc>
                <a:tc>
                  <a:txBody>
                    <a:bodyPr/>
                    <a:lstStyle/>
                    <a:p>
                      <a:r>
                        <a:rPr lang="en-US" sz="1400" dirty="0" smtClean="0"/>
                        <a:t>Works Committee</a:t>
                      </a:r>
                      <a:endParaRPr lang="en-US" sz="1400" dirty="0"/>
                    </a:p>
                  </a:txBody>
                  <a:tcPr marL="68580" marR="68580" marT="34290" marB="34290"/>
                </a:tc>
                <a:extLst>
                  <a:ext uri="{0D108BD9-81ED-4DB2-BD59-A6C34878D82A}">
                    <a16:rowId xmlns="" xmlns:a16="http://schemas.microsoft.com/office/drawing/2014/main" val="10004"/>
                  </a:ext>
                </a:extLst>
              </a:tr>
              <a:tr h="285084">
                <a:tc>
                  <a:txBody>
                    <a:bodyPr/>
                    <a:lstStyle/>
                    <a:p>
                      <a:pPr algn="ctr"/>
                      <a:r>
                        <a:rPr lang="en-US" sz="1400" b="1" dirty="0" smtClean="0"/>
                        <a:t>4</a:t>
                      </a:r>
                      <a:endParaRPr lang="en-US" sz="1400" b="1" dirty="0"/>
                    </a:p>
                  </a:txBody>
                  <a:tcPr marL="68580" marR="68580" marT="34290" marB="34290"/>
                </a:tc>
                <a:tc>
                  <a:txBody>
                    <a:bodyPr/>
                    <a:lstStyle/>
                    <a:p>
                      <a:r>
                        <a:rPr lang="en-US" sz="1400" dirty="0" smtClean="0"/>
                        <a:t>Grievance Redressal</a:t>
                      </a:r>
                      <a:r>
                        <a:rPr lang="en-US" sz="1400" baseline="0" dirty="0" smtClean="0"/>
                        <a:t> Committee</a:t>
                      </a:r>
                      <a:endParaRPr lang="en-US" sz="1400" dirty="0"/>
                    </a:p>
                  </a:txBody>
                  <a:tcPr marL="68580" marR="68580" marT="34290" marB="34290"/>
                </a:tc>
                <a:extLst>
                  <a:ext uri="{0D108BD9-81ED-4DB2-BD59-A6C34878D82A}">
                    <a16:rowId xmlns="" xmlns:a16="http://schemas.microsoft.com/office/drawing/2014/main" val="10005"/>
                  </a:ext>
                </a:extLst>
              </a:tr>
              <a:tr h="285084">
                <a:tc>
                  <a:txBody>
                    <a:bodyPr/>
                    <a:lstStyle/>
                    <a:p>
                      <a:pPr algn="ctr"/>
                      <a:r>
                        <a:rPr lang="en-US" sz="1400" b="1" dirty="0" smtClean="0"/>
                        <a:t>CHAPTER</a:t>
                      </a:r>
                      <a:r>
                        <a:rPr lang="en-US" sz="1400" b="1" baseline="0" dirty="0" smtClean="0"/>
                        <a:t> III</a:t>
                      </a:r>
                      <a:endParaRPr lang="en-US" sz="1400" b="1" dirty="0"/>
                    </a:p>
                  </a:txBody>
                  <a:tcPr marL="68580" marR="68580" marT="34290" marB="34290"/>
                </a:tc>
                <a:tc>
                  <a:txBody>
                    <a:bodyPr/>
                    <a:lstStyle/>
                    <a:p>
                      <a:r>
                        <a:rPr lang="en-US" sz="1400" b="1" dirty="0" smtClean="0"/>
                        <a:t>TRADE UNIONS</a:t>
                      </a:r>
                      <a:endParaRPr lang="en-US" sz="1400" b="1" dirty="0"/>
                    </a:p>
                  </a:txBody>
                  <a:tcPr marL="68580" marR="68580" marT="34290" marB="34290"/>
                </a:tc>
                <a:extLst>
                  <a:ext uri="{0D108BD9-81ED-4DB2-BD59-A6C34878D82A}">
                    <a16:rowId xmlns="" xmlns:a16="http://schemas.microsoft.com/office/drawing/2014/main" val="10006"/>
                  </a:ext>
                </a:extLst>
              </a:tr>
              <a:tr h="285084">
                <a:tc>
                  <a:txBody>
                    <a:bodyPr/>
                    <a:lstStyle/>
                    <a:p>
                      <a:pPr algn="ctr"/>
                      <a:r>
                        <a:rPr lang="en-US" sz="1400" b="1" dirty="0" smtClean="0"/>
                        <a:t>5</a:t>
                      </a:r>
                      <a:endParaRPr lang="en-US" sz="1400" b="1" dirty="0"/>
                    </a:p>
                  </a:txBody>
                  <a:tcPr marL="68580" marR="68580" marT="34290" marB="34290"/>
                </a:tc>
                <a:tc>
                  <a:txBody>
                    <a:bodyPr/>
                    <a:lstStyle/>
                    <a:p>
                      <a:r>
                        <a:rPr lang="en-US" sz="1400" dirty="0" smtClean="0"/>
                        <a:t>Registrar of Trade Unions</a:t>
                      </a:r>
                      <a:endParaRPr lang="en-US" sz="1400" dirty="0"/>
                    </a:p>
                  </a:txBody>
                  <a:tcPr marL="68580" marR="68580" marT="34290" marB="34290"/>
                </a:tc>
                <a:extLst>
                  <a:ext uri="{0D108BD9-81ED-4DB2-BD59-A6C34878D82A}">
                    <a16:rowId xmlns="" xmlns:a16="http://schemas.microsoft.com/office/drawing/2014/main" val="10007"/>
                  </a:ext>
                </a:extLst>
              </a:tr>
              <a:tr h="285084">
                <a:tc>
                  <a:txBody>
                    <a:bodyPr/>
                    <a:lstStyle/>
                    <a:p>
                      <a:pPr algn="ctr"/>
                      <a:r>
                        <a:rPr lang="en-US" sz="1400" b="1" dirty="0" smtClean="0"/>
                        <a:t>6</a:t>
                      </a:r>
                      <a:endParaRPr lang="en-US" sz="1400" b="1" dirty="0"/>
                    </a:p>
                  </a:txBody>
                  <a:tcPr marL="68580" marR="68580" marT="34290" marB="34290"/>
                </a:tc>
                <a:tc>
                  <a:txBody>
                    <a:bodyPr/>
                    <a:lstStyle/>
                    <a:p>
                      <a:r>
                        <a:rPr lang="en-US" sz="1400" dirty="0" smtClean="0"/>
                        <a:t>Criteria</a:t>
                      </a:r>
                      <a:r>
                        <a:rPr lang="en-US" sz="1400" baseline="0" dirty="0" smtClean="0"/>
                        <a:t> for registration</a:t>
                      </a:r>
                      <a:endParaRPr lang="en-US" sz="1400" dirty="0"/>
                    </a:p>
                  </a:txBody>
                  <a:tcPr marL="68580" marR="68580" marT="34290" marB="34290"/>
                </a:tc>
                <a:extLst>
                  <a:ext uri="{0D108BD9-81ED-4DB2-BD59-A6C34878D82A}">
                    <a16:rowId xmlns="" xmlns:a16="http://schemas.microsoft.com/office/drawing/2014/main" val="10008"/>
                  </a:ext>
                </a:extLst>
              </a:tr>
              <a:tr h="285084">
                <a:tc>
                  <a:txBody>
                    <a:bodyPr/>
                    <a:lstStyle/>
                    <a:p>
                      <a:pPr algn="ctr"/>
                      <a:r>
                        <a:rPr lang="en-US" sz="1400" b="1" dirty="0" smtClean="0"/>
                        <a:t>7</a:t>
                      </a:r>
                      <a:endParaRPr lang="en-US" sz="1400" b="1" dirty="0"/>
                    </a:p>
                  </a:txBody>
                  <a:tcPr marL="68580" marR="68580" marT="34290" marB="34290"/>
                </a:tc>
                <a:tc>
                  <a:txBody>
                    <a:bodyPr/>
                    <a:lstStyle/>
                    <a:p>
                      <a:r>
                        <a:rPr lang="en-US" sz="1400" dirty="0" smtClean="0"/>
                        <a:t>Provisions to be contained in constitution or rules of</a:t>
                      </a:r>
                      <a:r>
                        <a:rPr lang="en-US" sz="1400" baseline="0" dirty="0" smtClean="0"/>
                        <a:t> Trade Union</a:t>
                      </a:r>
                      <a:endParaRPr lang="en-US" sz="1400" dirty="0"/>
                    </a:p>
                  </a:txBody>
                  <a:tcPr marL="68580" marR="68580" marT="34290" marB="34290"/>
                </a:tc>
                <a:extLst>
                  <a:ext uri="{0D108BD9-81ED-4DB2-BD59-A6C34878D82A}">
                    <a16:rowId xmlns="" xmlns:a16="http://schemas.microsoft.com/office/drawing/2014/main" val="10009"/>
                  </a:ext>
                </a:extLst>
              </a:tr>
              <a:tr h="285084">
                <a:tc>
                  <a:txBody>
                    <a:bodyPr/>
                    <a:lstStyle/>
                    <a:p>
                      <a:pPr algn="ctr"/>
                      <a:r>
                        <a:rPr lang="en-US" sz="1400" b="1" dirty="0" smtClean="0"/>
                        <a:t>8</a:t>
                      </a:r>
                      <a:endParaRPr lang="en-US" sz="1400" b="1" dirty="0"/>
                    </a:p>
                  </a:txBody>
                  <a:tcPr marL="68580" marR="68580" marT="34290" marB="34290"/>
                </a:tc>
                <a:tc>
                  <a:txBody>
                    <a:bodyPr/>
                    <a:lstStyle/>
                    <a:p>
                      <a:r>
                        <a:rPr lang="en-US" sz="1400" dirty="0" smtClean="0"/>
                        <a:t>Application for registration, alteration of name and procedure thereof</a:t>
                      </a:r>
                      <a:endParaRPr lang="en-US" sz="1400" dirty="0"/>
                    </a:p>
                  </a:txBody>
                  <a:tcPr marL="68580" marR="68580" marT="34290" marB="34290"/>
                </a:tc>
                <a:extLst>
                  <a:ext uri="{0D108BD9-81ED-4DB2-BD59-A6C34878D82A}">
                    <a16:rowId xmlns="" xmlns:a16="http://schemas.microsoft.com/office/drawing/2014/main" val="10010"/>
                  </a:ext>
                </a:extLst>
              </a:tr>
              <a:tr h="285084">
                <a:tc>
                  <a:txBody>
                    <a:bodyPr/>
                    <a:lstStyle/>
                    <a:p>
                      <a:pPr algn="ctr"/>
                      <a:r>
                        <a:rPr lang="en-US" sz="1400" b="1" dirty="0" smtClean="0"/>
                        <a:t>9</a:t>
                      </a:r>
                      <a:endParaRPr lang="en-US" sz="1400" b="1" dirty="0"/>
                    </a:p>
                  </a:txBody>
                  <a:tcPr marL="68580" marR="68580" marT="34290" marB="34290"/>
                </a:tc>
                <a:tc>
                  <a:txBody>
                    <a:bodyPr/>
                    <a:lstStyle/>
                    <a:p>
                      <a:r>
                        <a:rPr lang="en-US" sz="1400" dirty="0" smtClean="0"/>
                        <a:t>Registration of Trade Union and cancellation thereof</a:t>
                      </a:r>
                      <a:endParaRPr lang="en-US" sz="1400" dirty="0"/>
                    </a:p>
                  </a:txBody>
                  <a:tcPr marL="68580" marR="68580" marT="34290" marB="34290"/>
                </a:tc>
                <a:extLst>
                  <a:ext uri="{0D108BD9-81ED-4DB2-BD59-A6C34878D82A}">
                    <a16:rowId xmlns="" xmlns:a16="http://schemas.microsoft.com/office/drawing/2014/main" val="10011"/>
                  </a:ext>
                </a:extLst>
              </a:tr>
              <a:tr h="285084">
                <a:tc>
                  <a:txBody>
                    <a:bodyPr/>
                    <a:lstStyle/>
                    <a:p>
                      <a:pPr algn="ctr"/>
                      <a:r>
                        <a:rPr lang="en-US" sz="1400" b="1" dirty="0" smtClean="0"/>
                        <a:t>10</a:t>
                      </a:r>
                      <a:endParaRPr lang="en-US" sz="1400" b="1" dirty="0"/>
                    </a:p>
                  </a:txBody>
                  <a:tcPr marL="68580" marR="68580" marT="34290" marB="34290"/>
                </a:tc>
                <a:tc>
                  <a:txBody>
                    <a:bodyPr/>
                    <a:lstStyle/>
                    <a:p>
                      <a:r>
                        <a:rPr lang="en-US" sz="1400" dirty="0" smtClean="0"/>
                        <a:t>Appeal against</a:t>
                      </a:r>
                      <a:r>
                        <a:rPr lang="en-US" sz="1400" baseline="0" dirty="0" smtClean="0"/>
                        <a:t> non-registration or cancellation of registration</a:t>
                      </a:r>
                      <a:endParaRPr lang="en-US" sz="1400" dirty="0"/>
                    </a:p>
                  </a:txBody>
                  <a:tcPr marL="68580" marR="68580" marT="34290" marB="34290"/>
                </a:tc>
                <a:extLst>
                  <a:ext uri="{0D108BD9-81ED-4DB2-BD59-A6C34878D82A}">
                    <a16:rowId xmlns="" xmlns:a16="http://schemas.microsoft.com/office/drawing/2014/main" val="10012"/>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73</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Tree>
    <p:extLst>
      <p:ext uri="{BB962C8B-B14F-4D97-AF65-F5344CB8AC3E}">
        <p14:creationId xmlns="" xmlns:p14="http://schemas.microsoft.com/office/powerpoint/2010/main" val="17699125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3887706528"/>
              </p:ext>
            </p:extLst>
          </p:nvPr>
        </p:nvGraphicFramePr>
        <p:xfrm>
          <a:off x="1314450" y="914398"/>
          <a:ext cx="6572250" cy="3689507"/>
        </p:xfrm>
        <a:graphic>
          <a:graphicData uri="http://schemas.openxmlformats.org/drawingml/2006/table">
            <a:tbl>
              <a:tblPr firstRow="1" bandRow="1">
                <a:tableStyleId>{5C22544A-7EE6-4342-B048-85BDC9FD1C3A}</a:tableStyleId>
              </a:tblPr>
              <a:tblGrid>
                <a:gridCol w="1460500">
                  <a:extLst>
                    <a:ext uri="{9D8B030D-6E8A-4147-A177-3AD203B41FA5}">
                      <a16:colId xmlns="" xmlns:a16="http://schemas.microsoft.com/office/drawing/2014/main" val="20000"/>
                    </a:ext>
                  </a:extLst>
                </a:gridCol>
                <a:gridCol w="5111750">
                  <a:extLst>
                    <a:ext uri="{9D8B030D-6E8A-4147-A177-3AD203B41FA5}">
                      <a16:colId xmlns="" xmlns:a16="http://schemas.microsoft.com/office/drawing/2014/main" val="20001"/>
                    </a:ext>
                  </a:extLst>
                </a:gridCol>
              </a:tblGrid>
              <a:tr h="359885">
                <a:tc>
                  <a:txBody>
                    <a:bodyPr/>
                    <a:lstStyle/>
                    <a:p>
                      <a:pPr algn="ctr"/>
                      <a:r>
                        <a:rPr lang="en-US" sz="1400" b="1" dirty="0" smtClean="0"/>
                        <a:t>CHAPTER </a:t>
                      </a:r>
                      <a:r>
                        <a:rPr lang="en-US" sz="1400" b="1" baseline="0" dirty="0" smtClean="0"/>
                        <a:t> III</a:t>
                      </a:r>
                      <a:endParaRPr lang="en-US" sz="1400" b="1" dirty="0"/>
                    </a:p>
                  </a:txBody>
                  <a:tcPr marL="68580" marR="68580" marT="34290" marB="34290"/>
                </a:tc>
                <a:tc>
                  <a:txBody>
                    <a:bodyPr/>
                    <a:lstStyle/>
                    <a:p>
                      <a:endParaRPr lang="en-US" sz="1400" dirty="0"/>
                    </a:p>
                  </a:txBody>
                  <a:tcPr marL="68580" marR="68580" marT="34290" marB="34290"/>
                </a:tc>
                <a:extLst>
                  <a:ext uri="{0D108BD9-81ED-4DB2-BD59-A6C34878D82A}">
                    <a16:rowId xmlns="" xmlns:a16="http://schemas.microsoft.com/office/drawing/2014/main" val="10000"/>
                  </a:ext>
                </a:extLst>
              </a:tr>
              <a:tr h="480060">
                <a:tc>
                  <a:txBody>
                    <a:bodyPr/>
                    <a:lstStyle/>
                    <a:p>
                      <a:pPr algn="ctr"/>
                      <a:r>
                        <a:rPr lang="en-US" sz="1400" b="1" dirty="0" smtClean="0"/>
                        <a:t>11</a:t>
                      </a:r>
                      <a:endParaRPr lang="en-US" sz="1400" b="1" dirty="0"/>
                    </a:p>
                  </a:txBody>
                  <a:tcPr marL="68580" marR="68580" marT="34290" marB="34290"/>
                </a:tc>
                <a:tc>
                  <a:txBody>
                    <a:bodyPr/>
                    <a:lstStyle/>
                    <a:p>
                      <a:r>
                        <a:rPr lang="en-US" sz="1400" b="1" dirty="0" smtClean="0"/>
                        <a:t>Communication to Trade Union and change in its registration particulars</a:t>
                      </a:r>
                      <a:endParaRPr lang="en-US" sz="1400" b="1" dirty="0"/>
                    </a:p>
                  </a:txBody>
                  <a:tcPr marL="68580" marR="68580" marT="34290" marB="34290"/>
                </a:tc>
                <a:extLst>
                  <a:ext uri="{0D108BD9-81ED-4DB2-BD59-A6C34878D82A}">
                    <a16:rowId xmlns="" xmlns:a16="http://schemas.microsoft.com/office/drawing/2014/main" val="10001"/>
                  </a:ext>
                </a:extLst>
              </a:tr>
              <a:tr h="359885">
                <a:tc>
                  <a:txBody>
                    <a:bodyPr/>
                    <a:lstStyle/>
                    <a:p>
                      <a:pPr algn="ctr"/>
                      <a:r>
                        <a:rPr lang="en-US" sz="1400" b="1" dirty="0" smtClean="0"/>
                        <a:t>12</a:t>
                      </a:r>
                      <a:endParaRPr lang="en-US" sz="1400" b="1" dirty="0"/>
                    </a:p>
                  </a:txBody>
                  <a:tcPr marL="68580" marR="68580" marT="34290" marB="34290"/>
                </a:tc>
                <a:tc>
                  <a:txBody>
                    <a:bodyPr/>
                    <a:lstStyle/>
                    <a:p>
                      <a:r>
                        <a:rPr lang="en-US" sz="1400" dirty="0" smtClean="0"/>
                        <a:t>Incorporation of a registered Trade Union</a:t>
                      </a:r>
                      <a:endParaRPr lang="en-US" sz="1400" dirty="0"/>
                    </a:p>
                  </a:txBody>
                  <a:tcPr marL="68580" marR="68580" marT="34290" marB="34290"/>
                </a:tc>
                <a:extLst>
                  <a:ext uri="{0D108BD9-81ED-4DB2-BD59-A6C34878D82A}">
                    <a16:rowId xmlns="" xmlns:a16="http://schemas.microsoft.com/office/drawing/2014/main" val="10002"/>
                  </a:ext>
                </a:extLst>
              </a:tr>
              <a:tr h="442282">
                <a:tc>
                  <a:txBody>
                    <a:bodyPr/>
                    <a:lstStyle/>
                    <a:p>
                      <a:pPr algn="ctr"/>
                      <a:r>
                        <a:rPr lang="en-US" sz="1400" b="1" dirty="0" smtClean="0"/>
                        <a:t>13</a:t>
                      </a:r>
                      <a:endParaRPr lang="en-US" sz="1400" b="1" dirty="0"/>
                    </a:p>
                  </a:txBody>
                  <a:tcPr marL="68580" marR="68580" marT="34290" marB="34290"/>
                </a:tc>
                <a:tc>
                  <a:txBody>
                    <a:bodyPr/>
                    <a:lstStyle/>
                    <a:p>
                      <a:r>
                        <a:rPr lang="en-US" sz="1400" dirty="0" smtClean="0"/>
                        <a:t>Certain Acts not to apply to registered Trade Union</a:t>
                      </a:r>
                      <a:endParaRPr lang="en-US" sz="1400" dirty="0"/>
                    </a:p>
                  </a:txBody>
                  <a:tcPr marL="68580" marR="68580" marT="34290" marB="34290"/>
                </a:tc>
                <a:extLst>
                  <a:ext uri="{0D108BD9-81ED-4DB2-BD59-A6C34878D82A}">
                    <a16:rowId xmlns="" xmlns:a16="http://schemas.microsoft.com/office/drawing/2014/main" val="10003"/>
                  </a:ext>
                </a:extLst>
              </a:tr>
              <a:tr h="457200">
                <a:tc>
                  <a:txBody>
                    <a:bodyPr/>
                    <a:lstStyle/>
                    <a:p>
                      <a:pPr algn="ctr"/>
                      <a:r>
                        <a:rPr lang="en-US" sz="1400" b="1" dirty="0" smtClean="0"/>
                        <a:t>14</a:t>
                      </a:r>
                      <a:endParaRPr lang="en-US" sz="1400" b="1" dirty="0"/>
                    </a:p>
                  </a:txBody>
                  <a:tcPr marL="68580" marR="68580" marT="34290" marB="34290"/>
                </a:tc>
                <a:tc>
                  <a:txBody>
                    <a:bodyPr/>
                    <a:lstStyle/>
                    <a:p>
                      <a:r>
                        <a:rPr lang="en-US" sz="1400" dirty="0" smtClean="0"/>
                        <a:t>Recognition</a:t>
                      </a:r>
                      <a:r>
                        <a:rPr lang="en-US" sz="1400" baseline="0" dirty="0" smtClean="0"/>
                        <a:t> of negotiating union or negotiating council</a:t>
                      </a:r>
                      <a:endParaRPr lang="en-US" sz="1400" dirty="0"/>
                    </a:p>
                  </a:txBody>
                  <a:tcPr marL="68580" marR="68580" marT="34290" marB="34290"/>
                </a:tc>
                <a:extLst>
                  <a:ext uri="{0D108BD9-81ED-4DB2-BD59-A6C34878D82A}">
                    <a16:rowId xmlns="" xmlns:a16="http://schemas.microsoft.com/office/drawing/2014/main" val="10004"/>
                  </a:ext>
                </a:extLst>
              </a:tr>
              <a:tr h="480060">
                <a:tc>
                  <a:txBody>
                    <a:bodyPr/>
                    <a:lstStyle/>
                    <a:p>
                      <a:pPr algn="ctr"/>
                      <a:r>
                        <a:rPr lang="en-US" sz="1400" b="1" dirty="0" smtClean="0"/>
                        <a:t>15</a:t>
                      </a:r>
                      <a:endParaRPr lang="en-US" sz="1400" b="1" dirty="0"/>
                    </a:p>
                  </a:txBody>
                  <a:tcPr marL="68580" marR="68580" marT="34290" marB="34290"/>
                </a:tc>
                <a:tc>
                  <a:txBody>
                    <a:bodyPr/>
                    <a:lstStyle/>
                    <a:p>
                      <a:r>
                        <a:rPr lang="en-US" sz="1400" dirty="0" smtClean="0"/>
                        <a:t>Objects of general fund, composition of separate fund and membership fee of Trade Union.</a:t>
                      </a:r>
                      <a:endParaRPr lang="en-US" sz="1400" dirty="0"/>
                    </a:p>
                  </a:txBody>
                  <a:tcPr marL="68580" marR="68580" marT="34290" marB="34290"/>
                </a:tc>
                <a:extLst>
                  <a:ext uri="{0D108BD9-81ED-4DB2-BD59-A6C34878D82A}">
                    <a16:rowId xmlns="" xmlns:a16="http://schemas.microsoft.com/office/drawing/2014/main" val="10005"/>
                  </a:ext>
                </a:extLst>
              </a:tr>
              <a:tr h="359885">
                <a:tc>
                  <a:txBody>
                    <a:bodyPr/>
                    <a:lstStyle/>
                    <a:p>
                      <a:pPr algn="ctr"/>
                      <a:r>
                        <a:rPr lang="en-US" sz="1400" b="1" dirty="0" smtClean="0"/>
                        <a:t>16</a:t>
                      </a:r>
                      <a:endParaRPr lang="en-US" sz="1400" b="1" dirty="0"/>
                    </a:p>
                  </a:txBody>
                  <a:tcPr marL="68580" marR="68580" marT="34290" marB="34290"/>
                </a:tc>
                <a:tc>
                  <a:txBody>
                    <a:bodyPr/>
                    <a:lstStyle/>
                    <a:p>
                      <a:r>
                        <a:rPr lang="en-US" sz="1400" b="1" dirty="0" smtClean="0"/>
                        <a:t>Immunity</a:t>
                      </a:r>
                      <a:r>
                        <a:rPr lang="en-US" sz="1400" b="1" baseline="0" dirty="0" smtClean="0"/>
                        <a:t> from civil suit in certain cases</a:t>
                      </a:r>
                      <a:endParaRPr lang="en-US" sz="1400" b="1" dirty="0"/>
                    </a:p>
                  </a:txBody>
                  <a:tcPr marL="68580" marR="68580" marT="34290" marB="34290"/>
                </a:tc>
                <a:extLst>
                  <a:ext uri="{0D108BD9-81ED-4DB2-BD59-A6C34878D82A}">
                    <a16:rowId xmlns="" xmlns:a16="http://schemas.microsoft.com/office/drawing/2014/main" val="10006"/>
                  </a:ext>
                </a:extLst>
              </a:tr>
              <a:tr h="359885">
                <a:tc>
                  <a:txBody>
                    <a:bodyPr/>
                    <a:lstStyle/>
                    <a:p>
                      <a:pPr algn="ctr"/>
                      <a:r>
                        <a:rPr lang="en-US" sz="1400" b="1" dirty="0" smtClean="0"/>
                        <a:t>17</a:t>
                      </a:r>
                      <a:endParaRPr lang="en-US" sz="1400" b="1" dirty="0"/>
                    </a:p>
                  </a:txBody>
                  <a:tcPr marL="68580" marR="68580" marT="34290" marB="34290"/>
                </a:tc>
                <a:tc>
                  <a:txBody>
                    <a:bodyPr/>
                    <a:lstStyle/>
                    <a:p>
                      <a:r>
                        <a:rPr lang="en-US" sz="1400" dirty="0" smtClean="0"/>
                        <a:t>Criminal conspiracy in furtherance of objects of Trade Union</a:t>
                      </a:r>
                      <a:endParaRPr lang="en-US" sz="1400" dirty="0"/>
                    </a:p>
                  </a:txBody>
                  <a:tcPr marL="68580" marR="68580" marT="34290" marB="34290"/>
                </a:tc>
                <a:extLst>
                  <a:ext uri="{0D108BD9-81ED-4DB2-BD59-A6C34878D82A}">
                    <a16:rowId xmlns="" xmlns:a16="http://schemas.microsoft.com/office/drawing/2014/main" val="10007"/>
                  </a:ext>
                </a:extLst>
              </a:tr>
              <a:tr h="359885">
                <a:tc>
                  <a:txBody>
                    <a:bodyPr/>
                    <a:lstStyle/>
                    <a:p>
                      <a:pPr algn="ctr"/>
                      <a:r>
                        <a:rPr lang="en-US" sz="1400" b="1" dirty="0" smtClean="0"/>
                        <a:t>18</a:t>
                      </a:r>
                      <a:endParaRPr lang="en-US" sz="1400" b="1" dirty="0"/>
                    </a:p>
                  </a:txBody>
                  <a:tcPr marL="68580" marR="68580" marT="34290" marB="34290"/>
                </a:tc>
                <a:tc>
                  <a:txBody>
                    <a:bodyPr/>
                    <a:lstStyle/>
                    <a:p>
                      <a:r>
                        <a:rPr lang="en-US" sz="1400" dirty="0" smtClean="0"/>
                        <a:t>Enforceability of agreements</a:t>
                      </a:r>
                      <a:endParaRPr lang="en-US" sz="1400" dirty="0"/>
                    </a:p>
                  </a:txBody>
                  <a:tcPr marL="68580" marR="68580" marT="34290" marB="34290"/>
                </a:tc>
                <a:extLst>
                  <a:ext uri="{0D108BD9-81ED-4DB2-BD59-A6C34878D82A}">
                    <a16:rowId xmlns="" xmlns:a16="http://schemas.microsoft.com/office/drawing/2014/main" val="10008"/>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74</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1143000" y="0"/>
            <a:ext cx="6858000" cy="742950"/>
          </a:xfrm>
        </p:spPr>
        <p:txBody>
          <a:bodyPr>
            <a:noAutofit/>
          </a:bodyPr>
          <a:lstStyle/>
          <a:p>
            <a:r>
              <a:rPr lang="en-US" sz="2400" b="1" dirty="0"/>
              <a:t>The Industrial Relations Code, 2019</a:t>
            </a:r>
            <a:br>
              <a:rPr lang="en-US" sz="2400" b="1" dirty="0"/>
            </a:br>
            <a:r>
              <a:rPr lang="en-US" sz="2400" b="1" dirty="0"/>
              <a:t>Arrangement of Clauses</a:t>
            </a:r>
          </a:p>
        </p:txBody>
      </p:sp>
    </p:spTree>
    <p:extLst>
      <p:ext uri="{BB962C8B-B14F-4D97-AF65-F5344CB8AC3E}">
        <p14:creationId xmlns="" xmlns:p14="http://schemas.microsoft.com/office/powerpoint/2010/main" val="6451226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1118099551"/>
              </p:ext>
            </p:extLst>
          </p:nvPr>
        </p:nvGraphicFramePr>
        <p:xfrm>
          <a:off x="1285875" y="1070112"/>
          <a:ext cx="6572250" cy="3687829"/>
        </p:xfrm>
        <a:graphic>
          <a:graphicData uri="http://schemas.openxmlformats.org/drawingml/2006/table">
            <a:tbl>
              <a:tblPr firstRow="1" bandRow="1">
                <a:tableStyleId>{5C22544A-7EE6-4342-B048-85BDC9FD1C3A}</a:tableStyleId>
              </a:tblPr>
              <a:tblGrid>
                <a:gridCol w="1460500">
                  <a:extLst>
                    <a:ext uri="{9D8B030D-6E8A-4147-A177-3AD203B41FA5}">
                      <a16:colId xmlns="" xmlns:a16="http://schemas.microsoft.com/office/drawing/2014/main" val="20000"/>
                    </a:ext>
                  </a:extLst>
                </a:gridCol>
                <a:gridCol w="5111750">
                  <a:extLst>
                    <a:ext uri="{9D8B030D-6E8A-4147-A177-3AD203B41FA5}">
                      <a16:colId xmlns="" xmlns:a16="http://schemas.microsoft.com/office/drawing/2014/main" val="20001"/>
                    </a:ext>
                  </a:extLst>
                </a:gridCol>
              </a:tblGrid>
              <a:tr h="329895">
                <a:tc>
                  <a:txBody>
                    <a:bodyPr/>
                    <a:lstStyle/>
                    <a:p>
                      <a:pPr algn="ctr"/>
                      <a:r>
                        <a:rPr lang="en-US" sz="1400" b="1" dirty="0" smtClean="0"/>
                        <a:t>CHAPTER III</a:t>
                      </a:r>
                      <a:endParaRPr lang="en-US" sz="1400" b="1" dirty="0"/>
                    </a:p>
                  </a:txBody>
                  <a:tcPr marL="68580" marR="68580" marT="34290" marB="34290"/>
                </a:tc>
                <a:tc>
                  <a:txBody>
                    <a:bodyPr/>
                    <a:lstStyle/>
                    <a:p>
                      <a:endParaRPr lang="en-US" sz="1400" dirty="0"/>
                    </a:p>
                  </a:txBody>
                  <a:tcPr marL="68580" marR="68580" marT="34290" marB="34290"/>
                </a:tc>
                <a:extLst>
                  <a:ext uri="{0D108BD9-81ED-4DB2-BD59-A6C34878D82A}">
                    <a16:rowId xmlns="" xmlns:a16="http://schemas.microsoft.com/office/drawing/2014/main" val="10000"/>
                  </a:ext>
                </a:extLst>
              </a:tr>
              <a:tr h="329895">
                <a:tc>
                  <a:txBody>
                    <a:bodyPr/>
                    <a:lstStyle/>
                    <a:p>
                      <a:pPr algn="ctr"/>
                      <a:r>
                        <a:rPr lang="en-US" sz="1400" b="1" dirty="0" smtClean="0"/>
                        <a:t>19</a:t>
                      </a:r>
                      <a:endParaRPr lang="en-US" sz="1400" b="1" dirty="0"/>
                    </a:p>
                  </a:txBody>
                  <a:tcPr marL="68580" marR="68580" marT="34290" marB="34290"/>
                </a:tc>
                <a:tc>
                  <a:txBody>
                    <a:bodyPr/>
                    <a:lstStyle/>
                    <a:p>
                      <a:r>
                        <a:rPr lang="en-US" sz="1400" b="0" dirty="0" smtClean="0"/>
                        <a:t>Right</a:t>
                      </a:r>
                      <a:r>
                        <a:rPr lang="en-US" sz="1400" b="0" baseline="0" dirty="0" smtClean="0"/>
                        <a:t> to inspect books of Trade Union</a:t>
                      </a:r>
                      <a:endParaRPr lang="en-US" sz="1400" b="0" dirty="0"/>
                    </a:p>
                  </a:txBody>
                  <a:tcPr marL="68580" marR="68580" marT="34290" marB="34290"/>
                </a:tc>
                <a:extLst>
                  <a:ext uri="{0D108BD9-81ED-4DB2-BD59-A6C34878D82A}">
                    <a16:rowId xmlns="" xmlns:a16="http://schemas.microsoft.com/office/drawing/2014/main" val="10001"/>
                  </a:ext>
                </a:extLst>
              </a:tr>
              <a:tr h="329895">
                <a:tc>
                  <a:txBody>
                    <a:bodyPr/>
                    <a:lstStyle/>
                    <a:p>
                      <a:pPr algn="ctr"/>
                      <a:r>
                        <a:rPr lang="en-US" sz="1400" b="1" dirty="0" smtClean="0"/>
                        <a:t>20</a:t>
                      </a:r>
                      <a:endParaRPr lang="en-US" sz="1400" b="1" dirty="0"/>
                    </a:p>
                  </a:txBody>
                  <a:tcPr marL="68580" marR="68580" marT="34290" marB="34290"/>
                </a:tc>
                <a:tc>
                  <a:txBody>
                    <a:bodyPr/>
                    <a:lstStyle/>
                    <a:p>
                      <a:r>
                        <a:rPr lang="en-US" sz="1400" dirty="0" smtClean="0"/>
                        <a:t>Rights of</a:t>
                      </a:r>
                      <a:r>
                        <a:rPr lang="en-US" sz="1400" baseline="0" dirty="0" smtClean="0"/>
                        <a:t> minor to membership of Trade Union</a:t>
                      </a:r>
                      <a:endParaRPr lang="en-US" sz="1400" dirty="0"/>
                    </a:p>
                  </a:txBody>
                  <a:tcPr marL="68580" marR="68580" marT="34290" marB="34290"/>
                </a:tc>
                <a:extLst>
                  <a:ext uri="{0D108BD9-81ED-4DB2-BD59-A6C34878D82A}">
                    <a16:rowId xmlns="" xmlns:a16="http://schemas.microsoft.com/office/drawing/2014/main" val="10002"/>
                  </a:ext>
                </a:extLst>
              </a:tr>
              <a:tr h="566372">
                <a:tc>
                  <a:txBody>
                    <a:bodyPr/>
                    <a:lstStyle/>
                    <a:p>
                      <a:pPr algn="ctr"/>
                      <a:r>
                        <a:rPr lang="en-US" sz="1400" b="1" dirty="0" smtClean="0"/>
                        <a:t>21</a:t>
                      </a:r>
                      <a:endParaRPr lang="en-US" sz="1400" b="1" dirty="0"/>
                    </a:p>
                  </a:txBody>
                  <a:tcPr marL="68580" marR="68580" marT="34290" marB="34290"/>
                </a:tc>
                <a:tc>
                  <a:txBody>
                    <a:bodyPr/>
                    <a:lstStyle/>
                    <a:p>
                      <a:r>
                        <a:rPr lang="en-US" sz="1400" dirty="0" smtClean="0"/>
                        <a:t>Disqualification of office-bearers</a:t>
                      </a:r>
                      <a:r>
                        <a:rPr lang="en-US" sz="1400" baseline="0" dirty="0" smtClean="0"/>
                        <a:t> of Trade Unions.</a:t>
                      </a:r>
                      <a:endParaRPr lang="en-US" sz="1400" dirty="0"/>
                    </a:p>
                  </a:txBody>
                  <a:tcPr marL="68580" marR="68580" marT="34290" marB="34290"/>
                </a:tc>
                <a:extLst>
                  <a:ext uri="{0D108BD9-81ED-4DB2-BD59-A6C34878D82A}">
                    <a16:rowId xmlns="" xmlns:a16="http://schemas.microsoft.com/office/drawing/2014/main" val="10003"/>
                  </a:ext>
                </a:extLst>
              </a:tr>
              <a:tr h="482297">
                <a:tc>
                  <a:txBody>
                    <a:bodyPr/>
                    <a:lstStyle/>
                    <a:p>
                      <a:pPr algn="ctr"/>
                      <a:r>
                        <a:rPr lang="en-US" sz="1400" b="1" dirty="0" smtClean="0"/>
                        <a:t>22</a:t>
                      </a:r>
                      <a:endParaRPr lang="en-US" sz="1400" b="1" dirty="0"/>
                    </a:p>
                  </a:txBody>
                  <a:tcPr marL="68580" marR="68580" marT="34290" marB="34290"/>
                </a:tc>
                <a:tc>
                  <a:txBody>
                    <a:bodyPr/>
                    <a:lstStyle/>
                    <a:p>
                      <a:r>
                        <a:rPr lang="en-US" sz="1400" dirty="0" smtClean="0"/>
                        <a:t>Adjudication of disputes of Trade Unions.</a:t>
                      </a:r>
                      <a:endParaRPr lang="en-US" sz="1400" dirty="0"/>
                    </a:p>
                  </a:txBody>
                  <a:tcPr marL="68580" marR="68580" marT="34290" marB="34290"/>
                </a:tc>
                <a:extLst>
                  <a:ext uri="{0D108BD9-81ED-4DB2-BD59-A6C34878D82A}">
                    <a16:rowId xmlns="" xmlns:a16="http://schemas.microsoft.com/office/drawing/2014/main" val="10004"/>
                  </a:ext>
                </a:extLst>
              </a:tr>
              <a:tr h="329895">
                <a:tc>
                  <a:txBody>
                    <a:bodyPr/>
                    <a:lstStyle/>
                    <a:p>
                      <a:pPr algn="ctr"/>
                      <a:r>
                        <a:rPr lang="en-US" sz="1400" b="1" dirty="0" smtClean="0"/>
                        <a:t>23</a:t>
                      </a:r>
                      <a:endParaRPr lang="en-US" sz="1400" b="1" dirty="0"/>
                    </a:p>
                  </a:txBody>
                  <a:tcPr marL="68580" marR="68580" marT="34290" marB="34290"/>
                </a:tc>
                <a:tc>
                  <a:txBody>
                    <a:bodyPr/>
                    <a:lstStyle/>
                    <a:p>
                      <a:r>
                        <a:rPr lang="en-US" sz="1400" dirty="0" smtClean="0"/>
                        <a:t>Proportion of office-bearers to be connected with industry</a:t>
                      </a:r>
                      <a:endParaRPr lang="en-US" sz="1400" dirty="0"/>
                    </a:p>
                  </a:txBody>
                  <a:tcPr marL="68580" marR="68580" marT="34290" marB="34290"/>
                </a:tc>
                <a:extLst>
                  <a:ext uri="{0D108BD9-81ED-4DB2-BD59-A6C34878D82A}">
                    <a16:rowId xmlns="" xmlns:a16="http://schemas.microsoft.com/office/drawing/2014/main" val="10005"/>
                  </a:ext>
                </a:extLst>
              </a:tr>
              <a:tr h="329895">
                <a:tc>
                  <a:txBody>
                    <a:bodyPr/>
                    <a:lstStyle/>
                    <a:p>
                      <a:pPr algn="ctr"/>
                      <a:r>
                        <a:rPr lang="en-US" sz="1400" b="1" dirty="0" smtClean="0"/>
                        <a:t>24</a:t>
                      </a:r>
                      <a:endParaRPr lang="en-US" sz="1400" b="1" dirty="0"/>
                    </a:p>
                  </a:txBody>
                  <a:tcPr marL="68580" marR="68580" marT="34290" marB="34290"/>
                </a:tc>
                <a:tc>
                  <a:txBody>
                    <a:bodyPr/>
                    <a:lstStyle/>
                    <a:p>
                      <a:r>
                        <a:rPr lang="en-US" sz="1400" b="1" dirty="0" smtClean="0"/>
                        <a:t>Change of name,</a:t>
                      </a:r>
                      <a:r>
                        <a:rPr lang="en-US" sz="1400" b="1" baseline="0" dirty="0" smtClean="0"/>
                        <a:t> amalgamation, notice of change and its effect.</a:t>
                      </a:r>
                      <a:endParaRPr lang="en-US" sz="1400" b="1" dirty="0"/>
                    </a:p>
                  </a:txBody>
                  <a:tcPr marL="68580" marR="68580" marT="34290" marB="34290"/>
                </a:tc>
                <a:extLst>
                  <a:ext uri="{0D108BD9-81ED-4DB2-BD59-A6C34878D82A}">
                    <a16:rowId xmlns="" xmlns:a16="http://schemas.microsoft.com/office/drawing/2014/main" val="10006"/>
                  </a:ext>
                </a:extLst>
              </a:tr>
              <a:tr h="329895">
                <a:tc>
                  <a:txBody>
                    <a:bodyPr/>
                    <a:lstStyle/>
                    <a:p>
                      <a:pPr algn="ctr"/>
                      <a:r>
                        <a:rPr lang="en-US" sz="1400" b="1" dirty="0" smtClean="0"/>
                        <a:t>25</a:t>
                      </a:r>
                      <a:endParaRPr lang="en-US" sz="1400" b="1" dirty="0"/>
                    </a:p>
                  </a:txBody>
                  <a:tcPr marL="68580" marR="68580" marT="34290" marB="34290"/>
                </a:tc>
                <a:tc>
                  <a:txBody>
                    <a:bodyPr/>
                    <a:lstStyle/>
                    <a:p>
                      <a:r>
                        <a:rPr lang="en-US" sz="1400" dirty="0" smtClean="0"/>
                        <a:t>Dissolution</a:t>
                      </a:r>
                      <a:endParaRPr lang="en-US" sz="1400" dirty="0"/>
                    </a:p>
                  </a:txBody>
                  <a:tcPr marL="68580" marR="68580" marT="34290" marB="34290"/>
                </a:tc>
                <a:extLst>
                  <a:ext uri="{0D108BD9-81ED-4DB2-BD59-A6C34878D82A}">
                    <a16:rowId xmlns="" xmlns:a16="http://schemas.microsoft.com/office/drawing/2014/main" val="10007"/>
                  </a:ext>
                </a:extLst>
              </a:tr>
              <a:tr h="329895">
                <a:tc>
                  <a:txBody>
                    <a:bodyPr/>
                    <a:lstStyle/>
                    <a:p>
                      <a:pPr algn="ctr"/>
                      <a:r>
                        <a:rPr lang="en-US" sz="1400" b="1" dirty="0" smtClean="0"/>
                        <a:t>26</a:t>
                      </a:r>
                      <a:endParaRPr lang="en-US" sz="1400" b="1" dirty="0"/>
                    </a:p>
                  </a:txBody>
                  <a:tcPr marL="68580" marR="68580" marT="34290" marB="34290"/>
                </a:tc>
                <a:tc>
                  <a:txBody>
                    <a:bodyPr/>
                    <a:lstStyle/>
                    <a:p>
                      <a:r>
                        <a:rPr lang="en-US" sz="1400" dirty="0" smtClean="0"/>
                        <a:t>Annual returns</a:t>
                      </a:r>
                      <a:endParaRPr lang="en-US" sz="1400" dirty="0"/>
                    </a:p>
                  </a:txBody>
                  <a:tcPr marL="68580" marR="68580" marT="34290" marB="34290"/>
                </a:tc>
                <a:extLst>
                  <a:ext uri="{0D108BD9-81ED-4DB2-BD59-A6C34878D82A}">
                    <a16:rowId xmlns="" xmlns:a16="http://schemas.microsoft.com/office/drawing/2014/main" val="10008"/>
                  </a:ext>
                </a:extLst>
              </a:tr>
              <a:tr h="329895">
                <a:tc>
                  <a:txBody>
                    <a:bodyPr/>
                    <a:lstStyle/>
                    <a:p>
                      <a:pPr algn="ctr"/>
                      <a:r>
                        <a:rPr lang="en-US" sz="1400" b="1" dirty="0" smtClean="0"/>
                        <a:t>27</a:t>
                      </a:r>
                      <a:endParaRPr lang="en-US" sz="1400" b="1" dirty="0"/>
                    </a:p>
                  </a:txBody>
                  <a:tcPr marL="68580" marR="68580" marT="34290" marB="34290"/>
                </a:tc>
                <a:tc>
                  <a:txBody>
                    <a:bodyPr/>
                    <a:lstStyle/>
                    <a:p>
                      <a:r>
                        <a:rPr lang="en-US" sz="1400" dirty="0" smtClean="0"/>
                        <a:t>Recognition of Trade Unions and Central and State level.</a:t>
                      </a:r>
                      <a:endParaRPr lang="en-US" sz="1400" dirty="0"/>
                    </a:p>
                  </a:txBody>
                  <a:tcPr marL="68580" marR="68580" marT="34290" marB="34290"/>
                </a:tc>
                <a:extLst>
                  <a:ext uri="{0D108BD9-81ED-4DB2-BD59-A6C34878D82A}">
                    <a16:rowId xmlns=""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75</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1143000" y="0"/>
            <a:ext cx="6858000" cy="742950"/>
          </a:xfrm>
        </p:spPr>
        <p:txBody>
          <a:bodyPr>
            <a:noAutofit/>
          </a:bodyPr>
          <a:lstStyle/>
          <a:p>
            <a:r>
              <a:rPr lang="en-US" sz="2400" b="1" dirty="0"/>
              <a:t>The Industrial Relations Code, 2019</a:t>
            </a:r>
            <a:br>
              <a:rPr lang="en-US" sz="2400" b="1" dirty="0"/>
            </a:br>
            <a:r>
              <a:rPr lang="en-US" sz="2400" b="1" dirty="0"/>
              <a:t>Arrangement of Clauses</a:t>
            </a:r>
          </a:p>
        </p:txBody>
      </p:sp>
    </p:spTree>
    <p:extLst>
      <p:ext uri="{BB962C8B-B14F-4D97-AF65-F5344CB8AC3E}">
        <p14:creationId xmlns="" xmlns:p14="http://schemas.microsoft.com/office/powerpoint/2010/main" val="15122632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3115544053"/>
              </p:ext>
            </p:extLst>
          </p:nvPr>
        </p:nvGraphicFramePr>
        <p:xfrm>
          <a:off x="1285875" y="955765"/>
          <a:ext cx="6572250" cy="3597185"/>
        </p:xfrm>
        <a:graphic>
          <a:graphicData uri="http://schemas.openxmlformats.org/drawingml/2006/table">
            <a:tbl>
              <a:tblPr firstRow="1" bandRow="1">
                <a:tableStyleId>{5C22544A-7EE6-4342-B048-85BDC9FD1C3A}</a:tableStyleId>
              </a:tblPr>
              <a:tblGrid>
                <a:gridCol w="1460500">
                  <a:extLst>
                    <a:ext uri="{9D8B030D-6E8A-4147-A177-3AD203B41FA5}">
                      <a16:colId xmlns="" xmlns:a16="http://schemas.microsoft.com/office/drawing/2014/main" val="20000"/>
                    </a:ext>
                  </a:extLst>
                </a:gridCol>
                <a:gridCol w="5111750">
                  <a:extLst>
                    <a:ext uri="{9D8B030D-6E8A-4147-A177-3AD203B41FA5}">
                      <a16:colId xmlns="" xmlns:a16="http://schemas.microsoft.com/office/drawing/2014/main" val="20001"/>
                    </a:ext>
                  </a:extLst>
                </a:gridCol>
              </a:tblGrid>
              <a:tr h="418010">
                <a:tc>
                  <a:txBody>
                    <a:bodyPr/>
                    <a:lstStyle/>
                    <a:p>
                      <a:pPr algn="ctr"/>
                      <a:r>
                        <a:rPr lang="en-US" sz="1400" b="1" dirty="0" smtClean="0"/>
                        <a:t>CHAPTER IV</a:t>
                      </a:r>
                      <a:endParaRPr lang="en-US" sz="1400" b="1" dirty="0"/>
                    </a:p>
                  </a:txBody>
                  <a:tcPr marL="68580" marR="68580" marT="34290" marB="34290"/>
                </a:tc>
                <a:tc>
                  <a:txBody>
                    <a:bodyPr/>
                    <a:lstStyle/>
                    <a:p>
                      <a:r>
                        <a:rPr lang="en-US" sz="1400" dirty="0" smtClean="0"/>
                        <a:t>STANDING37</a:t>
                      </a:r>
                      <a:r>
                        <a:rPr lang="en-US" sz="1400" baseline="0" dirty="0" smtClean="0"/>
                        <a:t> ORDERS</a:t>
                      </a:r>
                      <a:endParaRPr lang="en-US" sz="1400" dirty="0"/>
                    </a:p>
                  </a:txBody>
                  <a:tcPr marL="68580" marR="68580" marT="34290" marB="34290"/>
                </a:tc>
                <a:extLst>
                  <a:ext uri="{0D108BD9-81ED-4DB2-BD59-A6C34878D82A}">
                    <a16:rowId xmlns="" xmlns:a16="http://schemas.microsoft.com/office/drawing/2014/main" val="10000"/>
                  </a:ext>
                </a:extLst>
              </a:tr>
              <a:tr h="418010">
                <a:tc>
                  <a:txBody>
                    <a:bodyPr/>
                    <a:lstStyle/>
                    <a:p>
                      <a:pPr algn="ctr"/>
                      <a:r>
                        <a:rPr lang="en-US" sz="1400" b="1" dirty="0" smtClean="0"/>
                        <a:t>28</a:t>
                      </a:r>
                      <a:endParaRPr lang="en-US" sz="1400" b="1" dirty="0"/>
                    </a:p>
                  </a:txBody>
                  <a:tcPr marL="68580" marR="68580" marT="34290" marB="34290"/>
                </a:tc>
                <a:tc>
                  <a:txBody>
                    <a:bodyPr/>
                    <a:lstStyle/>
                    <a:p>
                      <a:r>
                        <a:rPr lang="en-US" sz="1400" b="0" dirty="0" smtClean="0"/>
                        <a:t>Application of</a:t>
                      </a:r>
                      <a:r>
                        <a:rPr lang="en-US" sz="1400" b="0" baseline="0" dirty="0" smtClean="0"/>
                        <a:t> this chapter</a:t>
                      </a:r>
                      <a:endParaRPr lang="en-US" sz="1400" b="0" dirty="0"/>
                    </a:p>
                  </a:txBody>
                  <a:tcPr marL="68580" marR="68580" marT="34290" marB="34290"/>
                </a:tc>
                <a:extLst>
                  <a:ext uri="{0D108BD9-81ED-4DB2-BD59-A6C34878D82A}">
                    <a16:rowId xmlns="" xmlns:a16="http://schemas.microsoft.com/office/drawing/2014/main" val="10001"/>
                  </a:ext>
                </a:extLst>
              </a:tr>
              <a:tr h="480060">
                <a:tc>
                  <a:txBody>
                    <a:bodyPr/>
                    <a:lstStyle/>
                    <a:p>
                      <a:pPr algn="ctr"/>
                      <a:r>
                        <a:rPr lang="en-US" sz="1400" b="1" dirty="0" smtClean="0"/>
                        <a:t>29</a:t>
                      </a:r>
                      <a:endParaRPr lang="en-US" sz="1400" b="1" dirty="0"/>
                    </a:p>
                  </a:txBody>
                  <a:tcPr marL="68580" marR="68580" marT="34290" marB="34290"/>
                </a:tc>
                <a:tc>
                  <a:txBody>
                    <a:bodyPr/>
                    <a:lstStyle/>
                    <a:p>
                      <a:r>
                        <a:rPr lang="en-US" sz="1400" dirty="0" smtClean="0"/>
                        <a:t>Making of model standing orders by Central Government and temporary application</a:t>
                      </a:r>
                      <a:endParaRPr lang="en-US" sz="1400" dirty="0"/>
                    </a:p>
                  </a:txBody>
                  <a:tcPr marL="68580" marR="68580" marT="34290" marB="34290"/>
                </a:tc>
                <a:extLst>
                  <a:ext uri="{0D108BD9-81ED-4DB2-BD59-A6C34878D82A}">
                    <a16:rowId xmlns="" xmlns:a16="http://schemas.microsoft.com/office/drawing/2014/main" val="10002"/>
                  </a:ext>
                </a:extLst>
              </a:tr>
              <a:tr h="554635">
                <a:tc>
                  <a:txBody>
                    <a:bodyPr/>
                    <a:lstStyle/>
                    <a:p>
                      <a:pPr algn="ctr"/>
                      <a:r>
                        <a:rPr lang="en-US" sz="1400" b="1" dirty="0" smtClean="0"/>
                        <a:t>30</a:t>
                      </a:r>
                      <a:endParaRPr lang="en-US" sz="1400" b="1" dirty="0"/>
                    </a:p>
                  </a:txBody>
                  <a:tcPr marL="68580" marR="68580" marT="34290" marB="34290"/>
                </a:tc>
                <a:tc>
                  <a:txBody>
                    <a:bodyPr/>
                    <a:lstStyle/>
                    <a:p>
                      <a:r>
                        <a:rPr lang="en-US" sz="1400" dirty="0" smtClean="0"/>
                        <a:t>Preparation of draft</a:t>
                      </a:r>
                      <a:r>
                        <a:rPr lang="en-US" sz="1400" baseline="0" dirty="0" smtClean="0"/>
                        <a:t> standing orders by employer and procedure for certification</a:t>
                      </a:r>
                      <a:endParaRPr lang="en-US" sz="1400" dirty="0"/>
                    </a:p>
                  </a:txBody>
                  <a:tcPr marL="68580" marR="68580" marT="34290" marB="34290"/>
                </a:tc>
                <a:extLst>
                  <a:ext uri="{0D108BD9-81ED-4DB2-BD59-A6C34878D82A}">
                    <a16:rowId xmlns="" xmlns:a16="http://schemas.microsoft.com/office/drawing/2014/main" val="10003"/>
                  </a:ext>
                </a:extLst>
              </a:tr>
              <a:tr h="457200">
                <a:tc>
                  <a:txBody>
                    <a:bodyPr/>
                    <a:lstStyle/>
                    <a:p>
                      <a:pPr algn="ctr"/>
                      <a:r>
                        <a:rPr lang="en-US" sz="1400" b="1" dirty="0" smtClean="0"/>
                        <a:t>31</a:t>
                      </a:r>
                      <a:endParaRPr lang="en-US" sz="1400" b="1" dirty="0"/>
                    </a:p>
                  </a:txBody>
                  <a:tcPr marL="68580" marR="68580" marT="34290" marB="34290"/>
                </a:tc>
                <a:tc>
                  <a:txBody>
                    <a:bodyPr/>
                    <a:lstStyle/>
                    <a:p>
                      <a:r>
                        <a:rPr lang="en-US" sz="1400" dirty="0" smtClean="0"/>
                        <a:t>Certifying officers to have powers of civil court</a:t>
                      </a:r>
                      <a:endParaRPr lang="en-US" sz="1400" dirty="0"/>
                    </a:p>
                  </a:txBody>
                  <a:tcPr marL="68580" marR="68580" marT="34290" marB="34290"/>
                </a:tc>
                <a:extLst>
                  <a:ext uri="{0D108BD9-81ED-4DB2-BD59-A6C34878D82A}">
                    <a16:rowId xmlns="" xmlns:a16="http://schemas.microsoft.com/office/drawing/2014/main" val="10004"/>
                  </a:ext>
                </a:extLst>
              </a:tr>
              <a:tr h="418010">
                <a:tc>
                  <a:txBody>
                    <a:bodyPr/>
                    <a:lstStyle/>
                    <a:p>
                      <a:pPr algn="ctr"/>
                      <a:r>
                        <a:rPr lang="en-US" sz="1400" b="1" dirty="0" smtClean="0"/>
                        <a:t>32</a:t>
                      </a:r>
                      <a:endParaRPr lang="en-US" sz="1400" b="1" dirty="0"/>
                    </a:p>
                  </a:txBody>
                  <a:tcPr marL="68580" marR="68580" marT="34290" marB="34290"/>
                </a:tc>
                <a:tc>
                  <a:txBody>
                    <a:bodyPr/>
                    <a:lstStyle/>
                    <a:p>
                      <a:r>
                        <a:rPr lang="en-US" sz="1400" dirty="0" smtClean="0"/>
                        <a:t>Appeals</a:t>
                      </a:r>
                      <a:endParaRPr lang="en-US" sz="1400" dirty="0"/>
                    </a:p>
                  </a:txBody>
                  <a:tcPr marL="68580" marR="68580" marT="34290" marB="34290"/>
                </a:tc>
                <a:extLst>
                  <a:ext uri="{0D108BD9-81ED-4DB2-BD59-A6C34878D82A}">
                    <a16:rowId xmlns="" xmlns:a16="http://schemas.microsoft.com/office/drawing/2014/main" val="10005"/>
                  </a:ext>
                </a:extLst>
              </a:tr>
              <a:tr h="418010">
                <a:tc>
                  <a:txBody>
                    <a:bodyPr/>
                    <a:lstStyle/>
                    <a:p>
                      <a:pPr algn="ctr"/>
                      <a:r>
                        <a:rPr lang="en-US" sz="1400" b="1" dirty="0" smtClean="0"/>
                        <a:t>33</a:t>
                      </a:r>
                      <a:endParaRPr lang="en-US" sz="1400" b="1" dirty="0"/>
                    </a:p>
                  </a:txBody>
                  <a:tcPr marL="68580" marR="68580" marT="34290" marB="34290"/>
                </a:tc>
                <a:tc>
                  <a:txBody>
                    <a:bodyPr/>
                    <a:lstStyle/>
                    <a:p>
                      <a:r>
                        <a:rPr lang="en-US" sz="1400" b="1" dirty="0" smtClean="0"/>
                        <a:t>Date of operation of standing orders and its availability</a:t>
                      </a:r>
                      <a:endParaRPr lang="en-US" sz="1400" b="1" dirty="0"/>
                    </a:p>
                  </a:txBody>
                  <a:tcPr marL="68580" marR="68580" marT="34290" marB="34290"/>
                </a:tc>
                <a:extLst>
                  <a:ext uri="{0D108BD9-81ED-4DB2-BD59-A6C34878D82A}">
                    <a16:rowId xmlns="" xmlns:a16="http://schemas.microsoft.com/office/drawing/2014/main" val="10006"/>
                  </a:ext>
                </a:extLst>
              </a:tr>
              <a:tr h="418010">
                <a:tc>
                  <a:txBody>
                    <a:bodyPr/>
                    <a:lstStyle/>
                    <a:p>
                      <a:pPr algn="ctr"/>
                      <a:r>
                        <a:rPr lang="en-US" sz="1400" b="1" dirty="0" smtClean="0"/>
                        <a:t>34</a:t>
                      </a:r>
                      <a:endParaRPr lang="en-US" sz="1400" b="1" dirty="0"/>
                    </a:p>
                  </a:txBody>
                  <a:tcPr marL="68580" marR="68580" marT="34290" marB="34290"/>
                </a:tc>
                <a:tc>
                  <a:txBody>
                    <a:bodyPr/>
                    <a:lstStyle/>
                    <a:p>
                      <a:r>
                        <a:rPr lang="en-US" sz="1400" dirty="0" smtClean="0"/>
                        <a:t>Register of standing orders</a:t>
                      </a:r>
                      <a:endParaRPr lang="en-US" sz="1400" dirty="0"/>
                    </a:p>
                  </a:txBody>
                  <a:tcPr marL="68580" marR="68580" marT="34290" marB="34290"/>
                </a:tc>
                <a:extLst>
                  <a:ext uri="{0D108BD9-81ED-4DB2-BD59-A6C34878D82A}">
                    <a16:rowId xmlns=""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76</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1143000" y="0"/>
            <a:ext cx="6858000" cy="742950"/>
          </a:xfrm>
        </p:spPr>
        <p:txBody>
          <a:bodyPr>
            <a:noAutofit/>
          </a:bodyPr>
          <a:lstStyle/>
          <a:p>
            <a:r>
              <a:rPr lang="en-US" sz="2400" b="1" dirty="0"/>
              <a:t>The Industrial Relations Code, 2019</a:t>
            </a:r>
            <a:br>
              <a:rPr lang="en-US" sz="2400" b="1" dirty="0"/>
            </a:br>
            <a:r>
              <a:rPr lang="en-US" sz="2400" b="1" dirty="0"/>
              <a:t>Arrangement of Clauses</a:t>
            </a:r>
          </a:p>
        </p:txBody>
      </p:sp>
    </p:spTree>
    <p:extLst>
      <p:ext uri="{BB962C8B-B14F-4D97-AF65-F5344CB8AC3E}">
        <p14:creationId xmlns="" xmlns:p14="http://schemas.microsoft.com/office/powerpoint/2010/main" val="7946621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589514291"/>
              </p:ext>
            </p:extLst>
          </p:nvPr>
        </p:nvGraphicFramePr>
        <p:xfrm>
          <a:off x="1285875" y="1089581"/>
          <a:ext cx="6572250" cy="3399343"/>
        </p:xfrm>
        <a:graphic>
          <a:graphicData uri="http://schemas.openxmlformats.org/drawingml/2006/table">
            <a:tbl>
              <a:tblPr firstRow="1" bandRow="1">
                <a:tableStyleId>{5C22544A-7EE6-4342-B048-85BDC9FD1C3A}</a:tableStyleId>
              </a:tblPr>
              <a:tblGrid>
                <a:gridCol w="1460500">
                  <a:extLst>
                    <a:ext uri="{9D8B030D-6E8A-4147-A177-3AD203B41FA5}">
                      <a16:colId xmlns="" xmlns:a16="http://schemas.microsoft.com/office/drawing/2014/main" val="20000"/>
                    </a:ext>
                  </a:extLst>
                </a:gridCol>
                <a:gridCol w="5111750">
                  <a:extLst>
                    <a:ext uri="{9D8B030D-6E8A-4147-A177-3AD203B41FA5}">
                      <a16:colId xmlns="" xmlns:a16="http://schemas.microsoft.com/office/drawing/2014/main" val="20001"/>
                    </a:ext>
                  </a:extLst>
                </a:gridCol>
              </a:tblGrid>
              <a:tr h="522786">
                <a:tc>
                  <a:txBody>
                    <a:bodyPr/>
                    <a:lstStyle/>
                    <a:p>
                      <a:pPr algn="ctr"/>
                      <a:r>
                        <a:rPr lang="en-US" sz="1400" b="1" dirty="0" smtClean="0"/>
                        <a:t>CHAPTER IV</a:t>
                      </a:r>
                      <a:endParaRPr lang="en-US" sz="1400" b="1" dirty="0"/>
                    </a:p>
                  </a:txBody>
                  <a:tcPr marL="68580" marR="68580" marT="34290" marB="34290"/>
                </a:tc>
                <a:tc>
                  <a:txBody>
                    <a:bodyPr/>
                    <a:lstStyle/>
                    <a:p>
                      <a:r>
                        <a:rPr lang="en-US" sz="1400" dirty="0" smtClean="0"/>
                        <a:t>STANDING</a:t>
                      </a:r>
                      <a:r>
                        <a:rPr lang="en-US" sz="1400" baseline="0" dirty="0" smtClean="0"/>
                        <a:t> ORDERS</a:t>
                      </a:r>
                      <a:endParaRPr lang="en-US" sz="1400" dirty="0"/>
                    </a:p>
                  </a:txBody>
                  <a:tcPr marL="68580" marR="68580" marT="34290" marB="34290"/>
                </a:tc>
                <a:extLst>
                  <a:ext uri="{0D108BD9-81ED-4DB2-BD59-A6C34878D82A}">
                    <a16:rowId xmlns="" xmlns:a16="http://schemas.microsoft.com/office/drawing/2014/main" val="10000"/>
                  </a:ext>
                </a:extLst>
              </a:tr>
              <a:tr h="522786">
                <a:tc>
                  <a:txBody>
                    <a:bodyPr/>
                    <a:lstStyle/>
                    <a:p>
                      <a:pPr algn="ctr"/>
                      <a:r>
                        <a:rPr lang="en-US" sz="1400" b="1" dirty="0" smtClean="0"/>
                        <a:t>35</a:t>
                      </a:r>
                      <a:endParaRPr lang="en-US" sz="1400" b="1" dirty="0"/>
                    </a:p>
                  </a:txBody>
                  <a:tcPr marL="68580" marR="68580" marT="34290" marB="34290"/>
                </a:tc>
                <a:tc>
                  <a:txBody>
                    <a:bodyPr/>
                    <a:lstStyle/>
                    <a:p>
                      <a:r>
                        <a:rPr lang="en-US" sz="1400" b="0" dirty="0" smtClean="0"/>
                        <a:t>Duration and modification</a:t>
                      </a:r>
                      <a:r>
                        <a:rPr lang="en-US" sz="1400" b="0" baseline="0" dirty="0" smtClean="0"/>
                        <a:t> of standing orders</a:t>
                      </a:r>
                      <a:endParaRPr lang="en-US" sz="1400" b="0" dirty="0"/>
                    </a:p>
                  </a:txBody>
                  <a:tcPr marL="68580" marR="68580" marT="34290" marB="34290"/>
                </a:tc>
                <a:extLst>
                  <a:ext uri="{0D108BD9-81ED-4DB2-BD59-A6C34878D82A}">
                    <a16:rowId xmlns="" xmlns:a16="http://schemas.microsoft.com/office/drawing/2014/main" val="10001"/>
                  </a:ext>
                </a:extLst>
              </a:tr>
              <a:tr h="522786">
                <a:tc>
                  <a:txBody>
                    <a:bodyPr/>
                    <a:lstStyle/>
                    <a:p>
                      <a:pPr algn="ctr"/>
                      <a:r>
                        <a:rPr lang="en-US" sz="1400" b="1" dirty="0" smtClean="0"/>
                        <a:t>36</a:t>
                      </a:r>
                      <a:endParaRPr lang="en-US" sz="1400" b="1" dirty="0"/>
                    </a:p>
                  </a:txBody>
                  <a:tcPr marL="68580" marR="68580" marT="34290" marB="34290"/>
                </a:tc>
                <a:tc>
                  <a:txBody>
                    <a:bodyPr/>
                    <a:lstStyle/>
                    <a:p>
                      <a:r>
                        <a:rPr lang="en-US" sz="1400" dirty="0" smtClean="0"/>
                        <a:t>Oral evidence in contradiction of standing orders not admissible</a:t>
                      </a:r>
                      <a:endParaRPr lang="en-US" sz="1400" dirty="0"/>
                    </a:p>
                  </a:txBody>
                  <a:tcPr marL="68580" marR="68580" marT="34290" marB="34290"/>
                </a:tc>
                <a:extLst>
                  <a:ext uri="{0D108BD9-81ED-4DB2-BD59-A6C34878D82A}">
                    <a16:rowId xmlns="" xmlns:a16="http://schemas.microsoft.com/office/drawing/2014/main" val="10002"/>
                  </a:ext>
                </a:extLst>
              </a:tr>
              <a:tr h="546199">
                <a:tc>
                  <a:txBody>
                    <a:bodyPr/>
                    <a:lstStyle/>
                    <a:p>
                      <a:pPr algn="ctr"/>
                      <a:r>
                        <a:rPr lang="en-US" sz="1400" b="1" dirty="0" smtClean="0"/>
                        <a:t>37</a:t>
                      </a:r>
                      <a:endParaRPr lang="en-US" sz="1400" b="1" dirty="0"/>
                    </a:p>
                  </a:txBody>
                  <a:tcPr marL="68580" marR="68580" marT="34290" marB="34290"/>
                </a:tc>
                <a:tc>
                  <a:txBody>
                    <a:bodyPr/>
                    <a:lstStyle/>
                    <a:p>
                      <a:r>
                        <a:rPr lang="en-US" sz="1400" dirty="0" smtClean="0"/>
                        <a:t>Interpretation, etc, of standing orders</a:t>
                      </a:r>
                      <a:endParaRPr lang="en-US" sz="1400" dirty="0"/>
                    </a:p>
                  </a:txBody>
                  <a:tcPr marL="68580" marR="68580" marT="34290" marB="34290"/>
                </a:tc>
                <a:extLst>
                  <a:ext uri="{0D108BD9-81ED-4DB2-BD59-A6C34878D82A}">
                    <a16:rowId xmlns="" xmlns:a16="http://schemas.microsoft.com/office/drawing/2014/main" val="10003"/>
                  </a:ext>
                </a:extLst>
              </a:tr>
              <a:tr h="762000">
                <a:tc>
                  <a:txBody>
                    <a:bodyPr/>
                    <a:lstStyle/>
                    <a:p>
                      <a:pPr algn="ctr"/>
                      <a:r>
                        <a:rPr lang="en-US" sz="1400" b="1" dirty="0" smtClean="0"/>
                        <a:t>38</a:t>
                      </a:r>
                      <a:endParaRPr lang="en-US" sz="1400" b="1" dirty="0"/>
                    </a:p>
                  </a:txBody>
                  <a:tcPr marL="68580" marR="68580" marT="34290" marB="34290"/>
                </a:tc>
                <a:tc>
                  <a:txBody>
                    <a:bodyPr/>
                    <a:lstStyle/>
                    <a:p>
                      <a:r>
                        <a:rPr lang="en-US" sz="1400" dirty="0" smtClean="0"/>
                        <a:t>Time</a:t>
                      </a:r>
                      <a:r>
                        <a:rPr lang="en-US" sz="1400" baseline="0" dirty="0" smtClean="0"/>
                        <a:t> limit for completing disciplinary proceedings and liability to pay subsistence allowance</a:t>
                      </a:r>
                      <a:endParaRPr lang="en-US" sz="1400" dirty="0"/>
                    </a:p>
                  </a:txBody>
                  <a:tcPr marL="68580" marR="68580" marT="34290" marB="34290"/>
                </a:tc>
                <a:extLst>
                  <a:ext uri="{0D108BD9-81ED-4DB2-BD59-A6C34878D82A}">
                    <a16:rowId xmlns="" xmlns:a16="http://schemas.microsoft.com/office/drawing/2014/main" val="10004"/>
                  </a:ext>
                </a:extLst>
              </a:tr>
              <a:tr h="522786">
                <a:tc>
                  <a:txBody>
                    <a:bodyPr/>
                    <a:lstStyle/>
                    <a:p>
                      <a:pPr algn="ctr"/>
                      <a:r>
                        <a:rPr lang="en-US" sz="1400" b="1" dirty="0" smtClean="0"/>
                        <a:t>39</a:t>
                      </a:r>
                      <a:endParaRPr lang="en-US" sz="1400" b="1" dirty="0"/>
                    </a:p>
                  </a:txBody>
                  <a:tcPr marL="68580" marR="68580" marT="34290" marB="34290"/>
                </a:tc>
                <a:tc>
                  <a:txBody>
                    <a:bodyPr/>
                    <a:lstStyle/>
                    <a:p>
                      <a:r>
                        <a:rPr lang="en-US" sz="1400" dirty="0" smtClean="0"/>
                        <a:t>Power to exempt</a:t>
                      </a:r>
                      <a:endParaRPr lang="en-US" sz="1400" dirty="0"/>
                    </a:p>
                  </a:txBody>
                  <a:tcPr marL="68580" marR="68580" marT="34290" marB="34290"/>
                </a:tc>
                <a:extLst>
                  <a:ext uri="{0D108BD9-81ED-4DB2-BD59-A6C34878D82A}">
                    <a16:rowId xmlns=""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77</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1143000" y="0"/>
            <a:ext cx="6858000" cy="742950"/>
          </a:xfrm>
        </p:spPr>
        <p:txBody>
          <a:bodyPr>
            <a:noAutofit/>
          </a:bodyPr>
          <a:lstStyle/>
          <a:p>
            <a:r>
              <a:rPr lang="en-US" sz="2400" b="1" dirty="0"/>
              <a:t>The Industrial Relations Code, 2019</a:t>
            </a:r>
            <a:br>
              <a:rPr lang="en-US" sz="2400" b="1" dirty="0"/>
            </a:br>
            <a:r>
              <a:rPr lang="en-US" sz="2400" b="1" dirty="0"/>
              <a:t>Arrangement of Clauses</a:t>
            </a:r>
          </a:p>
        </p:txBody>
      </p:sp>
    </p:spTree>
    <p:extLst>
      <p:ext uri="{BB962C8B-B14F-4D97-AF65-F5344CB8AC3E}">
        <p14:creationId xmlns="" xmlns:p14="http://schemas.microsoft.com/office/powerpoint/2010/main" val="9401958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2424888387"/>
              </p:ext>
            </p:extLst>
          </p:nvPr>
        </p:nvGraphicFramePr>
        <p:xfrm>
          <a:off x="1295400" y="1123950"/>
          <a:ext cx="6572250" cy="3257555"/>
        </p:xfrm>
        <a:graphic>
          <a:graphicData uri="http://schemas.openxmlformats.org/drawingml/2006/table">
            <a:tbl>
              <a:tblPr firstRow="1" bandRow="1">
                <a:tableStyleId>{5C22544A-7EE6-4342-B048-85BDC9FD1C3A}</a:tableStyleId>
              </a:tblPr>
              <a:tblGrid>
                <a:gridCol w="1460500">
                  <a:extLst>
                    <a:ext uri="{9D8B030D-6E8A-4147-A177-3AD203B41FA5}">
                      <a16:colId xmlns="" xmlns:a16="http://schemas.microsoft.com/office/drawing/2014/main" val="20000"/>
                    </a:ext>
                  </a:extLst>
                </a:gridCol>
                <a:gridCol w="5111750">
                  <a:extLst>
                    <a:ext uri="{9D8B030D-6E8A-4147-A177-3AD203B41FA5}">
                      <a16:colId xmlns="" xmlns:a16="http://schemas.microsoft.com/office/drawing/2014/main" val="20001"/>
                    </a:ext>
                  </a:extLst>
                </a:gridCol>
              </a:tblGrid>
              <a:tr h="557470">
                <a:tc>
                  <a:txBody>
                    <a:bodyPr/>
                    <a:lstStyle/>
                    <a:p>
                      <a:pPr algn="ctr"/>
                      <a:r>
                        <a:rPr lang="en-US" sz="1400" b="1" dirty="0" smtClean="0"/>
                        <a:t>CHAPTER V</a:t>
                      </a:r>
                      <a:endParaRPr lang="en-US" sz="1400" b="1" dirty="0"/>
                    </a:p>
                  </a:txBody>
                  <a:tcPr marL="68580" marR="68580" marT="34290" marB="34290"/>
                </a:tc>
                <a:tc>
                  <a:txBody>
                    <a:bodyPr/>
                    <a:lstStyle/>
                    <a:p>
                      <a:r>
                        <a:rPr lang="en-US" sz="1400" dirty="0" smtClean="0"/>
                        <a:t>NOTICE</a:t>
                      </a:r>
                      <a:r>
                        <a:rPr lang="en-US" sz="1400" baseline="0" dirty="0" smtClean="0"/>
                        <a:t> OF CHANGE</a:t>
                      </a:r>
                      <a:endParaRPr lang="en-US" sz="1400" dirty="0"/>
                    </a:p>
                  </a:txBody>
                  <a:tcPr marL="68580" marR="68580" marT="34290" marB="34290"/>
                </a:tc>
                <a:extLst>
                  <a:ext uri="{0D108BD9-81ED-4DB2-BD59-A6C34878D82A}">
                    <a16:rowId xmlns="" xmlns:a16="http://schemas.microsoft.com/office/drawing/2014/main" val="10000"/>
                  </a:ext>
                </a:extLst>
              </a:tr>
              <a:tr h="557470">
                <a:tc>
                  <a:txBody>
                    <a:bodyPr/>
                    <a:lstStyle/>
                    <a:p>
                      <a:pPr algn="ctr"/>
                      <a:r>
                        <a:rPr lang="en-US" sz="1400" b="1" dirty="0" smtClean="0"/>
                        <a:t>40</a:t>
                      </a:r>
                      <a:endParaRPr lang="en-US" sz="1400" b="1" dirty="0"/>
                    </a:p>
                  </a:txBody>
                  <a:tcPr marL="68580" marR="68580" marT="34290" marB="34290"/>
                </a:tc>
                <a:tc>
                  <a:txBody>
                    <a:bodyPr/>
                    <a:lstStyle/>
                    <a:p>
                      <a:r>
                        <a:rPr lang="en-US" sz="1400" b="0" dirty="0" smtClean="0"/>
                        <a:t>Notice of Change</a:t>
                      </a:r>
                      <a:endParaRPr lang="en-US" sz="1400" b="0" dirty="0"/>
                    </a:p>
                  </a:txBody>
                  <a:tcPr marL="68580" marR="68580" marT="34290" marB="34290"/>
                </a:tc>
                <a:extLst>
                  <a:ext uri="{0D108BD9-81ED-4DB2-BD59-A6C34878D82A}">
                    <a16:rowId xmlns="" xmlns:a16="http://schemas.microsoft.com/office/drawing/2014/main" val="10001"/>
                  </a:ext>
                </a:extLst>
              </a:tr>
              <a:tr h="557470">
                <a:tc>
                  <a:txBody>
                    <a:bodyPr/>
                    <a:lstStyle/>
                    <a:p>
                      <a:pPr algn="ctr"/>
                      <a:r>
                        <a:rPr lang="en-US" sz="1400" b="1" dirty="0" smtClean="0"/>
                        <a:t>41</a:t>
                      </a:r>
                      <a:endParaRPr lang="en-US" sz="1400" b="1" dirty="0"/>
                    </a:p>
                  </a:txBody>
                  <a:tcPr marL="68580" marR="68580" marT="34290" marB="34290"/>
                </a:tc>
                <a:tc>
                  <a:txBody>
                    <a:bodyPr/>
                    <a:lstStyle/>
                    <a:p>
                      <a:r>
                        <a:rPr lang="en-US" sz="1400" dirty="0" smtClean="0"/>
                        <a:t>Power of appropriate Government to exempt</a:t>
                      </a:r>
                      <a:endParaRPr lang="en-US" sz="1400" dirty="0"/>
                    </a:p>
                  </a:txBody>
                  <a:tcPr marL="68580" marR="68580" marT="34290" marB="34290"/>
                </a:tc>
                <a:extLst>
                  <a:ext uri="{0D108BD9-81ED-4DB2-BD59-A6C34878D82A}">
                    <a16:rowId xmlns="" xmlns:a16="http://schemas.microsoft.com/office/drawing/2014/main" val="10002"/>
                  </a:ext>
                </a:extLst>
              </a:tr>
              <a:tr h="628067">
                <a:tc>
                  <a:txBody>
                    <a:bodyPr/>
                    <a:lstStyle/>
                    <a:p>
                      <a:pPr algn="ctr"/>
                      <a:r>
                        <a:rPr lang="en-US" sz="1400" b="1" dirty="0" smtClean="0"/>
                        <a:t>CHAPTER VI</a:t>
                      </a:r>
                      <a:endParaRPr lang="en-US" sz="1400" b="1" dirty="0"/>
                    </a:p>
                  </a:txBody>
                  <a:tcPr marL="68580" marR="68580" marT="34290" marB="34290"/>
                </a:tc>
                <a:tc>
                  <a:txBody>
                    <a:bodyPr/>
                    <a:lstStyle/>
                    <a:p>
                      <a:r>
                        <a:rPr lang="en-US" sz="1400" dirty="0" smtClean="0"/>
                        <a:t>VOLUNTARY REFERENCE OF DISPUTES TO ARBITRATION</a:t>
                      </a:r>
                    </a:p>
                    <a:p>
                      <a:endParaRPr lang="en-US" sz="1400" dirty="0"/>
                    </a:p>
                  </a:txBody>
                  <a:tcPr marL="68580" marR="68580" marT="34290" marB="34290"/>
                </a:tc>
                <a:extLst>
                  <a:ext uri="{0D108BD9-81ED-4DB2-BD59-A6C34878D82A}">
                    <a16:rowId xmlns="" xmlns:a16="http://schemas.microsoft.com/office/drawing/2014/main" val="10003"/>
                  </a:ext>
                </a:extLst>
              </a:tr>
              <a:tr h="957078">
                <a:tc>
                  <a:txBody>
                    <a:bodyPr/>
                    <a:lstStyle/>
                    <a:p>
                      <a:pPr algn="ctr"/>
                      <a:r>
                        <a:rPr lang="en-US" sz="1400" b="1" dirty="0" smtClean="0"/>
                        <a:t>42</a:t>
                      </a:r>
                      <a:endParaRPr lang="en-US" sz="1400" b="1" dirty="0"/>
                    </a:p>
                  </a:txBody>
                  <a:tcPr marL="68580" marR="68580" marT="34290" marB="34290"/>
                </a:tc>
                <a:tc>
                  <a:txBody>
                    <a:bodyPr/>
                    <a:lstStyle/>
                    <a:p>
                      <a:r>
                        <a:rPr lang="en-US" sz="1400" dirty="0" smtClean="0"/>
                        <a:t>Voluntary</a:t>
                      </a:r>
                      <a:r>
                        <a:rPr lang="en-US" sz="1400" baseline="0" dirty="0" smtClean="0"/>
                        <a:t> reference of disputes to arbitration</a:t>
                      </a:r>
                      <a:endParaRPr lang="en-US" sz="1400" dirty="0"/>
                    </a:p>
                  </a:txBody>
                  <a:tcPr marL="68580" marR="68580" marT="34290" marB="34290"/>
                </a:tc>
                <a:extLst>
                  <a:ext uri="{0D108BD9-81ED-4DB2-BD59-A6C34878D82A}">
                    <a16:rowId xmlns=""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78</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1143000" y="0"/>
            <a:ext cx="6858000" cy="742950"/>
          </a:xfrm>
        </p:spPr>
        <p:txBody>
          <a:bodyPr>
            <a:noAutofit/>
          </a:bodyPr>
          <a:lstStyle/>
          <a:p>
            <a:r>
              <a:rPr lang="en-US" sz="2400" b="1" dirty="0"/>
              <a:t>The Industrial Relations Code, 2019</a:t>
            </a:r>
            <a:br>
              <a:rPr lang="en-US" sz="2400" b="1" dirty="0"/>
            </a:br>
            <a:r>
              <a:rPr lang="en-US" sz="2400" b="1" dirty="0"/>
              <a:t>Arrangement of Clauses</a:t>
            </a:r>
          </a:p>
        </p:txBody>
      </p:sp>
    </p:spTree>
    <p:extLst>
      <p:ext uri="{BB962C8B-B14F-4D97-AF65-F5344CB8AC3E}">
        <p14:creationId xmlns="" xmlns:p14="http://schemas.microsoft.com/office/powerpoint/2010/main" val="878792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858000" cy="514350"/>
          </a:xfrm>
        </p:spPr>
        <p:txBody>
          <a:bodyPr>
            <a:noAutofit/>
          </a:bodyPr>
          <a:lstStyle/>
          <a:p>
            <a:r>
              <a:rPr lang="en-US" sz="2400" b="1" dirty="0"/>
              <a:t>The Industrial Relations Code, 2019</a:t>
            </a:r>
            <a:br>
              <a:rPr lang="en-US" sz="2400" b="1" dirty="0"/>
            </a:br>
            <a:endParaRPr lang="en-US" sz="2400" b="1"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867871843"/>
              </p:ext>
            </p:extLst>
          </p:nvPr>
        </p:nvGraphicFramePr>
        <p:xfrm>
          <a:off x="1285875" y="731312"/>
          <a:ext cx="6572250" cy="4163855"/>
        </p:xfrm>
        <a:graphic>
          <a:graphicData uri="http://schemas.openxmlformats.org/drawingml/2006/table">
            <a:tbl>
              <a:tblPr firstRow="1" bandRow="1">
                <a:tableStyleId>{5C22544A-7EE6-4342-B048-85BDC9FD1C3A}</a:tableStyleId>
              </a:tblPr>
              <a:tblGrid>
                <a:gridCol w="1460500">
                  <a:extLst>
                    <a:ext uri="{9D8B030D-6E8A-4147-A177-3AD203B41FA5}">
                      <a16:colId xmlns="" xmlns:a16="http://schemas.microsoft.com/office/drawing/2014/main" val="20000"/>
                    </a:ext>
                  </a:extLst>
                </a:gridCol>
                <a:gridCol w="5111750">
                  <a:extLst>
                    <a:ext uri="{9D8B030D-6E8A-4147-A177-3AD203B41FA5}">
                      <a16:colId xmlns="" xmlns:a16="http://schemas.microsoft.com/office/drawing/2014/main" val="20001"/>
                    </a:ext>
                  </a:extLst>
                </a:gridCol>
              </a:tblGrid>
              <a:tr h="502178">
                <a:tc>
                  <a:txBody>
                    <a:bodyPr/>
                    <a:lstStyle/>
                    <a:p>
                      <a:pPr algn="ctr"/>
                      <a:r>
                        <a:rPr lang="en-US" sz="1400" b="1" dirty="0" smtClean="0"/>
                        <a:t>CHAPTER VII</a:t>
                      </a:r>
                      <a:endParaRPr lang="en-US" sz="1400" b="1" dirty="0"/>
                    </a:p>
                  </a:txBody>
                  <a:tcPr marL="68580" marR="68580" marT="34290" marB="34290"/>
                </a:tc>
                <a:tc>
                  <a:txBody>
                    <a:bodyPr/>
                    <a:lstStyle/>
                    <a:p>
                      <a:r>
                        <a:rPr lang="en-US" sz="1400" dirty="0" smtClean="0"/>
                        <a:t>MECHANISM FOR</a:t>
                      </a:r>
                      <a:r>
                        <a:rPr lang="en-US" sz="1400" baseline="0" dirty="0" smtClean="0"/>
                        <a:t> RESOLUTION OF INDUSTRIAL DISPUTES</a:t>
                      </a:r>
                      <a:endParaRPr lang="en-US" sz="1400" dirty="0"/>
                    </a:p>
                  </a:txBody>
                  <a:tcPr marL="68580" marR="68580" marT="34290" marB="34290"/>
                </a:tc>
                <a:extLst>
                  <a:ext uri="{0D108BD9-81ED-4DB2-BD59-A6C34878D82A}">
                    <a16:rowId xmlns="" xmlns:a16="http://schemas.microsoft.com/office/drawing/2014/main" val="10000"/>
                  </a:ext>
                </a:extLst>
              </a:tr>
              <a:tr h="365618">
                <a:tc>
                  <a:txBody>
                    <a:bodyPr/>
                    <a:lstStyle/>
                    <a:p>
                      <a:pPr algn="ctr"/>
                      <a:r>
                        <a:rPr lang="en-US" sz="1400" b="1" dirty="0" smtClean="0"/>
                        <a:t>43</a:t>
                      </a:r>
                      <a:endParaRPr lang="en-US" sz="1400" b="1" dirty="0"/>
                    </a:p>
                  </a:txBody>
                  <a:tcPr marL="68580" marR="68580" marT="34290" marB="34290"/>
                </a:tc>
                <a:tc>
                  <a:txBody>
                    <a:bodyPr/>
                    <a:lstStyle/>
                    <a:p>
                      <a:r>
                        <a:rPr lang="en-US" sz="1400" b="0" dirty="0" smtClean="0"/>
                        <a:t>Conciliation</a:t>
                      </a:r>
                      <a:r>
                        <a:rPr lang="en-US" sz="1400" b="0" baseline="0" dirty="0" smtClean="0"/>
                        <a:t> officers</a:t>
                      </a:r>
                      <a:endParaRPr lang="en-US" sz="1400" b="0" dirty="0"/>
                    </a:p>
                  </a:txBody>
                  <a:tcPr marL="68580" marR="68580" marT="34290" marB="34290"/>
                </a:tc>
                <a:extLst>
                  <a:ext uri="{0D108BD9-81ED-4DB2-BD59-A6C34878D82A}">
                    <a16:rowId xmlns="" xmlns:a16="http://schemas.microsoft.com/office/drawing/2014/main" val="10001"/>
                  </a:ext>
                </a:extLst>
              </a:tr>
              <a:tr h="433898">
                <a:tc>
                  <a:txBody>
                    <a:bodyPr/>
                    <a:lstStyle/>
                    <a:p>
                      <a:pPr algn="ctr"/>
                      <a:r>
                        <a:rPr lang="en-US" sz="1400" b="1" dirty="0" smtClean="0"/>
                        <a:t>44</a:t>
                      </a:r>
                      <a:endParaRPr lang="en-US" sz="1400" b="1" dirty="0"/>
                    </a:p>
                  </a:txBody>
                  <a:tcPr marL="68580" marR="68580" marT="34290" marB="34290"/>
                </a:tc>
                <a:tc>
                  <a:txBody>
                    <a:bodyPr/>
                    <a:lstStyle/>
                    <a:p>
                      <a:r>
                        <a:rPr lang="en-US" sz="1400" dirty="0" smtClean="0"/>
                        <a:t>Industrial Tribunal</a:t>
                      </a:r>
                      <a:endParaRPr lang="en-US" sz="1400" dirty="0"/>
                    </a:p>
                  </a:txBody>
                  <a:tcPr marL="68580" marR="68580" marT="34290" marB="34290"/>
                </a:tc>
                <a:extLst>
                  <a:ext uri="{0D108BD9-81ED-4DB2-BD59-A6C34878D82A}">
                    <a16:rowId xmlns="" xmlns:a16="http://schemas.microsoft.com/office/drawing/2014/main" val="10002"/>
                  </a:ext>
                </a:extLst>
              </a:tr>
              <a:tr h="379661">
                <a:tc>
                  <a:txBody>
                    <a:bodyPr/>
                    <a:lstStyle/>
                    <a:p>
                      <a:pPr algn="ctr"/>
                      <a:r>
                        <a:rPr lang="en-US" sz="1400" b="1" dirty="0" smtClean="0"/>
                        <a:t>45</a:t>
                      </a:r>
                      <a:endParaRPr lang="en-US" sz="1400" b="1" dirty="0"/>
                    </a:p>
                  </a:txBody>
                  <a:tcPr marL="68580" marR="68580" marT="34290" marB="34290"/>
                </a:tc>
                <a:tc>
                  <a:txBody>
                    <a:bodyPr/>
                    <a:lstStyle/>
                    <a:p>
                      <a:r>
                        <a:rPr lang="en-US" sz="1400" dirty="0" smtClean="0"/>
                        <a:t>Finality of</a:t>
                      </a:r>
                      <a:r>
                        <a:rPr lang="en-US" sz="1400" baseline="0" dirty="0" smtClean="0"/>
                        <a:t> constitution of Tribunal</a:t>
                      </a:r>
                      <a:endParaRPr lang="en-US" sz="1400" dirty="0"/>
                    </a:p>
                  </a:txBody>
                  <a:tcPr marL="68580" marR="68580" marT="34290" marB="34290"/>
                </a:tc>
                <a:extLst>
                  <a:ext uri="{0D108BD9-81ED-4DB2-BD59-A6C34878D82A}">
                    <a16:rowId xmlns="" xmlns:a16="http://schemas.microsoft.com/office/drawing/2014/main" val="10003"/>
                  </a:ext>
                </a:extLst>
              </a:tr>
              <a:tr h="414319">
                <a:tc>
                  <a:txBody>
                    <a:bodyPr/>
                    <a:lstStyle/>
                    <a:p>
                      <a:pPr algn="ctr"/>
                      <a:r>
                        <a:rPr lang="en-US" sz="1400" b="1" dirty="0" smtClean="0"/>
                        <a:t>46</a:t>
                      </a:r>
                      <a:endParaRPr lang="en-US" sz="1400" b="1" dirty="0"/>
                    </a:p>
                  </a:txBody>
                  <a:tcPr marL="68580" marR="68580" marT="34290" marB="34290"/>
                </a:tc>
                <a:tc>
                  <a:txBody>
                    <a:bodyPr/>
                    <a:lstStyle/>
                    <a:p>
                      <a:r>
                        <a:rPr lang="en-US" sz="1400" dirty="0" smtClean="0"/>
                        <a:t>National Industrial Tribunal</a:t>
                      </a:r>
                      <a:endParaRPr lang="en-US" sz="1400" dirty="0"/>
                    </a:p>
                  </a:txBody>
                  <a:tcPr marL="68580" marR="68580" marT="34290" marB="34290"/>
                </a:tc>
                <a:extLst>
                  <a:ext uri="{0D108BD9-81ED-4DB2-BD59-A6C34878D82A}">
                    <a16:rowId xmlns="" xmlns:a16="http://schemas.microsoft.com/office/drawing/2014/main" val="10004"/>
                  </a:ext>
                </a:extLst>
              </a:tr>
              <a:tr h="406172">
                <a:tc>
                  <a:txBody>
                    <a:bodyPr/>
                    <a:lstStyle/>
                    <a:p>
                      <a:pPr algn="ctr"/>
                      <a:r>
                        <a:rPr lang="en-US" sz="1400" b="1" dirty="0" smtClean="0"/>
                        <a:t>47</a:t>
                      </a:r>
                      <a:endParaRPr lang="en-US" sz="1400" b="1" dirty="0"/>
                    </a:p>
                  </a:txBody>
                  <a:tcPr marL="68580" marR="68580" marT="34290" marB="34290"/>
                </a:tc>
                <a:tc>
                  <a:txBody>
                    <a:bodyPr/>
                    <a:lstStyle/>
                    <a:p>
                      <a:r>
                        <a:rPr lang="en-US" sz="1400" dirty="0" smtClean="0"/>
                        <a:t>Decision of Tribunal or National Industrial Tribunal</a:t>
                      </a:r>
                      <a:endParaRPr lang="en-US" sz="1400" dirty="0"/>
                    </a:p>
                  </a:txBody>
                  <a:tcPr marL="68580" marR="68580" marT="34290" marB="34290"/>
                </a:tc>
                <a:extLst>
                  <a:ext uri="{0D108BD9-81ED-4DB2-BD59-A6C34878D82A}">
                    <a16:rowId xmlns="" xmlns:a16="http://schemas.microsoft.com/office/drawing/2014/main" val="10005"/>
                  </a:ext>
                </a:extLst>
              </a:tr>
              <a:tr h="407387">
                <a:tc>
                  <a:txBody>
                    <a:bodyPr/>
                    <a:lstStyle/>
                    <a:p>
                      <a:pPr algn="ctr"/>
                      <a:r>
                        <a:rPr lang="en-US" sz="1400" b="1" dirty="0" smtClean="0"/>
                        <a:t>48</a:t>
                      </a:r>
                      <a:endParaRPr lang="en-US" sz="1400" b="1" dirty="0"/>
                    </a:p>
                  </a:txBody>
                  <a:tcPr marL="68580" marR="68580" marT="34290" marB="34290"/>
                </a:tc>
                <a:tc>
                  <a:txBody>
                    <a:bodyPr/>
                    <a:lstStyle/>
                    <a:p>
                      <a:r>
                        <a:rPr lang="en-US" sz="1400" dirty="0" smtClean="0"/>
                        <a:t>Disqualification o=for members of Tribunal and National</a:t>
                      </a:r>
                      <a:r>
                        <a:rPr lang="en-US" sz="1400" baseline="0" dirty="0" smtClean="0"/>
                        <a:t> I T</a:t>
                      </a:r>
                      <a:endParaRPr lang="en-US" sz="1400" dirty="0"/>
                    </a:p>
                  </a:txBody>
                  <a:tcPr marL="68580" marR="68580" marT="34290" marB="34290"/>
                </a:tc>
                <a:extLst>
                  <a:ext uri="{0D108BD9-81ED-4DB2-BD59-A6C34878D82A}">
                    <a16:rowId xmlns="" xmlns:a16="http://schemas.microsoft.com/office/drawing/2014/main" val="10006"/>
                  </a:ext>
                </a:extLst>
              </a:tr>
              <a:tr h="379661">
                <a:tc>
                  <a:txBody>
                    <a:bodyPr/>
                    <a:lstStyle/>
                    <a:p>
                      <a:pPr algn="ctr"/>
                      <a:r>
                        <a:rPr lang="en-US" sz="1400" b="1" dirty="0" smtClean="0"/>
                        <a:t>49</a:t>
                      </a:r>
                      <a:endParaRPr lang="en-US" sz="1400" b="1" dirty="0"/>
                    </a:p>
                  </a:txBody>
                  <a:tcPr marL="68580" marR="68580" marT="34290" marB="34290"/>
                </a:tc>
                <a:tc>
                  <a:txBody>
                    <a:bodyPr/>
                    <a:lstStyle/>
                    <a:p>
                      <a:r>
                        <a:rPr lang="en-US" sz="1400" dirty="0" smtClean="0"/>
                        <a:t>Procedure</a:t>
                      </a:r>
                      <a:r>
                        <a:rPr lang="en-US" sz="1400" baseline="0" dirty="0" smtClean="0"/>
                        <a:t> and powers of arbitrator, conciliation officer, T &amp; NIT</a:t>
                      </a:r>
                      <a:endParaRPr lang="en-US" sz="1400" dirty="0"/>
                    </a:p>
                  </a:txBody>
                  <a:tcPr marL="68580" marR="68580" marT="34290" marB="34290"/>
                </a:tc>
                <a:extLst>
                  <a:ext uri="{0D108BD9-81ED-4DB2-BD59-A6C34878D82A}">
                    <a16:rowId xmlns="" xmlns:a16="http://schemas.microsoft.com/office/drawing/2014/main" val="10007"/>
                  </a:ext>
                </a:extLst>
              </a:tr>
              <a:tr h="470057">
                <a:tc>
                  <a:txBody>
                    <a:bodyPr/>
                    <a:lstStyle/>
                    <a:p>
                      <a:pPr algn="ctr"/>
                      <a:r>
                        <a:rPr lang="en-US" sz="1400" b="1" dirty="0" smtClean="0"/>
                        <a:t>50</a:t>
                      </a:r>
                      <a:endParaRPr lang="en-US" sz="1400" b="1" dirty="0"/>
                    </a:p>
                  </a:txBody>
                  <a:tcPr marL="68580" marR="68580" marT="34290" marB="34290"/>
                </a:tc>
                <a:tc>
                  <a:txBody>
                    <a:bodyPr/>
                    <a:lstStyle/>
                    <a:p>
                      <a:r>
                        <a:rPr lang="en-US" sz="1400" dirty="0" smtClean="0"/>
                        <a:t>Powers of T &amp; NIT to give appropriate relief</a:t>
                      </a:r>
                      <a:r>
                        <a:rPr lang="en-US" sz="1400" baseline="0" dirty="0" smtClean="0"/>
                        <a:t> in case of discharge/dismissal of worker</a:t>
                      </a:r>
                      <a:endParaRPr lang="en-US" sz="1400" dirty="0"/>
                    </a:p>
                  </a:txBody>
                  <a:tcPr marL="68580" marR="68580" marT="34290" marB="34290"/>
                </a:tc>
                <a:extLst>
                  <a:ext uri="{0D108BD9-81ED-4DB2-BD59-A6C34878D82A}">
                    <a16:rowId xmlns="" xmlns:a16="http://schemas.microsoft.com/office/drawing/2014/main" val="10008"/>
                  </a:ext>
                </a:extLst>
              </a:tr>
              <a:tr h="379661">
                <a:tc>
                  <a:txBody>
                    <a:bodyPr/>
                    <a:lstStyle/>
                    <a:p>
                      <a:pPr algn="ctr"/>
                      <a:r>
                        <a:rPr lang="en-US" sz="1400" b="1" dirty="0" smtClean="0"/>
                        <a:t>51</a:t>
                      </a:r>
                      <a:endParaRPr lang="en-US" sz="1400" b="1" dirty="0"/>
                    </a:p>
                  </a:txBody>
                  <a:tcPr marL="68580" marR="68580" marT="34290" marB="34290"/>
                </a:tc>
                <a:tc>
                  <a:txBody>
                    <a:bodyPr/>
                    <a:lstStyle/>
                    <a:p>
                      <a:r>
                        <a:rPr lang="en-US" sz="1400" dirty="0" smtClean="0"/>
                        <a:t>Transfer</a:t>
                      </a:r>
                      <a:r>
                        <a:rPr lang="en-US" sz="1400" baseline="0" dirty="0" smtClean="0"/>
                        <a:t> of pending cases</a:t>
                      </a:r>
                      <a:endParaRPr lang="en-US" sz="1400" dirty="0"/>
                    </a:p>
                  </a:txBody>
                  <a:tcPr marL="68580" marR="68580" marT="34290" marB="34290"/>
                </a:tc>
                <a:extLst>
                  <a:ext uri="{0D108BD9-81ED-4DB2-BD59-A6C34878D82A}">
                    <a16:rowId xmlns=""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79</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Tree>
    <p:extLst>
      <p:ext uri="{BB962C8B-B14F-4D97-AF65-F5344CB8AC3E}">
        <p14:creationId xmlns="" xmlns:p14="http://schemas.microsoft.com/office/powerpoint/2010/main" val="2922423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538118228"/>
              </p:ext>
            </p:extLst>
          </p:nvPr>
        </p:nvGraphicFramePr>
        <p:xfrm>
          <a:off x="381000" y="1200150"/>
          <a:ext cx="8382000" cy="3557586"/>
        </p:xfrm>
        <a:graphic>
          <a:graphicData uri="http://schemas.openxmlformats.org/drawingml/2006/table">
            <a:tbl>
              <a:tblPr bandRow="1">
                <a:tableStyleId>{5C22544A-7EE6-4342-B048-85BDC9FD1C3A}</a:tableStyleId>
              </a:tblPr>
              <a:tblGrid>
                <a:gridCol w="1629834">
                  <a:extLst>
                    <a:ext uri="{9D8B030D-6E8A-4147-A177-3AD203B41FA5}">
                      <a16:colId xmlns="" xmlns:a16="http://schemas.microsoft.com/office/drawing/2014/main" val="20000"/>
                    </a:ext>
                  </a:extLst>
                </a:gridCol>
                <a:gridCol w="6752166">
                  <a:extLst>
                    <a:ext uri="{9D8B030D-6E8A-4147-A177-3AD203B41FA5}">
                      <a16:colId xmlns="" xmlns:a16="http://schemas.microsoft.com/office/drawing/2014/main" val="20001"/>
                    </a:ext>
                  </a:extLst>
                </a:gridCol>
              </a:tblGrid>
              <a:tr h="309355">
                <a:tc>
                  <a:txBody>
                    <a:bodyPr/>
                    <a:lstStyle/>
                    <a:p>
                      <a:pPr algn="ctr"/>
                      <a:r>
                        <a:rPr lang="en-US" sz="1400" b="1" dirty="0" smtClean="0"/>
                        <a:t>33</a:t>
                      </a:r>
                      <a:endParaRPr lang="en-US" sz="1400" b="1" dirty="0"/>
                    </a:p>
                  </a:txBody>
                  <a:tcPr marL="68580" marR="68580" marT="34290" marB="34290"/>
                </a:tc>
                <a:tc>
                  <a:txBody>
                    <a:bodyPr/>
                    <a:lstStyle/>
                    <a:p>
                      <a:r>
                        <a:rPr lang="en-US" sz="1400" dirty="0" smtClean="0"/>
                        <a:t>Computation of available surplus</a:t>
                      </a:r>
                      <a:endParaRPr lang="en-US" sz="1400" dirty="0"/>
                    </a:p>
                  </a:txBody>
                  <a:tcPr marL="68580" marR="68580" marT="34290" marB="34290"/>
                </a:tc>
                <a:extLst>
                  <a:ext uri="{0D108BD9-81ED-4DB2-BD59-A6C34878D82A}">
                    <a16:rowId xmlns="" xmlns:a16="http://schemas.microsoft.com/office/drawing/2014/main" val="10000"/>
                  </a:ext>
                </a:extLst>
              </a:tr>
              <a:tr h="309355">
                <a:tc>
                  <a:txBody>
                    <a:bodyPr/>
                    <a:lstStyle/>
                    <a:p>
                      <a:pPr algn="ctr"/>
                      <a:r>
                        <a:rPr lang="en-US" sz="1400" b="1" dirty="0" smtClean="0"/>
                        <a:t>34 </a:t>
                      </a:r>
                      <a:endParaRPr lang="en-US" sz="1400" b="1" dirty="0"/>
                    </a:p>
                  </a:txBody>
                  <a:tcPr marL="68580" marR="68580" marT="34290" marB="34290"/>
                </a:tc>
                <a:tc>
                  <a:txBody>
                    <a:bodyPr/>
                    <a:lstStyle/>
                    <a:p>
                      <a:r>
                        <a:rPr lang="en-US" sz="1400" dirty="0" smtClean="0"/>
                        <a:t>Sums deductible from gross profits</a:t>
                      </a:r>
                      <a:endParaRPr lang="en-US" sz="1400" dirty="0"/>
                    </a:p>
                  </a:txBody>
                  <a:tcPr marL="68580" marR="68580" marT="34290" marB="34290"/>
                </a:tc>
                <a:extLst>
                  <a:ext uri="{0D108BD9-81ED-4DB2-BD59-A6C34878D82A}">
                    <a16:rowId xmlns="" xmlns:a16="http://schemas.microsoft.com/office/drawing/2014/main" val="10001"/>
                  </a:ext>
                </a:extLst>
              </a:tr>
              <a:tr h="309355">
                <a:tc>
                  <a:txBody>
                    <a:bodyPr/>
                    <a:lstStyle/>
                    <a:p>
                      <a:pPr algn="ctr"/>
                      <a:r>
                        <a:rPr lang="en-US" sz="1400" b="1" dirty="0" smtClean="0"/>
                        <a:t>35</a:t>
                      </a:r>
                      <a:endParaRPr lang="en-US" sz="1400" b="1" dirty="0"/>
                    </a:p>
                  </a:txBody>
                  <a:tcPr marL="68580" marR="68580" marT="34290" marB="34290"/>
                </a:tc>
                <a:tc>
                  <a:txBody>
                    <a:bodyPr/>
                    <a:lstStyle/>
                    <a:p>
                      <a:r>
                        <a:rPr lang="en-US" sz="1400" dirty="0" smtClean="0"/>
                        <a:t>Calculation</a:t>
                      </a:r>
                      <a:r>
                        <a:rPr lang="en-US" sz="1400" baseline="0" dirty="0" smtClean="0"/>
                        <a:t> of direct tax payable by the employer</a:t>
                      </a:r>
                      <a:endParaRPr lang="en-US" sz="1400" dirty="0"/>
                    </a:p>
                  </a:txBody>
                  <a:tcPr marL="68580" marR="68580" marT="34290" marB="34290"/>
                </a:tc>
                <a:extLst>
                  <a:ext uri="{0D108BD9-81ED-4DB2-BD59-A6C34878D82A}">
                    <a16:rowId xmlns="" xmlns:a16="http://schemas.microsoft.com/office/drawing/2014/main" val="10002"/>
                  </a:ext>
                </a:extLst>
              </a:tr>
              <a:tr h="309355">
                <a:tc>
                  <a:txBody>
                    <a:bodyPr/>
                    <a:lstStyle/>
                    <a:p>
                      <a:pPr algn="ctr"/>
                      <a:r>
                        <a:rPr lang="en-US" sz="1400" b="1" dirty="0" smtClean="0"/>
                        <a:t>36</a:t>
                      </a:r>
                      <a:endParaRPr lang="en-US" sz="1400" b="1" dirty="0"/>
                    </a:p>
                  </a:txBody>
                  <a:tcPr marL="68580" marR="68580" marT="34290" marB="34290"/>
                </a:tc>
                <a:tc>
                  <a:txBody>
                    <a:bodyPr/>
                    <a:lstStyle/>
                    <a:p>
                      <a:r>
                        <a:rPr lang="en-US" sz="1400" dirty="0" smtClean="0"/>
                        <a:t>Set on and set off of allocable surplus</a:t>
                      </a:r>
                      <a:endParaRPr lang="en-US" sz="1400" dirty="0"/>
                    </a:p>
                  </a:txBody>
                  <a:tcPr marL="68580" marR="68580" marT="34290" marB="34290"/>
                </a:tc>
                <a:extLst>
                  <a:ext uri="{0D108BD9-81ED-4DB2-BD59-A6C34878D82A}">
                    <a16:rowId xmlns="" xmlns:a16="http://schemas.microsoft.com/office/drawing/2014/main" val="10003"/>
                  </a:ext>
                </a:extLst>
              </a:tr>
              <a:tr h="541373">
                <a:tc>
                  <a:txBody>
                    <a:bodyPr/>
                    <a:lstStyle/>
                    <a:p>
                      <a:pPr algn="ctr"/>
                      <a:r>
                        <a:rPr lang="en-US" sz="1400" b="1" dirty="0" smtClean="0"/>
                        <a:t>37</a:t>
                      </a:r>
                      <a:endParaRPr lang="en-US" sz="1400" b="1" dirty="0"/>
                    </a:p>
                  </a:txBody>
                  <a:tcPr marL="68580" marR="68580" marT="34290" marB="34290"/>
                </a:tc>
                <a:tc>
                  <a:txBody>
                    <a:bodyPr/>
                    <a:lstStyle/>
                    <a:p>
                      <a:r>
                        <a:rPr lang="en-US" sz="1400" dirty="0" smtClean="0"/>
                        <a:t>Adjustment of customary or interim bonus against bonus payable under this Code</a:t>
                      </a:r>
                      <a:endParaRPr lang="en-US" sz="1400" dirty="0"/>
                    </a:p>
                  </a:txBody>
                  <a:tcPr marL="68580" marR="68580" marT="34290" marB="34290"/>
                </a:tc>
                <a:extLst>
                  <a:ext uri="{0D108BD9-81ED-4DB2-BD59-A6C34878D82A}">
                    <a16:rowId xmlns="" xmlns:a16="http://schemas.microsoft.com/office/drawing/2014/main" val="10004"/>
                  </a:ext>
                </a:extLst>
              </a:tr>
              <a:tr h="309355">
                <a:tc>
                  <a:txBody>
                    <a:bodyPr/>
                    <a:lstStyle/>
                    <a:p>
                      <a:pPr algn="ctr"/>
                      <a:r>
                        <a:rPr lang="en-US" sz="1400" b="1" dirty="0" smtClean="0"/>
                        <a:t>38</a:t>
                      </a:r>
                      <a:endParaRPr lang="en-US" sz="1400" b="1" dirty="0"/>
                    </a:p>
                  </a:txBody>
                  <a:tcPr marL="68580" marR="68580" marT="34290" marB="34290"/>
                </a:tc>
                <a:tc>
                  <a:txBody>
                    <a:bodyPr/>
                    <a:lstStyle/>
                    <a:p>
                      <a:r>
                        <a:rPr lang="en-US" sz="1400" dirty="0" smtClean="0"/>
                        <a:t>Deduction of certain amounts from bonus</a:t>
                      </a:r>
                      <a:r>
                        <a:rPr lang="en-US" sz="1400" baseline="0" dirty="0" smtClean="0"/>
                        <a:t> payable</a:t>
                      </a:r>
                      <a:endParaRPr lang="en-US" sz="1400" dirty="0"/>
                    </a:p>
                  </a:txBody>
                  <a:tcPr marL="68580" marR="68580" marT="34290" marB="34290"/>
                </a:tc>
                <a:extLst>
                  <a:ext uri="{0D108BD9-81ED-4DB2-BD59-A6C34878D82A}">
                    <a16:rowId xmlns="" xmlns:a16="http://schemas.microsoft.com/office/drawing/2014/main" val="10005"/>
                  </a:ext>
                </a:extLst>
              </a:tr>
              <a:tr h="309355">
                <a:tc>
                  <a:txBody>
                    <a:bodyPr/>
                    <a:lstStyle/>
                    <a:p>
                      <a:pPr algn="ctr"/>
                      <a:r>
                        <a:rPr lang="en-US" sz="1400" b="1" dirty="0" smtClean="0"/>
                        <a:t>39</a:t>
                      </a:r>
                      <a:endParaRPr lang="en-US" sz="1400" b="1" dirty="0"/>
                    </a:p>
                  </a:txBody>
                  <a:tcPr marL="68580" marR="68580" marT="34290" marB="34290"/>
                </a:tc>
                <a:tc>
                  <a:txBody>
                    <a:bodyPr/>
                    <a:lstStyle/>
                    <a:p>
                      <a:r>
                        <a:rPr lang="en-US" sz="1400" dirty="0" smtClean="0"/>
                        <a:t>Time</a:t>
                      </a:r>
                      <a:r>
                        <a:rPr lang="en-US" sz="1400" baseline="0" dirty="0" smtClean="0"/>
                        <a:t> limit for payment of bonus</a:t>
                      </a:r>
                      <a:endParaRPr lang="en-US" sz="1400" dirty="0"/>
                    </a:p>
                  </a:txBody>
                  <a:tcPr marL="68580" marR="68580" marT="34290" marB="34290"/>
                </a:tc>
                <a:extLst>
                  <a:ext uri="{0D108BD9-81ED-4DB2-BD59-A6C34878D82A}">
                    <a16:rowId xmlns="" xmlns:a16="http://schemas.microsoft.com/office/drawing/2014/main" val="10006"/>
                  </a:ext>
                </a:extLst>
              </a:tr>
              <a:tr h="541373">
                <a:tc>
                  <a:txBody>
                    <a:bodyPr/>
                    <a:lstStyle/>
                    <a:p>
                      <a:pPr algn="ctr"/>
                      <a:r>
                        <a:rPr lang="en-US" sz="1400" b="1" dirty="0" smtClean="0"/>
                        <a:t>40</a:t>
                      </a:r>
                      <a:endParaRPr lang="en-US" sz="1400" b="1" dirty="0"/>
                    </a:p>
                  </a:txBody>
                  <a:tcPr marL="68580" marR="68580" marT="34290" marB="34290"/>
                </a:tc>
                <a:tc>
                  <a:txBody>
                    <a:bodyPr/>
                    <a:lstStyle/>
                    <a:p>
                      <a:r>
                        <a:rPr lang="en-US" sz="1400" dirty="0" smtClean="0"/>
                        <a:t>Application of this Chapter to establishments in public sector</a:t>
                      </a:r>
                      <a:r>
                        <a:rPr lang="en-US" sz="1400" baseline="0" dirty="0" smtClean="0"/>
                        <a:t> in certain cases</a:t>
                      </a:r>
                      <a:endParaRPr lang="en-US" sz="1400" dirty="0"/>
                    </a:p>
                  </a:txBody>
                  <a:tcPr marL="68580" marR="68580" marT="34290" marB="34290"/>
                </a:tc>
                <a:extLst>
                  <a:ext uri="{0D108BD9-81ED-4DB2-BD59-A6C34878D82A}">
                    <a16:rowId xmlns="" xmlns:a16="http://schemas.microsoft.com/office/drawing/2014/main" val="10007"/>
                  </a:ext>
                </a:extLst>
              </a:tr>
              <a:tr h="309355">
                <a:tc>
                  <a:txBody>
                    <a:bodyPr/>
                    <a:lstStyle/>
                    <a:p>
                      <a:pPr algn="ctr"/>
                      <a:r>
                        <a:rPr lang="en-US" sz="1400" b="1" dirty="0" smtClean="0"/>
                        <a:t>41</a:t>
                      </a:r>
                      <a:endParaRPr lang="en-US" sz="1400" b="1" dirty="0"/>
                    </a:p>
                  </a:txBody>
                  <a:tcPr marL="68580" marR="68580" marT="34290" marB="34290"/>
                </a:tc>
                <a:tc>
                  <a:txBody>
                    <a:bodyPr/>
                    <a:lstStyle/>
                    <a:p>
                      <a:r>
                        <a:rPr lang="en-US" sz="1400" dirty="0" smtClean="0"/>
                        <a:t>Non-applicability of this Chapter</a:t>
                      </a:r>
                      <a:endParaRPr lang="en-US" sz="1400" dirty="0"/>
                    </a:p>
                  </a:txBody>
                  <a:tcPr marL="68580" marR="68580" marT="34290" marB="34290"/>
                </a:tc>
                <a:extLst>
                  <a:ext uri="{0D108BD9-81ED-4DB2-BD59-A6C34878D82A}">
                    <a16:rowId xmlns="" xmlns:a16="http://schemas.microsoft.com/office/drawing/2014/main" val="10008"/>
                  </a:ext>
                </a:extLst>
              </a:tr>
              <a:tr h="309355">
                <a:tc>
                  <a:txBody>
                    <a:bodyPr/>
                    <a:lstStyle/>
                    <a:p>
                      <a:pPr algn="ctr"/>
                      <a:endParaRPr lang="en-US" sz="1400" b="1" dirty="0"/>
                    </a:p>
                  </a:txBody>
                  <a:tcPr marL="68580" marR="68580" marT="34290" marB="34290"/>
                </a:tc>
                <a:tc>
                  <a:txBody>
                    <a:bodyPr/>
                    <a:lstStyle/>
                    <a:p>
                      <a:endParaRPr lang="en-US" sz="1400" dirty="0"/>
                    </a:p>
                  </a:txBody>
                  <a:tcPr marL="68580" marR="68580" marT="34290" marB="34290"/>
                </a:tc>
                <a:extLst>
                  <a:ext uri="{0D108BD9-81ED-4DB2-BD59-A6C34878D82A}">
                    <a16:rowId xmlns=""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8</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9" name="Title 1"/>
          <p:cNvSpPr>
            <a:spLocks noGrp="1"/>
          </p:cNvSpPr>
          <p:nvPr>
            <p:ph type="title"/>
          </p:nvPr>
        </p:nvSpPr>
        <p:spPr>
          <a:xfrm>
            <a:off x="1524000" y="285750"/>
            <a:ext cx="6172200" cy="514350"/>
          </a:xfrm>
        </p:spPr>
        <p:txBody>
          <a:bodyPr>
            <a:noAutofit/>
          </a:bodyPr>
          <a:lstStyle/>
          <a:p>
            <a:r>
              <a:rPr lang="en-US" sz="2400" b="1" dirty="0" smtClean="0"/>
              <a:t>Arrangement of Sections</a:t>
            </a:r>
            <a:endParaRPr lang="en-US" sz="2400" b="1" dirty="0"/>
          </a:p>
        </p:txBody>
      </p:sp>
    </p:spTree>
    <p:extLst>
      <p:ext uri="{BB962C8B-B14F-4D97-AF65-F5344CB8AC3E}">
        <p14:creationId xmlns="" xmlns:p14="http://schemas.microsoft.com/office/powerpoint/2010/main" val="24791739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2273431705"/>
              </p:ext>
            </p:extLst>
          </p:nvPr>
        </p:nvGraphicFramePr>
        <p:xfrm>
          <a:off x="1285875" y="611982"/>
          <a:ext cx="6572250" cy="4286249"/>
        </p:xfrm>
        <a:graphic>
          <a:graphicData uri="http://schemas.openxmlformats.org/drawingml/2006/table">
            <a:tbl>
              <a:tblPr firstRow="1" bandRow="1">
                <a:tableStyleId>{5C22544A-7EE6-4342-B048-85BDC9FD1C3A}</a:tableStyleId>
              </a:tblPr>
              <a:tblGrid>
                <a:gridCol w="1200150">
                  <a:extLst>
                    <a:ext uri="{9D8B030D-6E8A-4147-A177-3AD203B41FA5}">
                      <a16:colId xmlns="" xmlns:a16="http://schemas.microsoft.com/office/drawing/2014/main" val="20000"/>
                    </a:ext>
                  </a:extLst>
                </a:gridCol>
                <a:gridCol w="5372100">
                  <a:extLst>
                    <a:ext uri="{9D8B030D-6E8A-4147-A177-3AD203B41FA5}">
                      <a16:colId xmlns="" xmlns:a16="http://schemas.microsoft.com/office/drawing/2014/main" val="20001"/>
                    </a:ext>
                  </a:extLst>
                </a:gridCol>
              </a:tblGrid>
              <a:tr h="515402">
                <a:tc>
                  <a:txBody>
                    <a:bodyPr/>
                    <a:lstStyle/>
                    <a:p>
                      <a:pPr algn="ctr"/>
                      <a:r>
                        <a:rPr lang="en-US" sz="1400" b="1" dirty="0" smtClean="0"/>
                        <a:t>52</a:t>
                      </a:r>
                      <a:endParaRPr lang="en-US" sz="1400" b="1" dirty="0"/>
                    </a:p>
                  </a:txBody>
                  <a:tcPr marL="68580" marR="68580" marT="34290" marB="34290"/>
                </a:tc>
                <a:tc>
                  <a:txBody>
                    <a:bodyPr/>
                    <a:lstStyle/>
                    <a:p>
                      <a:r>
                        <a:rPr lang="en-US" sz="1400" dirty="0" smtClean="0"/>
                        <a:t>Adjustment</a:t>
                      </a:r>
                      <a:r>
                        <a:rPr lang="en-US" sz="1400" baseline="0" dirty="0" smtClean="0"/>
                        <a:t> of services of presiding officers under repealed Act</a:t>
                      </a:r>
                      <a:endParaRPr lang="en-US" sz="1400" dirty="0"/>
                    </a:p>
                  </a:txBody>
                  <a:tcPr marL="68580" marR="68580" marT="34290" marB="34290"/>
                </a:tc>
                <a:extLst>
                  <a:ext uri="{0D108BD9-81ED-4DB2-BD59-A6C34878D82A}">
                    <a16:rowId xmlns="" xmlns:a16="http://schemas.microsoft.com/office/drawing/2014/main" val="10000"/>
                  </a:ext>
                </a:extLst>
              </a:tr>
              <a:tr h="375246">
                <a:tc>
                  <a:txBody>
                    <a:bodyPr/>
                    <a:lstStyle/>
                    <a:p>
                      <a:pPr algn="ctr"/>
                      <a:r>
                        <a:rPr lang="en-US" sz="1400" b="1" dirty="0" smtClean="0"/>
                        <a:t>53</a:t>
                      </a:r>
                      <a:endParaRPr lang="en-US" sz="1400" b="1" dirty="0"/>
                    </a:p>
                  </a:txBody>
                  <a:tcPr marL="68580" marR="68580" marT="34290" marB="34290"/>
                </a:tc>
                <a:tc>
                  <a:txBody>
                    <a:bodyPr/>
                    <a:lstStyle/>
                    <a:p>
                      <a:r>
                        <a:rPr lang="en-US" sz="1400" b="0" dirty="0" smtClean="0"/>
                        <a:t>Conciliation and adjudication of dispute</a:t>
                      </a:r>
                      <a:endParaRPr lang="en-US" sz="1400" b="0" dirty="0"/>
                    </a:p>
                  </a:txBody>
                  <a:tcPr marL="68580" marR="68580" marT="34290" marB="34290"/>
                </a:tc>
                <a:extLst>
                  <a:ext uri="{0D108BD9-81ED-4DB2-BD59-A6C34878D82A}">
                    <a16:rowId xmlns="" xmlns:a16="http://schemas.microsoft.com/office/drawing/2014/main" val="10001"/>
                  </a:ext>
                </a:extLst>
              </a:tr>
              <a:tr h="445325">
                <a:tc>
                  <a:txBody>
                    <a:bodyPr/>
                    <a:lstStyle/>
                    <a:p>
                      <a:pPr algn="ctr"/>
                      <a:r>
                        <a:rPr lang="en-US" sz="1400" b="1" dirty="0" smtClean="0"/>
                        <a:t>54</a:t>
                      </a:r>
                      <a:endParaRPr lang="en-US" sz="1400" b="1" dirty="0"/>
                    </a:p>
                  </a:txBody>
                  <a:tcPr marL="68580" marR="68580" marT="34290" marB="34290"/>
                </a:tc>
                <a:tc>
                  <a:txBody>
                    <a:bodyPr/>
                    <a:lstStyle/>
                    <a:p>
                      <a:r>
                        <a:rPr lang="en-US" sz="1400" dirty="0" smtClean="0"/>
                        <a:t>Functions of N I T</a:t>
                      </a:r>
                      <a:endParaRPr lang="en-US" sz="1400" dirty="0"/>
                    </a:p>
                  </a:txBody>
                  <a:tcPr marL="68580" marR="68580" marT="34290" marB="34290"/>
                </a:tc>
                <a:extLst>
                  <a:ext uri="{0D108BD9-81ED-4DB2-BD59-A6C34878D82A}">
                    <a16:rowId xmlns="" xmlns:a16="http://schemas.microsoft.com/office/drawing/2014/main" val="10002"/>
                  </a:ext>
                </a:extLst>
              </a:tr>
              <a:tr h="521085">
                <a:tc>
                  <a:txBody>
                    <a:bodyPr/>
                    <a:lstStyle/>
                    <a:p>
                      <a:pPr algn="ctr"/>
                      <a:r>
                        <a:rPr lang="en-US" sz="1400" b="1" dirty="0" smtClean="0"/>
                        <a:t>55</a:t>
                      </a:r>
                      <a:endParaRPr lang="en-US" sz="1400" b="1" dirty="0"/>
                    </a:p>
                  </a:txBody>
                  <a:tcPr marL="68580" marR="68580" marT="34290" marB="34290"/>
                </a:tc>
                <a:tc>
                  <a:txBody>
                    <a:bodyPr/>
                    <a:lstStyle/>
                    <a:p>
                      <a:r>
                        <a:rPr lang="en-US" sz="1400" dirty="0" smtClean="0"/>
                        <a:t>Form</a:t>
                      </a:r>
                      <a:r>
                        <a:rPr lang="en-US" sz="1400" baseline="0" dirty="0" smtClean="0"/>
                        <a:t> of award, its communication and commencement</a:t>
                      </a:r>
                      <a:endParaRPr lang="en-US" sz="1400" dirty="0"/>
                    </a:p>
                  </a:txBody>
                  <a:tcPr marL="68580" marR="68580" marT="34290" marB="34290"/>
                </a:tc>
                <a:extLst>
                  <a:ext uri="{0D108BD9-81ED-4DB2-BD59-A6C34878D82A}">
                    <a16:rowId xmlns="" xmlns:a16="http://schemas.microsoft.com/office/drawing/2014/main" val="10003"/>
                  </a:ext>
                </a:extLst>
              </a:tr>
              <a:tr h="425230">
                <a:tc>
                  <a:txBody>
                    <a:bodyPr/>
                    <a:lstStyle/>
                    <a:p>
                      <a:pPr algn="ctr"/>
                      <a:r>
                        <a:rPr lang="en-US" sz="1400" b="1" dirty="0" smtClean="0"/>
                        <a:t>56</a:t>
                      </a:r>
                      <a:endParaRPr lang="en-US" sz="1400" b="1" dirty="0"/>
                    </a:p>
                  </a:txBody>
                  <a:tcPr marL="68580" marR="68580" marT="34290" marB="34290"/>
                </a:tc>
                <a:tc>
                  <a:txBody>
                    <a:bodyPr/>
                    <a:lstStyle/>
                    <a:p>
                      <a:r>
                        <a:rPr lang="en-US" sz="1400" dirty="0" smtClean="0"/>
                        <a:t>Payment of full wages to worker pending proceedings in Higher courts</a:t>
                      </a:r>
                      <a:endParaRPr lang="en-US" sz="1400" dirty="0"/>
                    </a:p>
                  </a:txBody>
                  <a:tcPr marL="68580" marR="68580" marT="34290" marB="34290"/>
                </a:tc>
                <a:extLst>
                  <a:ext uri="{0D108BD9-81ED-4DB2-BD59-A6C34878D82A}">
                    <a16:rowId xmlns="" xmlns:a16="http://schemas.microsoft.com/office/drawing/2014/main" val="10004"/>
                  </a:ext>
                </a:extLst>
              </a:tr>
              <a:tr h="416869">
                <a:tc>
                  <a:txBody>
                    <a:bodyPr/>
                    <a:lstStyle/>
                    <a:p>
                      <a:pPr algn="ctr"/>
                      <a:r>
                        <a:rPr lang="en-US" sz="1400" b="1" dirty="0" smtClean="0"/>
                        <a:t>57</a:t>
                      </a:r>
                      <a:endParaRPr lang="en-US" sz="1400" b="1" dirty="0"/>
                    </a:p>
                  </a:txBody>
                  <a:tcPr marL="68580" marR="68580" marT="34290" marB="34290"/>
                </a:tc>
                <a:tc>
                  <a:txBody>
                    <a:bodyPr/>
                    <a:lstStyle/>
                    <a:p>
                      <a:r>
                        <a:rPr lang="en-US" sz="1400" dirty="0" smtClean="0"/>
                        <a:t>Persons on whom settlements and awards are binding</a:t>
                      </a:r>
                      <a:endParaRPr lang="en-US" sz="1400" dirty="0"/>
                    </a:p>
                  </a:txBody>
                  <a:tcPr marL="68580" marR="68580" marT="34290" marB="34290"/>
                </a:tc>
                <a:extLst>
                  <a:ext uri="{0D108BD9-81ED-4DB2-BD59-A6C34878D82A}">
                    <a16:rowId xmlns="" xmlns:a16="http://schemas.microsoft.com/office/drawing/2014/main" val="10005"/>
                  </a:ext>
                </a:extLst>
              </a:tr>
              <a:tr h="418115">
                <a:tc>
                  <a:txBody>
                    <a:bodyPr/>
                    <a:lstStyle/>
                    <a:p>
                      <a:pPr algn="ctr"/>
                      <a:r>
                        <a:rPr lang="en-US" sz="1400" b="1" dirty="0" smtClean="0"/>
                        <a:t>58</a:t>
                      </a:r>
                      <a:endParaRPr lang="en-US" sz="1400" b="1" dirty="0"/>
                    </a:p>
                  </a:txBody>
                  <a:tcPr marL="68580" marR="68580" marT="34290" marB="34290"/>
                </a:tc>
                <a:tc>
                  <a:txBody>
                    <a:bodyPr/>
                    <a:lstStyle/>
                    <a:p>
                      <a:r>
                        <a:rPr lang="en-US" sz="1400" dirty="0" smtClean="0"/>
                        <a:t>Period of operation of settlements and awards</a:t>
                      </a:r>
                      <a:endParaRPr lang="en-US" sz="1400" dirty="0"/>
                    </a:p>
                  </a:txBody>
                  <a:tcPr marL="68580" marR="68580" marT="34290" marB="34290"/>
                </a:tc>
                <a:extLst>
                  <a:ext uri="{0D108BD9-81ED-4DB2-BD59-A6C34878D82A}">
                    <a16:rowId xmlns="" xmlns:a16="http://schemas.microsoft.com/office/drawing/2014/main" val="10006"/>
                  </a:ext>
                </a:extLst>
              </a:tr>
              <a:tr h="389659">
                <a:tc>
                  <a:txBody>
                    <a:bodyPr/>
                    <a:lstStyle/>
                    <a:p>
                      <a:pPr algn="ctr"/>
                      <a:r>
                        <a:rPr lang="en-US" sz="1400" b="1" dirty="0" smtClean="0"/>
                        <a:t>59</a:t>
                      </a:r>
                      <a:endParaRPr lang="en-US" sz="1400" b="1" dirty="0"/>
                    </a:p>
                  </a:txBody>
                  <a:tcPr marL="68580" marR="68580" marT="34290" marB="34290"/>
                </a:tc>
                <a:tc>
                  <a:txBody>
                    <a:bodyPr/>
                    <a:lstStyle/>
                    <a:p>
                      <a:r>
                        <a:rPr lang="en-US" sz="1400" dirty="0" smtClean="0"/>
                        <a:t>Recovery of money due from employer</a:t>
                      </a:r>
                      <a:endParaRPr lang="en-US" sz="1400" dirty="0"/>
                    </a:p>
                  </a:txBody>
                  <a:tcPr marL="68580" marR="68580" marT="34290" marB="34290"/>
                </a:tc>
                <a:extLst>
                  <a:ext uri="{0D108BD9-81ED-4DB2-BD59-A6C34878D82A}">
                    <a16:rowId xmlns="" xmlns:a16="http://schemas.microsoft.com/office/drawing/2014/main" val="10007"/>
                  </a:ext>
                </a:extLst>
              </a:tr>
              <a:tr h="389659">
                <a:tc>
                  <a:txBody>
                    <a:bodyPr/>
                    <a:lstStyle/>
                    <a:p>
                      <a:pPr algn="ctr"/>
                      <a:r>
                        <a:rPr lang="en-US" sz="1400" b="1" dirty="0" smtClean="0"/>
                        <a:t>60</a:t>
                      </a:r>
                      <a:endParaRPr lang="en-US" sz="1400" b="1" dirty="0"/>
                    </a:p>
                  </a:txBody>
                  <a:tcPr marL="68580" marR="68580" marT="34290" marB="34290"/>
                </a:tc>
                <a:tc>
                  <a:txBody>
                    <a:bodyPr/>
                    <a:lstStyle/>
                    <a:p>
                      <a:r>
                        <a:rPr lang="en-US" sz="1400" dirty="0" smtClean="0"/>
                        <a:t>Commencement and conclusion of proceedings</a:t>
                      </a:r>
                      <a:endParaRPr lang="en-US" sz="1400" dirty="0"/>
                    </a:p>
                  </a:txBody>
                  <a:tcPr marL="68580" marR="68580" marT="34290" marB="34290"/>
                </a:tc>
                <a:extLst>
                  <a:ext uri="{0D108BD9-81ED-4DB2-BD59-A6C34878D82A}">
                    <a16:rowId xmlns="" xmlns:a16="http://schemas.microsoft.com/office/drawing/2014/main" val="10008"/>
                  </a:ext>
                </a:extLst>
              </a:tr>
              <a:tr h="389659">
                <a:tc>
                  <a:txBody>
                    <a:bodyPr/>
                    <a:lstStyle/>
                    <a:p>
                      <a:pPr algn="ctr"/>
                      <a:r>
                        <a:rPr lang="en-US" sz="1400" b="1" dirty="0" smtClean="0"/>
                        <a:t>61</a:t>
                      </a:r>
                      <a:endParaRPr lang="en-US" sz="1400" b="1" dirty="0"/>
                    </a:p>
                  </a:txBody>
                  <a:tcPr marL="68580" marR="68580" marT="34290" marB="34290"/>
                </a:tc>
                <a:tc>
                  <a:txBody>
                    <a:bodyPr/>
                    <a:lstStyle/>
                    <a:p>
                      <a:r>
                        <a:rPr lang="en-US" sz="1400" dirty="0" smtClean="0"/>
                        <a:t>Certain matters to be kept confidential.</a:t>
                      </a:r>
                      <a:endParaRPr lang="en-US" sz="1400" dirty="0"/>
                    </a:p>
                  </a:txBody>
                  <a:tcPr marL="68580" marR="68580" marT="34290" marB="34290"/>
                </a:tc>
                <a:extLst>
                  <a:ext uri="{0D108BD9-81ED-4DB2-BD59-A6C34878D82A}">
                    <a16:rowId xmlns=""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80</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1143000" y="228600"/>
            <a:ext cx="6858000" cy="514350"/>
          </a:xfrm>
        </p:spPr>
        <p:txBody>
          <a:bodyPr>
            <a:noAutofit/>
          </a:bodyPr>
          <a:lstStyle/>
          <a:p>
            <a:r>
              <a:rPr lang="en-US" sz="2400" b="1" dirty="0"/>
              <a:t>The Industrial Relations Code, 2019</a:t>
            </a:r>
            <a:br>
              <a:rPr lang="en-US" sz="2400" b="1" dirty="0"/>
            </a:br>
            <a:endParaRPr lang="en-US" sz="2400" b="1" dirty="0"/>
          </a:p>
        </p:txBody>
      </p:sp>
    </p:spTree>
    <p:extLst>
      <p:ext uri="{BB962C8B-B14F-4D97-AF65-F5344CB8AC3E}">
        <p14:creationId xmlns="" xmlns:p14="http://schemas.microsoft.com/office/powerpoint/2010/main" val="39362547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3456752162"/>
              </p:ext>
            </p:extLst>
          </p:nvPr>
        </p:nvGraphicFramePr>
        <p:xfrm>
          <a:off x="1371600" y="620064"/>
          <a:ext cx="6572250" cy="4245920"/>
        </p:xfrm>
        <a:graphic>
          <a:graphicData uri="http://schemas.openxmlformats.org/drawingml/2006/table">
            <a:tbl>
              <a:tblPr firstRow="1" bandRow="1">
                <a:tableStyleId>{5C22544A-7EE6-4342-B048-85BDC9FD1C3A}</a:tableStyleId>
              </a:tblPr>
              <a:tblGrid>
                <a:gridCol w="1460500">
                  <a:extLst>
                    <a:ext uri="{9D8B030D-6E8A-4147-A177-3AD203B41FA5}">
                      <a16:colId xmlns="" xmlns:a16="http://schemas.microsoft.com/office/drawing/2014/main" val="20000"/>
                    </a:ext>
                  </a:extLst>
                </a:gridCol>
                <a:gridCol w="5111750">
                  <a:extLst>
                    <a:ext uri="{9D8B030D-6E8A-4147-A177-3AD203B41FA5}">
                      <a16:colId xmlns="" xmlns:a16="http://schemas.microsoft.com/office/drawing/2014/main" val="20001"/>
                    </a:ext>
                  </a:extLst>
                </a:gridCol>
              </a:tblGrid>
              <a:tr h="529146">
                <a:tc>
                  <a:txBody>
                    <a:bodyPr/>
                    <a:lstStyle/>
                    <a:p>
                      <a:pPr algn="ctr"/>
                      <a:r>
                        <a:rPr lang="en-US" sz="1400" b="1" dirty="0" smtClean="0"/>
                        <a:t>CHAPTER VIII</a:t>
                      </a:r>
                      <a:endParaRPr lang="en-US" sz="1400" b="1" dirty="0"/>
                    </a:p>
                  </a:txBody>
                  <a:tcPr marL="68580" marR="68580" marT="34290" marB="34290"/>
                </a:tc>
                <a:tc>
                  <a:txBody>
                    <a:bodyPr/>
                    <a:lstStyle/>
                    <a:p>
                      <a:r>
                        <a:rPr lang="en-US" sz="1400" dirty="0" smtClean="0"/>
                        <a:t>STRIKES</a:t>
                      </a:r>
                      <a:r>
                        <a:rPr lang="en-US" sz="1400" baseline="0" dirty="0" smtClean="0"/>
                        <a:t> AND LOCKOUTS</a:t>
                      </a:r>
                      <a:endParaRPr lang="en-US" sz="1400" dirty="0"/>
                    </a:p>
                  </a:txBody>
                  <a:tcPr marL="68580" marR="68580" marT="34290" marB="34290"/>
                </a:tc>
                <a:extLst>
                  <a:ext uri="{0D108BD9-81ED-4DB2-BD59-A6C34878D82A}">
                    <a16:rowId xmlns="" xmlns:a16="http://schemas.microsoft.com/office/drawing/2014/main" val="10000"/>
                  </a:ext>
                </a:extLst>
              </a:tr>
              <a:tr h="385253">
                <a:tc>
                  <a:txBody>
                    <a:bodyPr/>
                    <a:lstStyle/>
                    <a:p>
                      <a:pPr algn="ctr"/>
                      <a:r>
                        <a:rPr lang="en-US" sz="1400" b="1" dirty="0" smtClean="0"/>
                        <a:t>62</a:t>
                      </a:r>
                      <a:endParaRPr lang="en-US" sz="1400" b="1" dirty="0"/>
                    </a:p>
                  </a:txBody>
                  <a:tcPr marL="68580" marR="68580" marT="34290" marB="34290"/>
                </a:tc>
                <a:tc>
                  <a:txBody>
                    <a:bodyPr/>
                    <a:lstStyle/>
                    <a:p>
                      <a:r>
                        <a:rPr lang="en-US" sz="1400" b="0" dirty="0" smtClean="0"/>
                        <a:t>Prohibition</a:t>
                      </a:r>
                      <a:r>
                        <a:rPr lang="en-US" sz="1400" b="0" baseline="0" dirty="0" smtClean="0"/>
                        <a:t> of strikes and lock-outs</a:t>
                      </a:r>
                      <a:endParaRPr lang="en-US" sz="1400" b="0" dirty="0"/>
                    </a:p>
                  </a:txBody>
                  <a:tcPr marL="68580" marR="68580" marT="34290" marB="34290"/>
                </a:tc>
                <a:extLst>
                  <a:ext uri="{0D108BD9-81ED-4DB2-BD59-A6C34878D82A}">
                    <a16:rowId xmlns="" xmlns:a16="http://schemas.microsoft.com/office/drawing/2014/main" val="10001"/>
                  </a:ext>
                </a:extLst>
              </a:tr>
              <a:tr h="457200">
                <a:tc>
                  <a:txBody>
                    <a:bodyPr/>
                    <a:lstStyle/>
                    <a:p>
                      <a:pPr algn="ctr"/>
                      <a:r>
                        <a:rPr lang="en-US" sz="1400" b="1" dirty="0" smtClean="0"/>
                        <a:t>63</a:t>
                      </a:r>
                      <a:endParaRPr lang="en-US" sz="1400" b="1" dirty="0"/>
                    </a:p>
                  </a:txBody>
                  <a:tcPr marL="68580" marR="68580" marT="34290" marB="34290"/>
                </a:tc>
                <a:tc>
                  <a:txBody>
                    <a:bodyPr/>
                    <a:lstStyle/>
                    <a:p>
                      <a:r>
                        <a:rPr lang="en-US" sz="1400" dirty="0" smtClean="0"/>
                        <a:t>Illegal strikes ad lock-outs</a:t>
                      </a:r>
                      <a:endParaRPr lang="en-US" sz="1400" dirty="0"/>
                    </a:p>
                  </a:txBody>
                  <a:tcPr marL="68580" marR="68580" marT="34290" marB="34290"/>
                </a:tc>
                <a:extLst>
                  <a:ext uri="{0D108BD9-81ED-4DB2-BD59-A6C34878D82A}">
                    <a16:rowId xmlns="" xmlns:a16="http://schemas.microsoft.com/office/drawing/2014/main" val="10002"/>
                  </a:ext>
                </a:extLst>
              </a:tr>
              <a:tr h="534981">
                <a:tc>
                  <a:txBody>
                    <a:bodyPr/>
                    <a:lstStyle/>
                    <a:p>
                      <a:pPr algn="ctr"/>
                      <a:r>
                        <a:rPr lang="en-US" sz="1400" b="1" dirty="0" smtClean="0"/>
                        <a:t>64</a:t>
                      </a:r>
                      <a:endParaRPr lang="en-US" sz="1400" b="1" dirty="0"/>
                    </a:p>
                  </a:txBody>
                  <a:tcPr marL="68580" marR="68580" marT="34290" marB="34290"/>
                </a:tc>
                <a:tc>
                  <a:txBody>
                    <a:bodyPr/>
                    <a:lstStyle/>
                    <a:p>
                      <a:r>
                        <a:rPr lang="en-US" sz="1400" dirty="0" smtClean="0"/>
                        <a:t>Prohibition of financial aid to illegal strikes or</a:t>
                      </a:r>
                      <a:r>
                        <a:rPr lang="en-US" sz="1400" baseline="0" dirty="0" smtClean="0"/>
                        <a:t> lock-outs</a:t>
                      </a:r>
                      <a:endParaRPr lang="en-US" sz="1400" dirty="0"/>
                    </a:p>
                  </a:txBody>
                  <a:tcPr marL="68580" marR="68580" marT="34290" marB="34290"/>
                </a:tc>
                <a:extLst>
                  <a:ext uri="{0D108BD9-81ED-4DB2-BD59-A6C34878D82A}">
                    <a16:rowId xmlns="" xmlns:a16="http://schemas.microsoft.com/office/drawing/2014/main" val="10003"/>
                  </a:ext>
                </a:extLst>
              </a:tr>
              <a:tr h="246069">
                <a:tc>
                  <a:txBody>
                    <a:bodyPr/>
                    <a:lstStyle/>
                    <a:p>
                      <a:pPr algn="ctr"/>
                      <a:endParaRPr lang="en-US" sz="1400" b="1" dirty="0"/>
                    </a:p>
                  </a:txBody>
                  <a:tcPr marL="68580" marR="68580" marT="34290" marB="34290"/>
                </a:tc>
                <a:tc>
                  <a:txBody>
                    <a:bodyPr/>
                    <a:lstStyle/>
                    <a:p>
                      <a:endParaRPr lang="en-US" sz="1400" dirty="0"/>
                    </a:p>
                  </a:txBody>
                  <a:tcPr marL="68580" marR="68580" marT="34290" marB="34290"/>
                </a:tc>
                <a:extLst>
                  <a:ext uri="{0D108BD9-81ED-4DB2-BD59-A6C34878D82A}">
                    <a16:rowId xmlns="" xmlns:a16="http://schemas.microsoft.com/office/drawing/2014/main" val="10004"/>
                  </a:ext>
                </a:extLst>
              </a:tr>
              <a:tr h="427985">
                <a:tc>
                  <a:txBody>
                    <a:bodyPr/>
                    <a:lstStyle/>
                    <a:p>
                      <a:pPr algn="ctr"/>
                      <a:r>
                        <a:rPr lang="en-US" sz="1400" b="1" dirty="0" smtClean="0"/>
                        <a:t>CHAPTER IX</a:t>
                      </a:r>
                      <a:endParaRPr lang="en-US" sz="1400" b="1" dirty="0"/>
                    </a:p>
                  </a:txBody>
                  <a:tcPr marL="68580" marR="68580" marT="34290" marB="34290"/>
                </a:tc>
                <a:tc>
                  <a:txBody>
                    <a:bodyPr/>
                    <a:lstStyle/>
                    <a:p>
                      <a:r>
                        <a:rPr lang="en-US" sz="1400" dirty="0" smtClean="0"/>
                        <a:t>LAY-OFF, RETRENCHMENT AND CLOSURE</a:t>
                      </a:r>
                      <a:endParaRPr lang="en-US" sz="1400" dirty="0"/>
                    </a:p>
                  </a:txBody>
                  <a:tcPr marL="68580" marR="68580" marT="34290" marB="34290"/>
                </a:tc>
                <a:extLst>
                  <a:ext uri="{0D108BD9-81ED-4DB2-BD59-A6C34878D82A}">
                    <a16:rowId xmlns="" xmlns:a16="http://schemas.microsoft.com/office/drawing/2014/main" val="10005"/>
                  </a:ext>
                </a:extLst>
              </a:tr>
              <a:tr h="429265">
                <a:tc>
                  <a:txBody>
                    <a:bodyPr/>
                    <a:lstStyle/>
                    <a:p>
                      <a:pPr algn="ctr"/>
                      <a:r>
                        <a:rPr lang="en-US" sz="1400" b="1" dirty="0" smtClean="0"/>
                        <a:t>65</a:t>
                      </a:r>
                      <a:endParaRPr lang="en-US" sz="1400" b="1" dirty="0"/>
                    </a:p>
                  </a:txBody>
                  <a:tcPr marL="68580" marR="68580" marT="34290" marB="34290"/>
                </a:tc>
                <a:tc>
                  <a:txBody>
                    <a:bodyPr/>
                    <a:lstStyle/>
                    <a:p>
                      <a:r>
                        <a:rPr lang="en-US" sz="1400" dirty="0" smtClean="0"/>
                        <a:t>Application of</a:t>
                      </a:r>
                      <a:r>
                        <a:rPr lang="en-US" sz="1400" baseline="0" dirty="0" smtClean="0"/>
                        <a:t> sections 67 to 69</a:t>
                      </a:r>
                      <a:endParaRPr lang="en-US" sz="1400" dirty="0"/>
                    </a:p>
                  </a:txBody>
                  <a:tcPr marL="68580" marR="68580" marT="34290" marB="34290"/>
                </a:tc>
                <a:extLst>
                  <a:ext uri="{0D108BD9-81ED-4DB2-BD59-A6C34878D82A}">
                    <a16:rowId xmlns="" xmlns:a16="http://schemas.microsoft.com/office/drawing/2014/main" val="10006"/>
                  </a:ext>
                </a:extLst>
              </a:tr>
              <a:tr h="400050">
                <a:tc>
                  <a:txBody>
                    <a:bodyPr/>
                    <a:lstStyle/>
                    <a:p>
                      <a:pPr algn="ctr"/>
                      <a:r>
                        <a:rPr lang="en-US" sz="1400" b="1" dirty="0" smtClean="0"/>
                        <a:t>66</a:t>
                      </a:r>
                      <a:endParaRPr lang="en-US" sz="1400" b="1" dirty="0"/>
                    </a:p>
                  </a:txBody>
                  <a:tcPr marL="68580" marR="68580" marT="34290" marB="34290"/>
                </a:tc>
                <a:tc>
                  <a:txBody>
                    <a:bodyPr/>
                    <a:lstStyle/>
                    <a:p>
                      <a:r>
                        <a:rPr lang="en-US" sz="1400" dirty="0" smtClean="0"/>
                        <a:t>Definition of continuous service</a:t>
                      </a:r>
                      <a:endParaRPr lang="en-US" sz="1400" dirty="0"/>
                    </a:p>
                  </a:txBody>
                  <a:tcPr marL="68580" marR="68580" marT="34290" marB="34290"/>
                </a:tc>
                <a:extLst>
                  <a:ext uri="{0D108BD9-81ED-4DB2-BD59-A6C34878D82A}">
                    <a16:rowId xmlns="" xmlns:a16="http://schemas.microsoft.com/office/drawing/2014/main" val="10007"/>
                  </a:ext>
                </a:extLst>
              </a:tr>
              <a:tr h="400050">
                <a:tc>
                  <a:txBody>
                    <a:bodyPr/>
                    <a:lstStyle/>
                    <a:p>
                      <a:pPr algn="ctr"/>
                      <a:r>
                        <a:rPr lang="en-US" sz="1400" b="1" dirty="0" smtClean="0"/>
                        <a:t>67</a:t>
                      </a:r>
                      <a:endParaRPr lang="en-US" sz="1400" b="1" dirty="0"/>
                    </a:p>
                  </a:txBody>
                  <a:tcPr marL="68580" marR="68580" marT="34290" marB="34290"/>
                </a:tc>
                <a:tc>
                  <a:txBody>
                    <a:bodyPr/>
                    <a:lstStyle/>
                    <a:p>
                      <a:r>
                        <a:rPr lang="en-US" sz="1400" dirty="0" smtClean="0"/>
                        <a:t>Rights of workers laid-off for compensation,</a:t>
                      </a:r>
                      <a:r>
                        <a:rPr lang="en-US" sz="1400" baseline="0" dirty="0" smtClean="0"/>
                        <a:t> etc</a:t>
                      </a:r>
                      <a:endParaRPr lang="en-US" sz="1400" dirty="0"/>
                    </a:p>
                  </a:txBody>
                  <a:tcPr marL="68580" marR="68580" marT="34290" marB="34290"/>
                </a:tc>
                <a:extLst>
                  <a:ext uri="{0D108BD9-81ED-4DB2-BD59-A6C34878D82A}">
                    <a16:rowId xmlns="" xmlns:a16="http://schemas.microsoft.com/office/drawing/2014/main" val="10008"/>
                  </a:ext>
                </a:extLst>
              </a:tr>
              <a:tr h="400050">
                <a:tc>
                  <a:txBody>
                    <a:bodyPr/>
                    <a:lstStyle/>
                    <a:p>
                      <a:pPr algn="ctr"/>
                      <a:r>
                        <a:rPr lang="en-US" sz="1400" b="1" dirty="0" smtClean="0"/>
                        <a:t>68</a:t>
                      </a:r>
                      <a:endParaRPr lang="en-US" sz="1400" b="1" dirty="0"/>
                    </a:p>
                  </a:txBody>
                  <a:tcPr marL="68580" marR="68580" marT="34290" marB="34290"/>
                </a:tc>
                <a:tc>
                  <a:txBody>
                    <a:bodyPr/>
                    <a:lstStyle/>
                    <a:p>
                      <a:r>
                        <a:rPr lang="en-US" sz="1400" dirty="0" smtClean="0"/>
                        <a:t>Duty of an employer to maintain muster rolls</a:t>
                      </a:r>
                      <a:r>
                        <a:rPr lang="en-US" sz="1400" baseline="0" dirty="0" smtClean="0"/>
                        <a:t> of workers</a:t>
                      </a:r>
                      <a:endParaRPr lang="en-US" sz="1400" dirty="0"/>
                    </a:p>
                  </a:txBody>
                  <a:tcPr marL="68580" marR="68580" marT="34290" marB="34290"/>
                </a:tc>
                <a:extLst>
                  <a:ext uri="{0D108BD9-81ED-4DB2-BD59-A6C34878D82A}">
                    <a16:rowId xmlns=""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81</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1143000" y="228600"/>
            <a:ext cx="6858000" cy="514350"/>
          </a:xfrm>
        </p:spPr>
        <p:txBody>
          <a:bodyPr>
            <a:noAutofit/>
          </a:bodyPr>
          <a:lstStyle/>
          <a:p>
            <a:r>
              <a:rPr lang="en-US" sz="2400" b="1" dirty="0"/>
              <a:t>The Industrial Relations Code, 2019</a:t>
            </a:r>
            <a:br>
              <a:rPr lang="en-US" sz="2400" b="1" dirty="0"/>
            </a:br>
            <a:endParaRPr lang="en-US" sz="2400" b="1" dirty="0"/>
          </a:p>
        </p:txBody>
      </p:sp>
    </p:spTree>
    <p:extLst>
      <p:ext uri="{BB962C8B-B14F-4D97-AF65-F5344CB8AC3E}">
        <p14:creationId xmlns="" xmlns:p14="http://schemas.microsoft.com/office/powerpoint/2010/main" val="4235152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1371360059"/>
              </p:ext>
            </p:extLst>
          </p:nvPr>
        </p:nvGraphicFramePr>
        <p:xfrm>
          <a:off x="1314450" y="704851"/>
          <a:ext cx="6572250" cy="4229099"/>
        </p:xfrm>
        <a:graphic>
          <a:graphicData uri="http://schemas.openxmlformats.org/drawingml/2006/table">
            <a:tbl>
              <a:tblPr firstRow="1" bandRow="1">
                <a:tableStyleId>{5C22544A-7EE6-4342-B048-85BDC9FD1C3A}</a:tableStyleId>
              </a:tblPr>
              <a:tblGrid>
                <a:gridCol w="1143000">
                  <a:extLst>
                    <a:ext uri="{9D8B030D-6E8A-4147-A177-3AD203B41FA5}">
                      <a16:colId xmlns="" xmlns:a16="http://schemas.microsoft.com/office/drawing/2014/main" val="20000"/>
                    </a:ext>
                  </a:extLst>
                </a:gridCol>
                <a:gridCol w="5429250">
                  <a:extLst>
                    <a:ext uri="{9D8B030D-6E8A-4147-A177-3AD203B41FA5}">
                      <a16:colId xmlns="" xmlns:a16="http://schemas.microsoft.com/office/drawing/2014/main" val="20001"/>
                    </a:ext>
                  </a:extLst>
                </a:gridCol>
              </a:tblGrid>
              <a:tr h="559383">
                <a:tc>
                  <a:txBody>
                    <a:bodyPr/>
                    <a:lstStyle/>
                    <a:p>
                      <a:pPr algn="ctr"/>
                      <a:r>
                        <a:rPr lang="en-US" sz="1400" b="1" dirty="0" smtClean="0"/>
                        <a:t>CHAPTER IX</a:t>
                      </a:r>
                      <a:endParaRPr lang="en-US" sz="1400" b="1" dirty="0"/>
                    </a:p>
                  </a:txBody>
                  <a:tcPr marL="68580" marR="68580" marT="34290" marB="34290"/>
                </a:tc>
                <a:tc>
                  <a:txBody>
                    <a:bodyPr/>
                    <a:lstStyle/>
                    <a:p>
                      <a:r>
                        <a:rPr lang="en-US" sz="1400" dirty="0" smtClean="0"/>
                        <a:t>LAY-OFF, RETRENCHMENT AND CLOSURE</a:t>
                      </a:r>
                      <a:endParaRPr lang="en-US" sz="1400" dirty="0"/>
                    </a:p>
                  </a:txBody>
                  <a:tcPr marL="68580" marR="68580" marT="34290" marB="34290"/>
                </a:tc>
                <a:extLst>
                  <a:ext uri="{0D108BD9-81ED-4DB2-BD59-A6C34878D82A}">
                    <a16:rowId xmlns="" xmlns:a16="http://schemas.microsoft.com/office/drawing/2014/main" val="10000"/>
                  </a:ext>
                </a:extLst>
              </a:tr>
              <a:tr h="407268">
                <a:tc>
                  <a:txBody>
                    <a:bodyPr/>
                    <a:lstStyle/>
                    <a:p>
                      <a:pPr algn="ctr"/>
                      <a:r>
                        <a:rPr lang="en-US" sz="1400" b="1" dirty="0" smtClean="0"/>
                        <a:t>69</a:t>
                      </a:r>
                      <a:endParaRPr lang="en-US" sz="1400" b="1" dirty="0"/>
                    </a:p>
                  </a:txBody>
                  <a:tcPr marL="68580" marR="68580" marT="34290" marB="34290"/>
                </a:tc>
                <a:tc>
                  <a:txBody>
                    <a:bodyPr/>
                    <a:lstStyle/>
                    <a:p>
                      <a:r>
                        <a:rPr lang="en-US" sz="1400" b="0" dirty="0" smtClean="0"/>
                        <a:t>Workers not entitled for compensation in certain cases</a:t>
                      </a:r>
                      <a:endParaRPr lang="en-US" sz="1400" b="0" dirty="0"/>
                    </a:p>
                  </a:txBody>
                  <a:tcPr marL="68580" marR="68580" marT="34290" marB="34290"/>
                </a:tc>
                <a:extLst>
                  <a:ext uri="{0D108BD9-81ED-4DB2-BD59-A6C34878D82A}">
                    <a16:rowId xmlns="" xmlns:a16="http://schemas.microsoft.com/office/drawing/2014/main" val="10001"/>
                  </a:ext>
                </a:extLst>
              </a:tr>
              <a:tr h="483326">
                <a:tc>
                  <a:txBody>
                    <a:bodyPr/>
                    <a:lstStyle/>
                    <a:p>
                      <a:pPr algn="ctr"/>
                      <a:r>
                        <a:rPr lang="en-US" sz="1400" b="1" dirty="0" smtClean="0"/>
                        <a:t>70</a:t>
                      </a:r>
                      <a:endParaRPr lang="en-US" sz="1400" b="1" dirty="0"/>
                    </a:p>
                  </a:txBody>
                  <a:tcPr marL="68580" marR="68580" marT="34290" marB="34290"/>
                </a:tc>
                <a:tc>
                  <a:txBody>
                    <a:bodyPr/>
                    <a:lstStyle/>
                    <a:p>
                      <a:r>
                        <a:rPr lang="en-US" sz="1400" dirty="0" smtClean="0"/>
                        <a:t>Conditions precedent to</a:t>
                      </a:r>
                      <a:r>
                        <a:rPr lang="en-US" sz="1400" baseline="0" dirty="0" smtClean="0"/>
                        <a:t> retrenchment of workers</a:t>
                      </a:r>
                      <a:endParaRPr lang="en-US" sz="1400" dirty="0"/>
                    </a:p>
                  </a:txBody>
                  <a:tcPr marL="68580" marR="68580" marT="34290" marB="34290"/>
                </a:tc>
                <a:extLst>
                  <a:ext uri="{0D108BD9-81ED-4DB2-BD59-A6C34878D82A}">
                    <a16:rowId xmlns="" xmlns:a16="http://schemas.microsoft.com/office/drawing/2014/main" val="10002"/>
                  </a:ext>
                </a:extLst>
              </a:tr>
              <a:tr h="565551">
                <a:tc>
                  <a:txBody>
                    <a:bodyPr/>
                    <a:lstStyle/>
                    <a:p>
                      <a:pPr algn="ctr"/>
                      <a:r>
                        <a:rPr lang="en-US" sz="1400" b="1" dirty="0" smtClean="0"/>
                        <a:t>71</a:t>
                      </a:r>
                      <a:endParaRPr lang="en-US" sz="1400" b="1" dirty="0"/>
                    </a:p>
                  </a:txBody>
                  <a:tcPr marL="68580" marR="68580" marT="34290" marB="34290"/>
                </a:tc>
                <a:tc>
                  <a:txBody>
                    <a:bodyPr/>
                    <a:lstStyle/>
                    <a:p>
                      <a:r>
                        <a:rPr lang="en-US" sz="1400" dirty="0" smtClean="0"/>
                        <a:t>Procedure for retrenchment</a:t>
                      </a:r>
                      <a:endParaRPr lang="en-US" sz="1400" dirty="0"/>
                    </a:p>
                  </a:txBody>
                  <a:tcPr marL="68580" marR="68580" marT="34290" marB="34290"/>
                </a:tc>
                <a:extLst>
                  <a:ext uri="{0D108BD9-81ED-4DB2-BD59-A6C34878D82A}">
                    <a16:rowId xmlns="" xmlns:a16="http://schemas.microsoft.com/office/drawing/2014/main" val="10003"/>
                  </a:ext>
                </a:extLst>
              </a:tr>
              <a:tr h="461516">
                <a:tc>
                  <a:txBody>
                    <a:bodyPr/>
                    <a:lstStyle/>
                    <a:p>
                      <a:pPr algn="ctr"/>
                      <a:r>
                        <a:rPr lang="en-US" sz="1400" b="1" dirty="0" smtClean="0"/>
                        <a:t>72</a:t>
                      </a:r>
                      <a:endParaRPr lang="en-US" sz="1400" b="1" dirty="0"/>
                    </a:p>
                  </a:txBody>
                  <a:tcPr marL="68580" marR="68580" marT="34290" marB="34290"/>
                </a:tc>
                <a:tc>
                  <a:txBody>
                    <a:bodyPr/>
                    <a:lstStyle/>
                    <a:p>
                      <a:r>
                        <a:rPr lang="en-US" sz="1400" dirty="0" smtClean="0"/>
                        <a:t>Re-employment of retrenched worker</a:t>
                      </a:r>
                      <a:endParaRPr lang="en-US" sz="1400" dirty="0"/>
                    </a:p>
                  </a:txBody>
                  <a:tcPr marL="68580" marR="68580" marT="34290" marB="34290"/>
                </a:tc>
                <a:extLst>
                  <a:ext uri="{0D108BD9-81ED-4DB2-BD59-A6C34878D82A}">
                    <a16:rowId xmlns="" xmlns:a16="http://schemas.microsoft.com/office/drawing/2014/main" val="10004"/>
                  </a:ext>
                </a:extLst>
              </a:tr>
              <a:tr h="452441">
                <a:tc>
                  <a:txBody>
                    <a:bodyPr/>
                    <a:lstStyle/>
                    <a:p>
                      <a:pPr algn="ctr"/>
                      <a:r>
                        <a:rPr lang="en-US" sz="1400" b="1" dirty="0" smtClean="0"/>
                        <a:t>73</a:t>
                      </a:r>
                      <a:endParaRPr lang="en-US" sz="1400" b="1" dirty="0"/>
                    </a:p>
                  </a:txBody>
                  <a:tcPr marL="68580" marR="68580" marT="34290" marB="34290"/>
                </a:tc>
                <a:tc>
                  <a:txBody>
                    <a:bodyPr/>
                    <a:lstStyle/>
                    <a:p>
                      <a:r>
                        <a:rPr lang="en-US" sz="1400" dirty="0" smtClean="0"/>
                        <a:t>Compensation</a:t>
                      </a:r>
                      <a:r>
                        <a:rPr lang="en-US" sz="1400" baseline="0" dirty="0" smtClean="0"/>
                        <a:t> to workers in case of transfer of establishment</a:t>
                      </a:r>
                      <a:endParaRPr lang="en-US" sz="1400" dirty="0"/>
                    </a:p>
                  </a:txBody>
                  <a:tcPr marL="68580" marR="68580" marT="34290" marB="34290"/>
                </a:tc>
                <a:extLst>
                  <a:ext uri="{0D108BD9-81ED-4DB2-BD59-A6C34878D82A}">
                    <a16:rowId xmlns="" xmlns:a16="http://schemas.microsoft.com/office/drawing/2014/main" val="10005"/>
                  </a:ext>
                </a:extLst>
              </a:tr>
              <a:tr h="453794">
                <a:tc>
                  <a:txBody>
                    <a:bodyPr/>
                    <a:lstStyle/>
                    <a:p>
                      <a:pPr algn="ctr"/>
                      <a:r>
                        <a:rPr lang="en-US" sz="1400" b="1" dirty="0" smtClean="0"/>
                        <a:t>74</a:t>
                      </a:r>
                      <a:endParaRPr lang="en-US" sz="1400" b="1" dirty="0"/>
                    </a:p>
                  </a:txBody>
                  <a:tcPr marL="68580" marR="68580" marT="34290" marB="34290"/>
                </a:tc>
                <a:tc>
                  <a:txBody>
                    <a:bodyPr/>
                    <a:lstStyle/>
                    <a:p>
                      <a:r>
                        <a:rPr lang="en-US" sz="1400" dirty="0" smtClean="0"/>
                        <a:t>Sixty days’</a:t>
                      </a:r>
                      <a:r>
                        <a:rPr lang="en-US" sz="1400" baseline="0" dirty="0" smtClean="0"/>
                        <a:t> notice to be given of intention to close down any undertaking</a:t>
                      </a:r>
                      <a:endParaRPr lang="en-US" sz="1400" dirty="0"/>
                    </a:p>
                  </a:txBody>
                  <a:tcPr marL="68580" marR="68580" marT="34290" marB="34290"/>
                </a:tc>
                <a:extLst>
                  <a:ext uri="{0D108BD9-81ED-4DB2-BD59-A6C34878D82A}">
                    <a16:rowId xmlns="" xmlns:a16="http://schemas.microsoft.com/office/drawing/2014/main" val="10006"/>
                  </a:ext>
                </a:extLst>
              </a:tr>
              <a:tr h="422910">
                <a:tc>
                  <a:txBody>
                    <a:bodyPr/>
                    <a:lstStyle/>
                    <a:p>
                      <a:pPr algn="ctr"/>
                      <a:r>
                        <a:rPr lang="en-US" sz="1400" b="1" dirty="0" smtClean="0"/>
                        <a:t>75</a:t>
                      </a:r>
                      <a:endParaRPr lang="en-US" sz="1400" b="1" dirty="0"/>
                    </a:p>
                  </a:txBody>
                  <a:tcPr marL="68580" marR="68580" marT="34290" marB="34290"/>
                </a:tc>
                <a:tc>
                  <a:txBody>
                    <a:bodyPr/>
                    <a:lstStyle/>
                    <a:p>
                      <a:r>
                        <a:rPr lang="en-US" sz="1400" dirty="0" smtClean="0"/>
                        <a:t>Compensation to workers</a:t>
                      </a:r>
                      <a:r>
                        <a:rPr lang="en-US" sz="1400" baseline="0" dirty="0" smtClean="0"/>
                        <a:t> in case of closing down of undertakings</a:t>
                      </a:r>
                      <a:endParaRPr lang="en-US" sz="1400" dirty="0"/>
                    </a:p>
                  </a:txBody>
                  <a:tcPr marL="68580" marR="68580" marT="34290" marB="34290"/>
                </a:tc>
                <a:extLst>
                  <a:ext uri="{0D108BD9-81ED-4DB2-BD59-A6C34878D82A}">
                    <a16:rowId xmlns="" xmlns:a16="http://schemas.microsoft.com/office/drawing/2014/main" val="10007"/>
                  </a:ext>
                </a:extLst>
              </a:tr>
              <a:tr h="422910">
                <a:tc>
                  <a:txBody>
                    <a:bodyPr/>
                    <a:lstStyle/>
                    <a:p>
                      <a:pPr algn="ctr"/>
                      <a:r>
                        <a:rPr lang="en-US" sz="1400" b="1" dirty="0" smtClean="0"/>
                        <a:t>76</a:t>
                      </a:r>
                      <a:endParaRPr lang="en-US" sz="1400" b="1" dirty="0"/>
                    </a:p>
                  </a:txBody>
                  <a:tcPr marL="68580" marR="68580" marT="34290" marB="34290"/>
                </a:tc>
                <a:tc>
                  <a:txBody>
                    <a:bodyPr/>
                    <a:lstStyle/>
                    <a:p>
                      <a:r>
                        <a:rPr lang="en-US" sz="1400" dirty="0" smtClean="0"/>
                        <a:t>Effect of laws</a:t>
                      </a:r>
                      <a:r>
                        <a:rPr lang="en-US" sz="1400" baseline="0" dirty="0" smtClean="0"/>
                        <a:t> inconsistent with this Chapter </a:t>
                      </a:r>
                      <a:endParaRPr lang="en-US" sz="1400" dirty="0"/>
                    </a:p>
                  </a:txBody>
                  <a:tcPr marL="68580" marR="68580" marT="34290" marB="34290"/>
                </a:tc>
                <a:extLst>
                  <a:ext uri="{0D108BD9-81ED-4DB2-BD59-A6C34878D82A}">
                    <a16:rowId xmlns="" xmlns:a16="http://schemas.microsoft.com/office/drawing/2014/main" val="10008"/>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82</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1143000" y="228600"/>
            <a:ext cx="6858000" cy="514350"/>
          </a:xfrm>
        </p:spPr>
        <p:txBody>
          <a:bodyPr>
            <a:noAutofit/>
          </a:bodyPr>
          <a:lstStyle/>
          <a:p>
            <a:r>
              <a:rPr lang="en-US" sz="2400" b="1" dirty="0"/>
              <a:t>The Industrial Relations Code, 2019</a:t>
            </a:r>
            <a:br>
              <a:rPr lang="en-US" sz="2400" b="1" dirty="0"/>
            </a:br>
            <a:endParaRPr lang="en-US" sz="2400" b="1" dirty="0"/>
          </a:p>
        </p:txBody>
      </p:sp>
    </p:spTree>
    <p:extLst>
      <p:ext uri="{BB962C8B-B14F-4D97-AF65-F5344CB8AC3E}">
        <p14:creationId xmlns="" xmlns:p14="http://schemas.microsoft.com/office/powerpoint/2010/main" val="527283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863788959"/>
              </p:ext>
            </p:extLst>
          </p:nvPr>
        </p:nvGraphicFramePr>
        <p:xfrm>
          <a:off x="1219199" y="742950"/>
          <a:ext cx="6705601" cy="4057651"/>
        </p:xfrm>
        <a:graphic>
          <a:graphicData uri="http://schemas.openxmlformats.org/drawingml/2006/table">
            <a:tbl>
              <a:tblPr firstRow="1" bandRow="1">
                <a:tableStyleId>{5C22544A-7EE6-4342-B048-85BDC9FD1C3A}</a:tableStyleId>
              </a:tblPr>
              <a:tblGrid>
                <a:gridCol w="991263">
                  <a:extLst>
                    <a:ext uri="{9D8B030D-6E8A-4147-A177-3AD203B41FA5}">
                      <a16:colId xmlns="" xmlns:a16="http://schemas.microsoft.com/office/drawing/2014/main" val="20000"/>
                    </a:ext>
                  </a:extLst>
                </a:gridCol>
                <a:gridCol w="5714338">
                  <a:extLst>
                    <a:ext uri="{9D8B030D-6E8A-4147-A177-3AD203B41FA5}">
                      <a16:colId xmlns="" xmlns:a16="http://schemas.microsoft.com/office/drawing/2014/main" val="20001"/>
                    </a:ext>
                  </a:extLst>
                </a:gridCol>
              </a:tblGrid>
              <a:tr h="665714">
                <a:tc>
                  <a:txBody>
                    <a:bodyPr/>
                    <a:lstStyle/>
                    <a:p>
                      <a:pPr algn="ctr"/>
                      <a:r>
                        <a:rPr lang="en-US" sz="1400" b="1" dirty="0" smtClean="0"/>
                        <a:t>CHAPTER X</a:t>
                      </a:r>
                      <a:endParaRPr lang="en-US" sz="1400" b="1" dirty="0"/>
                    </a:p>
                  </a:txBody>
                  <a:tcPr marL="68580" marR="68580" marT="34290" marB="34290"/>
                </a:tc>
                <a:tc>
                  <a:txBody>
                    <a:bodyPr/>
                    <a:lstStyle/>
                    <a:p>
                      <a:r>
                        <a:rPr lang="en-US" sz="1400" dirty="0" smtClean="0"/>
                        <a:t>SPECIAL PROVISIONS RELATING TO LAY-OFF, RETRENCHMENT AND CLOSURE IN CERTAIN ESTABLISHMENTS</a:t>
                      </a:r>
                      <a:endParaRPr lang="en-US" sz="1400" dirty="0"/>
                    </a:p>
                  </a:txBody>
                  <a:tcPr marL="68580" marR="68580" marT="34290" marB="34290"/>
                </a:tc>
                <a:extLst>
                  <a:ext uri="{0D108BD9-81ED-4DB2-BD59-A6C34878D82A}">
                    <a16:rowId xmlns="" xmlns:a16="http://schemas.microsoft.com/office/drawing/2014/main" val="10000"/>
                  </a:ext>
                </a:extLst>
              </a:tr>
              <a:tr h="484684">
                <a:tc>
                  <a:txBody>
                    <a:bodyPr/>
                    <a:lstStyle/>
                    <a:p>
                      <a:pPr algn="ctr"/>
                      <a:r>
                        <a:rPr lang="en-US" sz="1400" b="1" dirty="0" smtClean="0"/>
                        <a:t>77</a:t>
                      </a:r>
                      <a:endParaRPr lang="en-US" sz="1400" b="1" dirty="0"/>
                    </a:p>
                  </a:txBody>
                  <a:tcPr marL="68580" marR="68580" marT="34290" marB="34290"/>
                </a:tc>
                <a:tc>
                  <a:txBody>
                    <a:bodyPr/>
                    <a:lstStyle/>
                    <a:p>
                      <a:r>
                        <a:rPr lang="en-US" sz="1400" b="0" dirty="0" smtClean="0"/>
                        <a:t>Application of this chapter</a:t>
                      </a:r>
                      <a:endParaRPr lang="en-US" sz="1400" b="0" dirty="0"/>
                    </a:p>
                  </a:txBody>
                  <a:tcPr marL="68580" marR="68580" marT="34290" marB="34290"/>
                </a:tc>
                <a:extLst>
                  <a:ext uri="{0D108BD9-81ED-4DB2-BD59-A6C34878D82A}">
                    <a16:rowId xmlns="" xmlns:a16="http://schemas.microsoft.com/office/drawing/2014/main" val="10001"/>
                  </a:ext>
                </a:extLst>
              </a:tr>
              <a:tr h="575199">
                <a:tc>
                  <a:txBody>
                    <a:bodyPr/>
                    <a:lstStyle/>
                    <a:p>
                      <a:pPr algn="ctr"/>
                      <a:r>
                        <a:rPr lang="en-US" sz="1400" b="1" dirty="0" smtClean="0"/>
                        <a:t>78</a:t>
                      </a:r>
                      <a:endParaRPr lang="en-US" sz="1400" b="1" dirty="0"/>
                    </a:p>
                  </a:txBody>
                  <a:tcPr marL="68580" marR="68580" marT="34290" marB="34290"/>
                </a:tc>
                <a:tc>
                  <a:txBody>
                    <a:bodyPr/>
                    <a:lstStyle/>
                    <a:p>
                      <a:r>
                        <a:rPr lang="en-US" sz="1400" dirty="0" smtClean="0"/>
                        <a:t>Prohibition of lay-off</a:t>
                      </a:r>
                      <a:endParaRPr lang="en-US" sz="1400" dirty="0"/>
                    </a:p>
                  </a:txBody>
                  <a:tcPr marL="68580" marR="68580" marT="34290" marB="34290"/>
                </a:tc>
                <a:extLst>
                  <a:ext uri="{0D108BD9-81ED-4DB2-BD59-A6C34878D82A}">
                    <a16:rowId xmlns="" xmlns:a16="http://schemas.microsoft.com/office/drawing/2014/main" val="10002"/>
                  </a:ext>
                </a:extLst>
              </a:tr>
              <a:tr h="673054">
                <a:tc>
                  <a:txBody>
                    <a:bodyPr/>
                    <a:lstStyle/>
                    <a:p>
                      <a:pPr algn="ctr"/>
                      <a:r>
                        <a:rPr lang="en-US" sz="1400" b="1" dirty="0" smtClean="0"/>
                        <a:t>79</a:t>
                      </a:r>
                      <a:endParaRPr lang="en-US" sz="1400" b="1" dirty="0"/>
                    </a:p>
                  </a:txBody>
                  <a:tcPr marL="68580" marR="68580" marT="34290" marB="34290"/>
                </a:tc>
                <a:tc>
                  <a:txBody>
                    <a:bodyPr/>
                    <a:lstStyle/>
                    <a:p>
                      <a:r>
                        <a:rPr lang="en-US" sz="1400" dirty="0" smtClean="0"/>
                        <a:t>Conditions precedent to</a:t>
                      </a:r>
                      <a:r>
                        <a:rPr lang="en-US" sz="1400" baseline="0" dirty="0" smtClean="0"/>
                        <a:t> retrenchment of workers to which Chapter X applies</a:t>
                      </a:r>
                      <a:endParaRPr lang="en-US" sz="1400" dirty="0"/>
                    </a:p>
                  </a:txBody>
                  <a:tcPr marL="68580" marR="68580" marT="34290" marB="34290"/>
                </a:tc>
                <a:extLst>
                  <a:ext uri="{0D108BD9-81ED-4DB2-BD59-A6C34878D82A}">
                    <a16:rowId xmlns="" xmlns:a16="http://schemas.microsoft.com/office/drawing/2014/main" val="10003"/>
                  </a:ext>
                </a:extLst>
              </a:tr>
              <a:tr h="549243">
                <a:tc>
                  <a:txBody>
                    <a:bodyPr/>
                    <a:lstStyle/>
                    <a:p>
                      <a:pPr algn="ctr"/>
                      <a:r>
                        <a:rPr lang="en-US" sz="1400" b="1" dirty="0" smtClean="0"/>
                        <a:t>80</a:t>
                      </a:r>
                      <a:endParaRPr lang="en-US" sz="1400" b="1" dirty="0"/>
                    </a:p>
                  </a:txBody>
                  <a:tcPr marL="68580" marR="68580" marT="34290" marB="34290"/>
                </a:tc>
                <a:tc>
                  <a:txBody>
                    <a:bodyPr/>
                    <a:lstStyle/>
                    <a:p>
                      <a:r>
                        <a:rPr lang="en-US" sz="1400" dirty="0" smtClean="0"/>
                        <a:t>Procedure for closing down an undertaking</a:t>
                      </a:r>
                      <a:endParaRPr lang="en-US" sz="1400" dirty="0"/>
                    </a:p>
                  </a:txBody>
                  <a:tcPr marL="68580" marR="68580" marT="34290" marB="34290"/>
                </a:tc>
                <a:extLst>
                  <a:ext uri="{0D108BD9-81ED-4DB2-BD59-A6C34878D82A}">
                    <a16:rowId xmlns="" xmlns:a16="http://schemas.microsoft.com/office/drawing/2014/main" val="10004"/>
                  </a:ext>
                </a:extLst>
              </a:tr>
              <a:tr h="538444">
                <a:tc>
                  <a:txBody>
                    <a:bodyPr/>
                    <a:lstStyle/>
                    <a:p>
                      <a:pPr algn="ctr"/>
                      <a:r>
                        <a:rPr lang="en-US" sz="1400" b="1" dirty="0" smtClean="0"/>
                        <a:t>81</a:t>
                      </a:r>
                      <a:endParaRPr lang="en-US" sz="1400" b="1" dirty="0"/>
                    </a:p>
                  </a:txBody>
                  <a:tcPr marL="68580" marR="68580" marT="34290" marB="34290"/>
                </a:tc>
                <a:tc>
                  <a:txBody>
                    <a:bodyPr/>
                    <a:lstStyle/>
                    <a:p>
                      <a:r>
                        <a:rPr lang="en-US" sz="1400" dirty="0" smtClean="0"/>
                        <a:t>Duty of an</a:t>
                      </a:r>
                      <a:r>
                        <a:rPr lang="en-US" sz="1400" baseline="0" dirty="0" smtClean="0"/>
                        <a:t> employer to maintain muster rolls of workers</a:t>
                      </a:r>
                      <a:endParaRPr lang="en-US" sz="1400" dirty="0"/>
                    </a:p>
                  </a:txBody>
                  <a:tcPr marL="68580" marR="68580" marT="34290" marB="34290"/>
                </a:tc>
                <a:extLst>
                  <a:ext uri="{0D108BD9-81ED-4DB2-BD59-A6C34878D82A}">
                    <a16:rowId xmlns="" xmlns:a16="http://schemas.microsoft.com/office/drawing/2014/main" val="10005"/>
                  </a:ext>
                </a:extLst>
              </a:tr>
              <a:tr h="571313">
                <a:tc>
                  <a:txBody>
                    <a:bodyPr/>
                    <a:lstStyle/>
                    <a:p>
                      <a:pPr algn="ctr"/>
                      <a:r>
                        <a:rPr lang="en-US" sz="1400" b="1" dirty="0" smtClean="0"/>
                        <a:t>82</a:t>
                      </a:r>
                      <a:endParaRPr lang="en-US" sz="1400" b="1" dirty="0"/>
                    </a:p>
                  </a:txBody>
                  <a:tcPr marL="68580" marR="68580" marT="34290" marB="34290"/>
                </a:tc>
                <a:tc>
                  <a:txBody>
                    <a:bodyPr/>
                    <a:lstStyle/>
                    <a:p>
                      <a:r>
                        <a:rPr lang="en-US" sz="1400" dirty="0" smtClean="0"/>
                        <a:t>Certain provisions</a:t>
                      </a:r>
                      <a:r>
                        <a:rPr lang="en-US" sz="1400" baseline="0" dirty="0" smtClean="0"/>
                        <a:t> of chapter IX to apply to industrial establishment to which this Chapter applies</a:t>
                      </a:r>
                      <a:endParaRPr lang="en-US" sz="1400" dirty="0"/>
                    </a:p>
                  </a:txBody>
                  <a:tcPr marL="68580" marR="68580" marT="34290" marB="34290"/>
                </a:tc>
                <a:extLst>
                  <a:ext uri="{0D108BD9-81ED-4DB2-BD59-A6C34878D82A}">
                    <a16:rowId xmlns=""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83</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9" name="Title 1"/>
          <p:cNvSpPr>
            <a:spLocks noGrp="1"/>
          </p:cNvSpPr>
          <p:nvPr>
            <p:ph type="title"/>
          </p:nvPr>
        </p:nvSpPr>
        <p:spPr>
          <a:xfrm>
            <a:off x="1143000" y="228600"/>
            <a:ext cx="6858000" cy="514350"/>
          </a:xfrm>
        </p:spPr>
        <p:txBody>
          <a:bodyPr>
            <a:noAutofit/>
          </a:bodyPr>
          <a:lstStyle/>
          <a:p>
            <a:r>
              <a:rPr lang="en-US" sz="2400" b="1" dirty="0"/>
              <a:t>The Industrial Relations Code, 2019</a:t>
            </a:r>
            <a:br>
              <a:rPr lang="en-US" sz="2400" b="1" dirty="0"/>
            </a:br>
            <a:endParaRPr lang="en-US" sz="2400" b="1" dirty="0"/>
          </a:p>
        </p:txBody>
      </p:sp>
    </p:spTree>
    <p:extLst>
      <p:ext uri="{BB962C8B-B14F-4D97-AF65-F5344CB8AC3E}">
        <p14:creationId xmlns="" xmlns:p14="http://schemas.microsoft.com/office/powerpoint/2010/main" val="16557557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1213714308"/>
              </p:ext>
            </p:extLst>
          </p:nvPr>
        </p:nvGraphicFramePr>
        <p:xfrm>
          <a:off x="1285875" y="709616"/>
          <a:ext cx="6572250" cy="4331491"/>
        </p:xfrm>
        <a:graphic>
          <a:graphicData uri="http://schemas.openxmlformats.org/drawingml/2006/table">
            <a:tbl>
              <a:tblPr firstRow="1" bandRow="1">
                <a:tableStyleId>{5C22544A-7EE6-4342-B048-85BDC9FD1C3A}</a:tableStyleId>
              </a:tblPr>
              <a:tblGrid>
                <a:gridCol w="1143000">
                  <a:extLst>
                    <a:ext uri="{9D8B030D-6E8A-4147-A177-3AD203B41FA5}">
                      <a16:colId xmlns="" xmlns:a16="http://schemas.microsoft.com/office/drawing/2014/main" val="20000"/>
                    </a:ext>
                  </a:extLst>
                </a:gridCol>
                <a:gridCol w="5429250">
                  <a:extLst>
                    <a:ext uri="{9D8B030D-6E8A-4147-A177-3AD203B41FA5}">
                      <a16:colId xmlns="" xmlns:a16="http://schemas.microsoft.com/office/drawing/2014/main" val="20001"/>
                    </a:ext>
                  </a:extLst>
                </a:gridCol>
              </a:tblGrid>
              <a:tr h="545878">
                <a:tc>
                  <a:txBody>
                    <a:bodyPr/>
                    <a:lstStyle/>
                    <a:p>
                      <a:pPr algn="ctr"/>
                      <a:r>
                        <a:rPr lang="en-US" sz="1400" b="1" dirty="0" smtClean="0"/>
                        <a:t>CHAPTER XI</a:t>
                      </a:r>
                      <a:endParaRPr lang="en-US" sz="1400" b="1" dirty="0"/>
                    </a:p>
                  </a:txBody>
                  <a:tcPr marL="68580" marR="68580" marT="34290" marB="34290"/>
                </a:tc>
                <a:tc>
                  <a:txBody>
                    <a:bodyPr/>
                    <a:lstStyle/>
                    <a:p>
                      <a:r>
                        <a:rPr lang="en-US" sz="1400" dirty="0" smtClean="0"/>
                        <a:t>WORKER RE-SKILLING FUND</a:t>
                      </a:r>
                      <a:endParaRPr lang="en-US" sz="1400" dirty="0"/>
                    </a:p>
                  </a:txBody>
                  <a:tcPr marL="68580" marR="68580" marT="34290" marB="34290"/>
                </a:tc>
                <a:extLst>
                  <a:ext uri="{0D108BD9-81ED-4DB2-BD59-A6C34878D82A}">
                    <a16:rowId xmlns="" xmlns:a16="http://schemas.microsoft.com/office/drawing/2014/main" val="10000"/>
                  </a:ext>
                </a:extLst>
              </a:tr>
              <a:tr h="397436">
                <a:tc>
                  <a:txBody>
                    <a:bodyPr/>
                    <a:lstStyle/>
                    <a:p>
                      <a:pPr algn="ctr"/>
                      <a:r>
                        <a:rPr lang="en-US" sz="1400" b="1" dirty="0" smtClean="0"/>
                        <a:t>83</a:t>
                      </a:r>
                      <a:endParaRPr lang="en-US" sz="1400" b="1" dirty="0"/>
                    </a:p>
                  </a:txBody>
                  <a:tcPr marL="68580" marR="68580" marT="34290" marB="34290"/>
                </a:tc>
                <a:tc>
                  <a:txBody>
                    <a:bodyPr/>
                    <a:lstStyle/>
                    <a:p>
                      <a:r>
                        <a:rPr lang="en-US" sz="1400" b="0" dirty="0" smtClean="0"/>
                        <a:t>Worker re-skilling fund</a:t>
                      </a:r>
                      <a:endParaRPr lang="en-US" sz="1400" b="0" dirty="0"/>
                    </a:p>
                  </a:txBody>
                  <a:tcPr marL="68580" marR="68580" marT="34290" marB="34290"/>
                </a:tc>
                <a:extLst>
                  <a:ext uri="{0D108BD9-81ED-4DB2-BD59-A6C34878D82A}">
                    <a16:rowId xmlns="" xmlns:a16="http://schemas.microsoft.com/office/drawing/2014/main" val="10001"/>
                  </a:ext>
                </a:extLst>
              </a:tr>
              <a:tr h="471658">
                <a:tc>
                  <a:txBody>
                    <a:bodyPr/>
                    <a:lstStyle/>
                    <a:p>
                      <a:pPr algn="ctr"/>
                      <a:r>
                        <a:rPr lang="en-US" sz="1400" b="1" dirty="0" smtClean="0"/>
                        <a:t>CHAPTER XII</a:t>
                      </a:r>
                      <a:endParaRPr lang="en-US" sz="1400" b="1" dirty="0"/>
                    </a:p>
                  </a:txBody>
                  <a:tcPr marL="68580" marR="68580" marT="34290" marB="34290"/>
                </a:tc>
                <a:tc>
                  <a:txBody>
                    <a:bodyPr/>
                    <a:lstStyle/>
                    <a:p>
                      <a:r>
                        <a:rPr lang="en-US" sz="1400" dirty="0" smtClean="0"/>
                        <a:t>UNFAIR LABOUR PRACTICES</a:t>
                      </a:r>
                      <a:endParaRPr lang="en-US" sz="1400" dirty="0"/>
                    </a:p>
                  </a:txBody>
                  <a:tcPr marL="68580" marR="68580" marT="34290" marB="34290"/>
                </a:tc>
                <a:extLst>
                  <a:ext uri="{0D108BD9-81ED-4DB2-BD59-A6C34878D82A}">
                    <a16:rowId xmlns="" xmlns:a16="http://schemas.microsoft.com/office/drawing/2014/main" val="10002"/>
                  </a:ext>
                </a:extLst>
              </a:tr>
              <a:tr h="369678">
                <a:tc>
                  <a:txBody>
                    <a:bodyPr/>
                    <a:lstStyle/>
                    <a:p>
                      <a:pPr algn="ctr"/>
                      <a:r>
                        <a:rPr lang="en-US" sz="1400" smtClean="0"/>
                        <a:t>84</a:t>
                      </a:r>
                      <a:endParaRPr lang="en-US" sz="1400" dirty="0"/>
                    </a:p>
                  </a:txBody>
                  <a:tcPr marL="68580" marR="68580" marT="34290" marB="34290"/>
                </a:tc>
                <a:tc>
                  <a:txBody>
                    <a:bodyPr/>
                    <a:lstStyle/>
                    <a:p>
                      <a:r>
                        <a:rPr lang="en-US" sz="1400" dirty="0" smtClean="0"/>
                        <a:t>Prohibition</a:t>
                      </a:r>
                      <a:r>
                        <a:rPr lang="en-US" sz="1400" baseline="0" dirty="0" smtClean="0"/>
                        <a:t> of unfair labour practice</a:t>
                      </a:r>
                      <a:endParaRPr lang="en-US" sz="1400" dirty="0"/>
                    </a:p>
                  </a:txBody>
                  <a:tcPr marL="68580" marR="68580" marT="34290" marB="34290"/>
                </a:tc>
                <a:extLst>
                  <a:ext uri="{0D108BD9-81ED-4DB2-BD59-A6C34878D82A}">
                    <a16:rowId xmlns="" xmlns:a16="http://schemas.microsoft.com/office/drawing/2014/main" val="10003"/>
                  </a:ext>
                </a:extLst>
              </a:tr>
              <a:tr h="450374">
                <a:tc>
                  <a:txBody>
                    <a:bodyPr/>
                    <a:lstStyle/>
                    <a:p>
                      <a:pPr algn="ctr"/>
                      <a:r>
                        <a:rPr lang="en-US" sz="1400" b="1" dirty="0" smtClean="0"/>
                        <a:t>CHAPTER XIII</a:t>
                      </a:r>
                      <a:endParaRPr lang="en-US" sz="1400" b="1" dirty="0"/>
                    </a:p>
                  </a:txBody>
                  <a:tcPr marL="68580" marR="68580" marT="34290" marB="34290"/>
                </a:tc>
                <a:tc>
                  <a:txBody>
                    <a:bodyPr/>
                    <a:lstStyle/>
                    <a:p>
                      <a:r>
                        <a:rPr lang="en-US" sz="1400" dirty="0" smtClean="0"/>
                        <a:t>OFFENCES AND PENALTIES</a:t>
                      </a:r>
                      <a:endParaRPr lang="en-US" sz="1400" dirty="0"/>
                    </a:p>
                  </a:txBody>
                  <a:tcPr marL="68580" marR="68580" marT="34290" marB="34290"/>
                </a:tc>
                <a:extLst>
                  <a:ext uri="{0D108BD9-81ED-4DB2-BD59-A6C34878D82A}">
                    <a16:rowId xmlns="" xmlns:a16="http://schemas.microsoft.com/office/drawing/2014/main" val="10004"/>
                  </a:ext>
                </a:extLst>
              </a:tr>
              <a:tr h="441518">
                <a:tc>
                  <a:txBody>
                    <a:bodyPr/>
                    <a:lstStyle/>
                    <a:p>
                      <a:pPr algn="ctr"/>
                      <a:r>
                        <a:rPr lang="en-US" sz="1400" b="1" dirty="0" smtClean="0"/>
                        <a:t>85</a:t>
                      </a:r>
                      <a:endParaRPr lang="en-US" sz="1400" b="1" dirty="0"/>
                    </a:p>
                  </a:txBody>
                  <a:tcPr marL="68580" marR="68580" marT="34290" marB="34290"/>
                </a:tc>
                <a:tc>
                  <a:txBody>
                    <a:bodyPr/>
                    <a:lstStyle/>
                    <a:p>
                      <a:r>
                        <a:rPr lang="en-US" sz="1400" dirty="0" smtClean="0"/>
                        <a:t>Power</a:t>
                      </a:r>
                      <a:r>
                        <a:rPr lang="en-US" sz="1400" baseline="0" dirty="0" smtClean="0"/>
                        <a:t> of officers of appropriate Govt. to impose penalty in certain cases</a:t>
                      </a:r>
                      <a:endParaRPr lang="en-US" sz="1400" dirty="0"/>
                    </a:p>
                  </a:txBody>
                  <a:tcPr marL="68580" marR="68580" marT="34290" marB="34290"/>
                </a:tc>
                <a:extLst>
                  <a:ext uri="{0D108BD9-81ED-4DB2-BD59-A6C34878D82A}">
                    <a16:rowId xmlns="" xmlns:a16="http://schemas.microsoft.com/office/drawing/2014/main" val="10005"/>
                  </a:ext>
                </a:extLst>
              </a:tr>
              <a:tr h="390824">
                <a:tc>
                  <a:txBody>
                    <a:bodyPr/>
                    <a:lstStyle/>
                    <a:p>
                      <a:pPr algn="ctr"/>
                      <a:r>
                        <a:rPr lang="en-US" sz="1400" dirty="0" smtClean="0"/>
                        <a:t>86</a:t>
                      </a:r>
                      <a:endParaRPr lang="en-US" sz="1400" dirty="0"/>
                    </a:p>
                  </a:txBody>
                  <a:tcPr marL="68580" marR="68580" marT="34290" marB="34290"/>
                </a:tc>
                <a:tc>
                  <a:txBody>
                    <a:bodyPr/>
                    <a:lstStyle/>
                    <a:p>
                      <a:r>
                        <a:rPr lang="en-US" sz="1400" dirty="0" smtClean="0"/>
                        <a:t>Penalties</a:t>
                      </a:r>
                      <a:endParaRPr lang="en-US" sz="1400" dirty="0"/>
                    </a:p>
                  </a:txBody>
                  <a:tcPr marL="68580" marR="68580" marT="34290" marB="34290"/>
                </a:tc>
                <a:extLst>
                  <a:ext uri="{0D108BD9-81ED-4DB2-BD59-A6C34878D82A}">
                    <a16:rowId xmlns="" xmlns:a16="http://schemas.microsoft.com/office/drawing/2014/main" val="10006"/>
                  </a:ext>
                </a:extLst>
              </a:tr>
              <a:tr h="412700">
                <a:tc>
                  <a:txBody>
                    <a:bodyPr/>
                    <a:lstStyle/>
                    <a:p>
                      <a:pPr algn="ctr"/>
                      <a:r>
                        <a:rPr lang="en-US" sz="1400" b="1" dirty="0" smtClean="0"/>
                        <a:t>87</a:t>
                      </a:r>
                      <a:endParaRPr lang="en-US" sz="1400" b="1" dirty="0"/>
                    </a:p>
                  </a:txBody>
                  <a:tcPr marL="68580" marR="68580" marT="34290" marB="34290"/>
                </a:tc>
                <a:tc>
                  <a:txBody>
                    <a:bodyPr/>
                    <a:lstStyle/>
                    <a:p>
                      <a:r>
                        <a:rPr lang="en-US" sz="1400" dirty="0" smtClean="0"/>
                        <a:t>Cognizance of offences</a:t>
                      </a:r>
                      <a:endParaRPr lang="en-US" sz="1400" dirty="0"/>
                    </a:p>
                  </a:txBody>
                  <a:tcPr marL="68580" marR="68580" marT="34290" marB="34290"/>
                </a:tc>
                <a:extLst>
                  <a:ext uri="{0D108BD9-81ED-4DB2-BD59-A6C34878D82A}">
                    <a16:rowId xmlns="" xmlns:a16="http://schemas.microsoft.com/office/drawing/2014/main" val="10007"/>
                  </a:ext>
                </a:extLst>
              </a:tr>
              <a:tr h="412700">
                <a:tc>
                  <a:txBody>
                    <a:bodyPr/>
                    <a:lstStyle/>
                    <a:p>
                      <a:pPr algn="ctr"/>
                      <a:r>
                        <a:rPr lang="en-US" sz="1400" b="1" dirty="0" smtClean="0"/>
                        <a:t>88</a:t>
                      </a:r>
                      <a:endParaRPr lang="en-US" sz="1400" b="1" dirty="0"/>
                    </a:p>
                  </a:txBody>
                  <a:tcPr marL="68580" marR="68580" marT="34290" marB="34290"/>
                </a:tc>
                <a:tc>
                  <a:txBody>
                    <a:bodyPr/>
                    <a:lstStyle/>
                    <a:p>
                      <a:r>
                        <a:rPr lang="en-US" sz="1400" dirty="0" smtClean="0"/>
                        <a:t>Offences by companies</a:t>
                      </a:r>
                      <a:endParaRPr lang="en-US" sz="1400" dirty="0"/>
                    </a:p>
                  </a:txBody>
                  <a:tcPr marL="68580" marR="68580" marT="34290" marB="34290"/>
                </a:tc>
                <a:extLst>
                  <a:ext uri="{0D108BD9-81ED-4DB2-BD59-A6C34878D82A}">
                    <a16:rowId xmlns="" xmlns:a16="http://schemas.microsoft.com/office/drawing/2014/main" val="10008"/>
                  </a:ext>
                </a:extLst>
              </a:tr>
              <a:tr h="438725">
                <a:tc>
                  <a:txBody>
                    <a:bodyPr/>
                    <a:lstStyle/>
                    <a:p>
                      <a:pPr algn="ctr"/>
                      <a:r>
                        <a:rPr lang="en-US" sz="1400" b="1" dirty="0" smtClean="0"/>
                        <a:t>89</a:t>
                      </a:r>
                      <a:endParaRPr lang="en-US" sz="1400" b="1" dirty="0"/>
                    </a:p>
                  </a:txBody>
                  <a:tcPr marL="68580" marR="68580" marT="34290" marB="34290"/>
                </a:tc>
                <a:tc>
                  <a:txBody>
                    <a:bodyPr/>
                    <a:lstStyle/>
                    <a:p>
                      <a:r>
                        <a:rPr lang="en-US" sz="1400" dirty="0" smtClean="0"/>
                        <a:t>Composition of offences</a:t>
                      </a:r>
                      <a:endParaRPr lang="en-US" sz="1400" dirty="0"/>
                    </a:p>
                  </a:txBody>
                  <a:tcPr marL="68580" marR="68580" marT="34290" marB="34290"/>
                </a:tc>
                <a:extLst>
                  <a:ext uri="{0D108BD9-81ED-4DB2-BD59-A6C34878D82A}">
                    <a16:rowId xmlns=""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84</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9" name="Title 1"/>
          <p:cNvSpPr>
            <a:spLocks noGrp="1"/>
          </p:cNvSpPr>
          <p:nvPr>
            <p:ph type="title"/>
          </p:nvPr>
        </p:nvSpPr>
        <p:spPr>
          <a:xfrm>
            <a:off x="1143000" y="228600"/>
            <a:ext cx="6858000" cy="514350"/>
          </a:xfrm>
        </p:spPr>
        <p:txBody>
          <a:bodyPr>
            <a:noAutofit/>
          </a:bodyPr>
          <a:lstStyle/>
          <a:p>
            <a:r>
              <a:rPr lang="en-US" sz="2400" b="1" dirty="0"/>
              <a:t>The Industrial Relations Code, 2019</a:t>
            </a:r>
            <a:br>
              <a:rPr lang="en-US" sz="2400" b="1" dirty="0"/>
            </a:br>
            <a:endParaRPr lang="en-US" sz="2400" b="1" dirty="0"/>
          </a:p>
        </p:txBody>
      </p:sp>
    </p:spTree>
    <p:extLst>
      <p:ext uri="{BB962C8B-B14F-4D97-AF65-F5344CB8AC3E}">
        <p14:creationId xmlns="" xmlns:p14="http://schemas.microsoft.com/office/powerpoint/2010/main" val="5760918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2719831617"/>
              </p:ext>
            </p:extLst>
          </p:nvPr>
        </p:nvGraphicFramePr>
        <p:xfrm>
          <a:off x="1314450" y="678407"/>
          <a:ext cx="6572250" cy="4329105"/>
        </p:xfrm>
        <a:graphic>
          <a:graphicData uri="http://schemas.openxmlformats.org/drawingml/2006/table">
            <a:tbl>
              <a:tblPr firstRow="1" bandRow="1">
                <a:tableStyleId>{5C22544A-7EE6-4342-B048-85BDC9FD1C3A}</a:tableStyleId>
              </a:tblPr>
              <a:tblGrid>
                <a:gridCol w="1143000">
                  <a:extLst>
                    <a:ext uri="{9D8B030D-6E8A-4147-A177-3AD203B41FA5}">
                      <a16:colId xmlns="" xmlns:a16="http://schemas.microsoft.com/office/drawing/2014/main" val="20000"/>
                    </a:ext>
                  </a:extLst>
                </a:gridCol>
                <a:gridCol w="5429250">
                  <a:extLst>
                    <a:ext uri="{9D8B030D-6E8A-4147-A177-3AD203B41FA5}">
                      <a16:colId xmlns="" xmlns:a16="http://schemas.microsoft.com/office/drawing/2014/main" val="20001"/>
                    </a:ext>
                  </a:extLst>
                </a:gridCol>
              </a:tblGrid>
              <a:tr h="559383">
                <a:tc>
                  <a:txBody>
                    <a:bodyPr/>
                    <a:lstStyle/>
                    <a:p>
                      <a:pPr algn="ctr"/>
                      <a:r>
                        <a:rPr lang="en-US" sz="1400" b="1" dirty="0" smtClean="0"/>
                        <a:t>CHAPTER XIV</a:t>
                      </a:r>
                      <a:endParaRPr lang="en-US" sz="1400" b="1" dirty="0"/>
                    </a:p>
                  </a:txBody>
                  <a:tcPr marL="68580" marR="68580" marT="34290" marB="34290"/>
                </a:tc>
                <a:tc>
                  <a:txBody>
                    <a:bodyPr/>
                    <a:lstStyle/>
                    <a:p>
                      <a:r>
                        <a:rPr lang="en-US" sz="1400" dirty="0" smtClean="0"/>
                        <a:t>MISCELLANEOUS</a:t>
                      </a:r>
                      <a:endParaRPr lang="en-US" sz="1400" dirty="0"/>
                    </a:p>
                  </a:txBody>
                  <a:tcPr marL="68580" marR="68580" marT="34290" marB="34290"/>
                </a:tc>
                <a:extLst>
                  <a:ext uri="{0D108BD9-81ED-4DB2-BD59-A6C34878D82A}">
                    <a16:rowId xmlns="" xmlns:a16="http://schemas.microsoft.com/office/drawing/2014/main" val="10000"/>
                  </a:ext>
                </a:extLst>
              </a:tr>
              <a:tr h="480060">
                <a:tc>
                  <a:txBody>
                    <a:bodyPr/>
                    <a:lstStyle/>
                    <a:p>
                      <a:pPr algn="ctr"/>
                      <a:r>
                        <a:rPr lang="en-US" sz="1400" b="1" dirty="0" smtClean="0"/>
                        <a:t>90</a:t>
                      </a:r>
                      <a:endParaRPr lang="en-US" sz="1400" b="1" dirty="0"/>
                    </a:p>
                  </a:txBody>
                  <a:tcPr marL="68580" marR="68580" marT="34290" marB="34290"/>
                </a:tc>
                <a:tc>
                  <a:txBody>
                    <a:bodyPr/>
                    <a:lstStyle/>
                    <a:p>
                      <a:r>
                        <a:rPr lang="en-US" sz="1400" b="0" dirty="0" smtClean="0"/>
                        <a:t>Conditions</a:t>
                      </a:r>
                      <a:r>
                        <a:rPr lang="en-US" sz="1400" b="0" baseline="0" dirty="0" smtClean="0"/>
                        <a:t> of service, etc, to remain unchanged under certain circumstances during pendency of proceedings</a:t>
                      </a:r>
                      <a:endParaRPr lang="en-US" sz="1400" b="0" dirty="0"/>
                    </a:p>
                  </a:txBody>
                  <a:tcPr marL="68580" marR="68580" marT="34290" marB="34290"/>
                </a:tc>
                <a:extLst>
                  <a:ext uri="{0D108BD9-81ED-4DB2-BD59-A6C34878D82A}">
                    <a16:rowId xmlns="" xmlns:a16="http://schemas.microsoft.com/office/drawing/2014/main" val="10001"/>
                  </a:ext>
                </a:extLst>
              </a:tr>
              <a:tr h="483326">
                <a:tc>
                  <a:txBody>
                    <a:bodyPr/>
                    <a:lstStyle/>
                    <a:p>
                      <a:pPr algn="ctr"/>
                      <a:r>
                        <a:rPr lang="en-US" sz="1400" b="1" dirty="0" smtClean="0"/>
                        <a:t>91</a:t>
                      </a:r>
                      <a:endParaRPr lang="en-US" sz="1400" b="1" dirty="0"/>
                    </a:p>
                  </a:txBody>
                  <a:tcPr marL="68580" marR="68580" marT="34290" marB="34290"/>
                </a:tc>
                <a:tc>
                  <a:txBody>
                    <a:bodyPr/>
                    <a:lstStyle/>
                    <a:p>
                      <a:r>
                        <a:rPr lang="en-US" sz="1400" dirty="0" smtClean="0"/>
                        <a:t>Special</a:t>
                      </a:r>
                      <a:r>
                        <a:rPr lang="en-US" sz="1400" baseline="0" dirty="0" smtClean="0"/>
                        <a:t> provision for adjudication as to whether conditions of service, etc, changed during pendency of proceedings</a:t>
                      </a:r>
                      <a:endParaRPr lang="en-US" sz="1400" dirty="0"/>
                    </a:p>
                  </a:txBody>
                  <a:tcPr marL="68580" marR="68580" marT="34290" marB="34290"/>
                </a:tc>
                <a:extLst>
                  <a:ext uri="{0D108BD9-81ED-4DB2-BD59-A6C34878D82A}">
                    <a16:rowId xmlns="" xmlns:a16="http://schemas.microsoft.com/office/drawing/2014/main" val="10002"/>
                  </a:ext>
                </a:extLst>
              </a:tr>
              <a:tr h="565551">
                <a:tc>
                  <a:txBody>
                    <a:bodyPr/>
                    <a:lstStyle/>
                    <a:p>
                      <a:pPr algn="ctr"/>
                      <a:r>
                        <a:rPr lang="en-US" sz="1400" b="1" dirty="0" smtClean="0"/>
                        <a:t>92</a:t>
                      </a:r>
                      <a:endParaRPr lang="en-US" sz="1400" b="1" dirty="0"/>
                    </a:p>
                  </a:txBody>
                  <a:tcPr marL="68580" marR="68580" marT="34290" marB="34290"/>
                </a:tc>
                <a:tc>
                  <a:txBody>
                    <a:bodyPr/>
                    <a:lstStyle/>
                    <a:p>
                      <a:r>
                        <a:rPr lang="en-US" sz="1400" dirty="0" smtClean="0"/>
                        <a:t>Power to transfer certain proceedings</a:t>
                      </a:r>
                      <a:endParaRPr lang="en-US" sz="1400" dirty="0"/>
                    </a:p>
                  </a:txBody>
                  <a:tcPr marL="68580" marR="68580" marT="34290" marB="34290"/>
                </a:tc>
                <a:extLst>
                  <a:ext uri="{0D108BD9-81ED-4DB2-BD59-A6C34878D82A}">
                    <a16:rowId xmlns="" xmlns:a16="http://schemas.microsoft.com/office/drawing/2014/main" val="10003"/>
                  </a:ext>
                </a:extLst>
              </a:tr>
              <a:tr h="461516">
                <a:tc>
                  <a:txBody>
                    <a:bodyPr/>
                    <a:lstStyle/>
                    <a:p>
                      <a:pPr algn="ctr"/>
                      <a:r>
                        <a:rPr lang="en-US" sz="1400" b="1" dirty="0" smtClean="0"/>
                        <a:t>93</a:t>
                      </a:r>
                      <a:endParaRPr lang="en-US" sz="1400" b="1" dirty="0"/>
                    </a:p>
                  </a:txBody>
                  <a:tcPr marL="68580" marR="68580" marT="34290" marB="34290"/>
                </a:tc>
                <a:tc>
                  <a:txBody>
                    <a:bodyPr/>
                    <a:lstStyle/>
                    <a:p>
                      <a:r>
                        <a:rPr lang="en-US" sz="1400" dirty="0" smtClean="0"/>
                        <a:t>Protection of persons</a:t>
                      </a:r>
                      <a:endParaRPr lang="en-US" sz="1400" dirty="0"/>
                    </a:p>
                  </a:txBody>
                  <a:tcPr marL="68580" marR="68580" marT="34290" marB="34290"/>
                </a:tc>
                <a:extLst>
                  <a:ext uri="{0D108BD9-81ED-4DB2-BD59-A6C34878D82A}">
                    <a16:rowId xmlns="" xmlns:a16="http://schemas.microsoft.com/office/drawing/2014/main" val="10004"/>
                  </a:ext>
                </a:extLst>
              </a:tr>
              <a:tr h="452441">
                <a:tc>
                  <a:txBody>
                    <a:bodyPr/>
                    <a:lstStyle/>
                    <a:p>
                      <a:pPr algn="ctr"/>
                      <a:r>
                        <a:rPr lang="en-US" sz="1400" b="1" dirty="0" smtClean="0"/>
                        <a:t>94</a:t>
                      </a:r>
                      <a:endParaRPr lang="en-US" sz="1400" b="1" dirty="0"/>
                    </a:p>
                  </a:txBody>
                  <a:tcPr marL="68580" marR="68580" marT="34290" marB="34290"/>
                </a:tc>
                <a:tc>
                  <a:txBody>
                    <a:bodyPr/>
                    <a:lstStyle/>
                    <a:p>
                      <a:r>
                        <a:rPr lang="en-US" sz="1400" dirty="0" smtClean="0"/>
                        <a:t>Representation of parties</a:t>
                      </a:r>
                      <a:endParaRPr lang="en-US" sz="1400" dirty="0"/>
                    </a:p>
                  </a:txBody>
                  <a:tcPr marL="68580" marR="68580" marT="34290" marB="34290"/>
                </a:tc>
                <a:extLst>
                  <a:ext uri="{0D108BD9-81ED-4DB2-BD59-A6C34878D82A}">
                    <a16:rowId xmlns="" xmlns:a16="http://schemas.microsoft.com/office/drawing/2014/main" val="10005"/>
                  </a:ext>
                </a:extLst>
              </a:tr>
              <a:tr h="453794">
                <a:tc>
                  <a:txBody>
                    <a:bodyPr/>
                    <a:lstStyle/>
                    <a:p>
                      <a:pPr algn="ctr"/>
                      <a:r>
                        <a:rPr lang="en-US" sz="1400" b="1" dirty="0" smtClean="0"/>
                        <a:t>95</a:t>
                      </a:r>
                      <a:endParaRPr lang="en-US" sz="1400" b="1" dirty="0"/>
                    </a:p>
                  </a:txBody>
                  <a:tcPr marL="68580" marR="68580" marT="34290" marB="34290"/>
                </a:tc>
                <a:tc>
                  <a:txBody>
                    <a:bodyPr/>
                    <a:lstStyle/>
                    <a:p>
                      <a:r>
                        <a:rPr lang="en-US" sz="1400" dirty="0" smtClean="0"/>
                        <a:t>Removal of doubts</a:t>
                      </a:r>
                      <a:r>
                        <a:rPr lang="en-US" sz="1400" baseline="0" dirty="0" smtClean="0"/>
                        <a:t> in interpretation of award or settlement</a:t>
                      </a:r>
                      <a:endParaRPr lang="en-US" sz="1400" dirty="0"/>
                    </a:p>
                  </a:txBody>
                  <a:tcPr marL="68580" marR="68580" marT="34290" marB="34290"/>
                </a:tc>
                <a:extLst>
                  <a:ext uri="{0D108BD9-81ED-4DB2-BD59-A6C34878D82A}">
                    <a16:rowId xmlns="" xmlns:a16="http://schemas.microsoft.com/office/drawing/2014/main" val="10006"/>
                  </a:ext>
                </a:extLst>
              </a:tr>
              <a:tr h="422910">
                <a:tc>
                  <a:txBody>
                    <a:bodyPr/>
                    <a:lstStyle/>
                    <a:p>
                      <a:pPr algn="ctr"/>
                      <a:r>
                        <a:rPr lang="en-US" sz="1400" b="1" dirty="0" smtClean="0"/>
                        <a:t>96</a:t>
                      </a:r>
                      <a:endParaRPr lang="en-US" sz="1400" b="1" dirty="0"/>
                    </a:p>
                  </a:txBody>
                  <a:tcPr marL="68580" marR="68580" marT="34290" marB="34290"/>
                </a:tc>
                <a:tc>
                  <a:txBody>
                    <a:bodyPr/>
                    <a:lstStyle/>
                    <a:p>
                      <a:r>
                        <a:rPr lang="en-US" sz="1400" dirty="0" smtClean="0"/>
                        <a:t>Power to exempt</a:t>
                      </a:r>
                      <a:endParaRPr lang="en-US" sz="1400" dirty="0"/>
                    </a:p>
                  </a:txBody>
                  <a:tcPr marL="68580" marR="68580" marT="34290" marB="34290"/>
                </a:tc>
                <a:extLst>
                  <a:ext uri="{0D108BD9-81ED-4DB2-BD59-A6C34878D82A}">
                    <a16:rowId xmlns="" xmlns:a16="http://schemas.microsoft.com/office/drawing/2014/main" val="10007"/>
                  </a:ext>
                </a:extLst>
              </a:tr>
              <a:tr h="422910">
                <a:tc>
                  <a:txBody>
                    <a:bodyPr/>
                    <a:lstStyle/>
                    <a:p>
                      <a:pPr algn="ctr"/>
                      <a:r>
                        <a:rPr lang="en-US" sz="1400" b="1" dirty="0" smtClean="0"/>
                        <a:t>97</a:t>
                      </a:r>
                      <a:endParaRPr lang="en-US" sz="1400" b="1" dirty="0"/>
                    </a:p>
                  </a:txBody>
                  <a:tcPr marL="68580" marR="68580" marT="34290" marB="34290"/>
                </a:tc>
                <a:tc>
                  <a:txBody>
                    <a:bodyPr/>
                    <a:lstStyle/>
                    <a:p>
                      <a:r>
                        <a:rPr lang="en-US" sz="1400" dirty="0" smtClean="0"/>
                        <a:t>Jurisdiction</a:t>
                      </a:r>
                      <a:r>
                        <a:rPr lang="en-US" sz="1400" baseline="0" dirty="0" smtClean="0"/>
                        <a:t> of civil courts barred</a:t>
                      </a:r>
                      <a:endParaRPr lang="en-US" sz="1400" dirty="0"/>
                    </a:p>
                  </a:txBody>
                  <a:tcPr marL="68580" marR="68580" marT="34290" marB="34290"/>
                </a:tc>
                <a:extLst>
                  <a:ext uri="{0D108BD9-81ED-4DB2-BD59-A6C34878D82A}">
                    <a16:rowId xmlns="" xmlns:a16="http://schemas.microsoft.com/office/drawing/2014/main" val="10008"/>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85</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9" name="Title 1"/>
          <p:cNvSpPr>
            <a:spLocks noGrp="1"/>
          </p:cNvSpPr>
          <p:nvPr>
            <p:ph type="title"/>
          </p:nvPr>
        </p:nvSpPr>
        <p:spPr>
          <a:xfrm>
            <a:off x="1143000" y="228600"/>
            <a:ext cx="6858000" cy="514350"/>
          </a:xfrm>
        </p:spPr>
        <p:txBody>
          <a:bodyPr>
            <a:noAutofit/>
          </a:bodyPr>
          <a:lstStyle/>
          <a:p>
            <a:r>
              <a:rPr lang="en-US" sz="2400" b="1" dirty="0"/>
              <a:t>The Industrial Relations Code, 2019</a:t>
            </a:r>
            <a:br>
              <a:rPr lang="en-US" sz="2400" b="1" dirty="0"/>
            </a:br>
            <a:endParaRPr lang="en-US" sz="2400" b="1" dirty="0"/>
          </a:p>
        </p:txBody>
      </p:sp>
    </p:spTree>
    <p:extLst>
      <p:ext uri="{BB962C8B-B14F-4D97-AF65-F5344CB8AC3E}">
        <p14:creationId xmlns="" xmlns:p14="http://schemas.microsoft.com/office/powerpoint/2010/main" val="2223686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3059871118"/>
              </p:ext>
            </p:extLst>
          </p:nvPr>
        </p:nvGraphicFramePr>
        <p:xfrm>
          <a:off x="1285875" y="713744"/>
          <a:ext cx="6572250" cy="4229099"/>
        </p:xfrm>
        <a:graphic>
          <a:graphicData uri="http://schemas.openxmlformats.org/drawingml/2006/table">
            <a:tbl>
              <a:tblPr firstRow="1" bandRow="1">
                <a:tableStyleId>{5C22544A-7EE6-4342-B048-85BDC9FD1C3A}</a:tableStyleId>
              </a:tblPr>
              <a:tblGrid>
                <a:gridCol w="1143000">
                  <a:extLst>
                    <a:ext uri="{9D8B030D-6E8A-4147-A177-3AD203B41FA5}">
                      <a16:colId xmlns="" xmlns:a16="http://schemas.microsoft.com/office/drawing/2014/main" val="20000"/>
                    </a:ext>
                  </a:extLst>
                </a:gridCol>
                <a:gridCol w="5429250">
                  <a:extLst>
                    <a:ext uri="{9D8B030D-6E8A-4147-A177-3AD203B41FA5}">
                      <a16:colId xmlns="" xmlns:a16="http://schemas.microsoft.com/office/drawing/2014/main" val="20001"/>
                    </a:ext>
                  </a:extLst>
                </a:gridCol>
              </a:tblGrid>
              <a:tr h="559383">
                <a:tc>
                  <a:txBody>
                    <a:bodyPr/>
                    <a:lstStyle/>
                    <a:p>
                      <a:pPr algn="ctr"/>
                      <a:r>
                        <a:rPr lang="en-US" sz="1400" b="1" dirty="0" smtClean="0"/>
                        <a:t>CHAPTER XIV</a:t>
                      </a:r>
                      <a:endParaRPr lang="en-US" sz="1400" b="1" dirty="0"/>
                    </a:p>
                  </a:txBody>
                  <a:tcPr marL="68580" marR="68580" marT="34290" marB="34290"/>
                </a:tc>
                <a:tc>
                  <a:txBody>
                    <a:bodyPr/>
                    <a:lstStyle/>
                    <a:p>
                      <a:r>
                        <a:rPr lang="en-US" sz="1400" dirty="0" smtClean="0"/>
                        <a:t>MISCELLANEOUS</a:t>
                      </a:r>
                      <a:endParaRPr lang="en-US" sz="1400" dirty="0"/>
                    </a:p>
                  </a:txBody>
                  <a:tcPr marL="68580" marR="68580" marT="34290" marB="34290"/>
                </a:tc>
                <a:extLst>
                  <a:ext uri="{0D108BD9-81ED-4DB2-BD59-A6C34878D82A}">
                    <a16:rowId xmlns="" xmlns:a16="http://schemas.microsoft.com/office/drawing/2014/main" val="10000"/>
                  </a:ext>
                </a:extLst>
              </a:tr>
              <a:tr h="407268">
                <a:tc>
                  <a:txBody>
                    <a:bodyPr/>
                    <a:lstStyle/>
                    <a:p>
                      <a:pPr algn="ctr"/>
                      <a:r>
                        <a:rPr lang="en-US" sz="1400" b="1" dirty="0" smtClean="0"/>
                        <a:t>98</a:t>
                      </a:r>
                      <a:endParaRPr lang="en-US" sz="1400" b="1" dirty="0"/>
                    </a:p>
                  </a:txBody>
                  <a:tcPr marL="68580" marR="68580" marT="34290" marB="34290"/>
                </a:tc>
                <a:tc>
                  <a:txBody>
                    <a:bodyPr/>
                    <a:lstStyle/>
                    <a:p>
                      <a:r>
                        <a:rPr lang="en-US" sz="1400" b="0" dirty="0" smtClean="0"/>
                        <a:t>Protection of</a:t>
                      </a:r>
                      <a:r>
                        <a:rPr lang="en-US" sz="1400" b="0" baseline="0" dirty="0" smtClean="0"/>
                        <a:t> action taken under Code</a:t>
                      </a:r>
                      <a:endParaRPr lang="en-US" sz="1400" b="0" dirty="0"/>
                    </a:p>
                  </a:txBody>
                  <a:tcPr marL="68580" marR="68580" marT="34290" marB="34290"/>
                </a:tc>
                <a:extLst>
                  <a:ext uri="{0D108BD9-81ED-4DB2-BD59-A6C34878D82A}">
                    <a16:rowId xmlns="" xmlns:a16="http://schemas.microsoft.com/office/drawing/2014/main" val="10001"/>
                  </a:ext>
                </a:extLst>
              </a:tr>
              <a:tr h="483326">
                <a:tc>
                  <a:txBody>
                    <a:bodyPr/>
                    <a:lstStyle/>
                    <a:p>
                      <a:pPr algn="ctr"/>
                      <a:r>
                        <a:rPr lang="en-US" sz="1400" b="1" dirty="0" smtClean="0"/>
                        <a:t>99</a:t>
                      </a:r>
                      <a:endParaRPr lang="en-US" sz="1400" b="1" dirty="0"/>
                    </a:p>
                  </a:txBody>
                  <a:tcPr marL="68580" marR="68580" marT="34290" marB="34290"/>
                </a:tc>
                <a:tc>
                  <a:txBody>
                    <a:bodyPr/>
                    <a:lstStyle/>
                    <a:p>
                      <a:r>
                        <a:rPr lang="en-US" sz="1400" dirty="0" smtClean="0"/>
                        <a:t>Power to make Rules</a:t>
                      </a:r>
                      <a:endParaRPr lang="en-US" sz="1400" dirty="0"/>
                    </a:p>
                  </a:txBody>
                  <a:tcPr marL="68580" marR="68580" marT="34290" marB="34290"/>
                </a:tc>
                <a:extLst>
                  <a:ext uri="{0D108BD9-81ED-4DB2-BD59-A6C34878D82A}">
                    <a16:rowId xmlns="" xmlns:a16="http://schemas.microsoft.com/office/drawing/2014/main" val="10002"/>
                  </a:ext>
                </a:extLst>
              </a:tr>
              <a:tr h="565551">
                <a:tc>
                  <a:txBody>
                    <a:bodyPr/>
                    <a:lstStyle/>
                    <a:p>
                      <a:pPr algn="ctr"/>
                      <a:r>
                        <a:rPr lang="en-US" sz="1400" b="1" dirty="0" smtClean="0"/>
                        <a:t>100</a:t>
                      </a:r>
                      <a:endParaRPr lang="en-US" sz="1400" b="1" dirty="0"/>
                    </a:p>
                  </a:txBody>
                  <a:tcPr marL="68580" marR="68580" marT="34290" marB="34290"/>
                </a:tc>
                <a:tc>
                  <a:txBody>
                    <a:bodyPr/>
                    <a:lstStyle/>
                    <a:p>
                      <a:r>
                        <a:rPr lang="en-US" sz="1400" dirty="0" smtClean="0"/>
                        <a:t>Delegation of powers</a:t>
                      </a:r>
                      <a:endParaRPr lang="en-US" sz="1400" dirty="0"/>
                    </a:p>
                  </a:txBody>
                  <a:tcPr marL="68580" marR="68580" marT="34290" marB="34290"/>
                </a:tc>
                <a:extLst>
                  <a:ext uri="{0D108BD9-81ED-4DB2-BD59-A6C34878D82A}">
                    <a16:rowId xmlns="" xmlns:a16="http://schemas.microsoft.com/office/drawing/2014/main" val="10003"/>
                  </a:ext>
                </a:extLst>
              </a:tr>
              <a:tr h="461516">
                <a:tc>
                  <a:txBody>
                    <a:bodyPr/>
                    <a:lstStyle/>
                    <a:p>
                      <a:pPr algn="ctr"/>
                      <a:r>
                        <a:rPr lang="en-US" sz="1400" b="1" dirty="0" smtClean="0"/>
                        <a:t>101</a:t>
                      </a:r>
                      <a:endParaRPr lang="en-US" sz="1400" b="1" dirty="0"/>
                    </a:p>
                  </a:txBody>
                  <a:tcPr marL="68580" marR="68580" marT="34290" marB="34290"/>
                </a:tc>
                <a:tc>
                  <a:txBody>
                    <a:bodyPr/>
                    <a:lstStyle/>
                    <a:p>
                      <a:r>
                        <a:rPr lang="en-US" sz="1400" dirty="0" smtClean="0"/>
                        <a:t>Power to amend Schedules</a:t>
                      </a:r>
                      <a:endParaRPr lang="en-US" sz="1400" dirty="0"/>
                    </a:p>
                  </a:txBody>
                  <a:tcPr marL="68580" marR="68580" marT="34290" marB="34290"/>
                </a:tc>
                <a:extLst>
                  <a:ext uri="{0D108BD9-81ED-4DB2-BD59-A6C34878D82A}">
                    <a16:rowId xmlns="" xmlns:a16="http://schemas.microsoft.com/office/drawing/2014/main" val="10004"/>
                  </a:ext>
                </a:extLst>
              </a:tr>
              <a:tr h="452441">
                <a:tc>
                  <a:txBody>
                    <a:bodyPr/>
                    <a:lstStyle/>
                    <a:p>
                      <a:pPr algn="ctr"/>
                      <a:r>
                        <a:rPr lang="en-US" sz="1400" b="1" dirty="0" smtClean="0"/>
                        <a:t>102</a:t>
                      </a:r>
                      <a:endParaRPr lang="en-US" sz="1400" b="1" dirty="0"/>
                    </a:p>
                  </a:txBody>
                  <a:tcPr marL="68580" marR="68580" marT="34290" marB="34290"/>
                </a:tc>
                <a:tc>
                  <a:txBody>
                    <a:bodyPr/>
                    <a:lstStyle/>
                    <a:p>
                      <a:r>
                        <a:rPr lang="en-US" sz="1400" dirty="0" smtClean="0"/>
                        <a:t>Amendment of Act 7 of 2017</a:t>
                      </a:r>
                      <a:endParaRPr lang="en-US" sz="1400" dirty="0"/>
                    </a:p>
                  </a:txBody>
                  <a:tcPr marL="68580" marR="68580" marT="34290" marB="34290"/>
                </a:tc>
                <a:extLst>
                  <a:ext uri="{0D108BD9-81ED-4DB2-BD59-A6C34878D82A}">
                    <a16:rowId xmlns="" xmlns:a16="http://schemas.microsoft.com/office/drawing/2014/main" val="10005"/>
                  </a:ext>
                </a:extLst>
              </a:tr>
              <a:tr h="453794">
                <a:tc>
                  <a:txBody>
                    <a:bodyPr/>
                    <a:lstStyle/>
                    <a:p>
                      <a:pPr algn="ctr"/>
                      <a:r>
                        <a:rPr lang="en-US" sz="1400" b="1" dirty="0" smtClean="0"/>
                        <a:t>103</a:t>
                      </a:r>
                      <a:endParaRPr lang="en-US" sz="1400" b="1" dirty="0"/>
                    </a:p>
                  </a:txBody>
                  <a:tcPr marL="68580" marR="68580" marT="34290" marB="34290"/>
                </a:tc>
                <a:tc>
                  <a:txBody>
                    <a:bodyPr/>
                    <a:lstStyle/>
                    <a:p>
                      <a:r>
                        <a:rPr lang="en-US" sz="1400" dirty="0" smtClean="0"/>
                        <a:t>Power</a:t>
                      </a:r>
                      <a:r>
                        <a:rPr lang="en-US" sz="1400" baseline="0" dirty="0" smtClean="0"/>
                        <a:t> to remove difficulties</a:t>
                      </a:r>
                      <a:endParaRPr lang="en-US" sz="1400" dirty="0"/>
                    </a:p>
                  </a:txBody>
                  <a:tcPr marL="68580" marR="68580" marT="34290" marB="34290"/>
                </a:tc>
                <a:extLst>
                  <a:ext uri="{0D108BD9-81ED-4DB2-BD59-A6C34878D82A}">
                    <a16:rowId xmlns="" xmlns:a16="http://schemas.microsoft.com/office/drawing/2014/main" val="10006"/>
                  </a:ext>
                </a:extLst>
              </a:tr>
              <a:tr h="422910">
                <a:tc>
                  <a:txBody>
                    <a:bodyPr/>
                    <a:lstStyle/>
                    <a:p>
                      <a:pPr algn="ctr"/>
                      <a:r>
                        <a:rPr lang="en-US" sz="1400" b="1" dirty="0" smtClean="0"/>
                        <a:t>104</a:t>
                      </a:r>
                      <a:endParaRPr lang="en-US" sz="1400" b="1" dirty="0"/>
                    </a:p>
                  </a:txBody>
                  <a:tcPr marL="68580" marR="68580" marT="34290" marB="34290"/>
                </a:tc>
                <a:tc>
                  <a:txBody>
                    <a:bodyPr/>
                    <a:lstStyle/>
                    <a:p>
                      <a:r>
                        <a:rPr lang="en-US" sz="1400" dirty="0" smtClean="0"/>
                        <a:t>Repeal</a:t>
                      </a:r>
                      <a:r>
                        <a:rPr lang="en-US" sz="1400" baseline="0" dirty="0" smtClean="0"/>
                        <a:t> and savings</a:t>
                      </a:r>
                      <a:endParaRPr lang="en-US" sz="1400" dirty="0"/>
                    </a:p>
                  </a:txBody>
                  <a:tcPr marL="68580" marR="68580" marT="34290" marB="34290"/>
                </a:tc>
                <a:extLst>
                  <a:ext uri="{0D108BD9-81ED-4DB2-BD59-A6C34878D82A}">
                    <a16:rowId xmlns="" xmlns:a16="http://schemas.microsoft.com/office/drawing/2014/main" val="10007"/>
                  </a:ext>
                </a:extLst>
              </a:tr>
              <a:tr h="422910">
                <a:tc>
                  <a:txBody>
                    <a:bodyPr/>
                    <a:lstStyle/>
                    <a:p>
                      <a:pPr algn="ctr"/>
                      <a:endParaRPr lang="en-US" sz="1400" b="1" dirty="0"/>
                    </a:p>
                  </a:txBody>
                  <a:tcPr marL="68580" marR="68580" marT="34290" marB="34290"/>
                </a:tc>
                <a:tc>
                  <a:txBody>
                    <a:bodyPr/>
                    <a:lstStyle/>
                    <a:p>
                      <a:r>
                        <a:rPr lang="en-US" sz="1400" dirty="0" smtClean="0"/>
                        <a:t>Three</a:t>
                      </a:r>
                      <a:r>
                        <a:rPr lang="en-US" sz="1400" baseline="0" dirty="0" smtClean="0"/>
                        <a:t> Schedules.</a:t>
                      </a:r>
                      <a:endParaRPr lang="en-US" sz="1400" dirty="0"/>
                    </a:p>
                  </a:txBody>
                  <a:tcPr marL="68580" marR="68580" marT="34290" marB="34290"/>
                </a:tc>
                <a:extLst>
                  <a:ext uri="{0D108BD9-81ED-4DB2-BD59-A6C34878D82A}">
                    <a16:rowId xmlns="" xmlns:a16="http://schemas.microsoft.com/office/drawing/2014/main" val="10008"/>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86</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9" name="Title 1"/>
          <p:cNvSpPr>
            <a:spLocks noGrp="1"/>
          </p:cNvSpPr>
          <p:nvPr>
            <p:ph type="title"/>
          </p:nvPr>
        </p:nvSpPr>
        <p:spPr>
          <a:xfrm>
            <a:off x="1143000" y="228600"/>
            <a:ext cx="6858000" cy="514350"/>
          </a:xfrm>
        </p:spPr>
        <p:txBody>
          <a:bodyPr>
            <a:noAutofit/>
          </a:bodyPr>
          <a:lstStyle/>
          <a:p>
            <a:r>
              <a:rPr lang="en-US" sz="2400" b="1" dirty="0"/>
              <a:t>The Industrial Relations Code, 2019</a:t>
            </a:r>
            <a:br>
              <a:rPr lang="en-US" sz="2400" b="1" dirty="0"/>
            </a:br>
            <a:endParaRPr lang="en-US" sz="2400" b="1" dirty="0"/>
          </a:p>
        </p:txBody>
      </p:sp>
    </p:spTree>
    <p:extLst>
      <p:ext uri="{BB962C8B-B14F-4D97-AF65-F5344CB8AC3E}">
        <p14:creationId xmlns="" xmlns:p14="http://schemas.microsoft.com/office/powerpoint/2010/main" val="40467142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858000" cy="571500"/>
          </a:xfrm>
        </p:spPr>
        <p:txBody>
          <a:bodyPr>
            <a:normAutofit/>
          </a:bodyPr>
          <a:lstStyle/>
          <a:p>
            <a:r>
              <a:rPr lang="en-US" sz="2400" b="1" dirty="0"/>
              <a:t>THE I R Codes vs. Repealed Enactments</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333060193"/>
              </p:ext>
            </p:extLst>
          </p:nvPr>
        </p:nvGraphicFramePr>
        <p:xfrm>
          <a:off x="1066800" y="748219"/>
          <a:ext cx="7239000" cy="4100514"/>
        </p:xfrm>
        <a:graphic>
          <a:graphicData uri="http://schemas.openxmlformats.org/drawingml/2006/table">
            <a:tbl>
              <a:tblPr firstRow="1" bandRow="1">
                <a:tableStyleId>{5C22544A-7EE6-4342-B048-85BDC9FD1C3A}</a:tableStyleId>
              </a:tblPr>
              <a:tblGrid>
                <a:gridCol w="1546795">
                  <a:extLst>
                    <a:ext uri="{9D8B030D-6E8A-4147-A177-3AD203B41FA5}">
                      <a16:colId xmlns="" xmlns:a16="http://schemas.microsoft.com/office/drawing/2014/main" val="20000"/>
                    </a:ext>
                  </a:extLst>
                </a:gridCol>
                <a:gridCol w="1175564">
                  <a:extLst>
                    <a:ext uri="{9D8B030D-6E8A-4147-A177-3AD203B41FA5}">
                      <a16:colId xmlns="" xmlns:a16="http://schemas.microsoft.com/office/drawing/2014/main" val="20001"/>
                    </a:ext>
                  </a:extLst>
                </a:gridCol>
                <a:gridCol w="897141">
                  <a:extLst>
                    <a:ext uri="{9D8B030D-6E8A-4147-A177-3AD203B41FA5}">
                      <a16:colId xmlns="" xmlns:a16="http://schemas.microsoft.com/office/drawing/2014/main" val="20002"/>
                    </a:ext>
                  </a:extLst>
                </a:gridCol>
                <a:gridCol w="1206500">
                  <a:extLst>
                    <a:ext uri="{9D8B030D-6E8A-4147-A177-3AD203B41FA5}">
                      <a16:colId xmlns="" xmlns:a16="http://schemas.microsoft.com/office/drawing/2014/main" val="20003"/>
                    </a:ext>
                  </a:extLst>
                </a:gridCol>
                <a:gridCol w="1113692">
                  <a:extLst>
                    <a:ext uri="{9D8B030D-6E8A-4147-A177-3AD203B41FA5}">
                      <a16:colId xmlns="" xmlns:a16="http://schemas.microsoft.com/office/drawing/2014/main" val="20004"/>
                    </a:ext>
                  </a:extLst>
                </a:gridCol>
                <a:gridCol w="1299308">
                  <a:extLst>
                    <a:ext uri="{9D8B030D-6E8A-4147-A177-3AD203B41FA5}">
                      <a16:colId xmlns="" xmlns:a16="http://schemas.microsoft.com/office/drawing/2014/main" val="20005"/>
                    </a:ext>
                  </a:extLst>
                </a:gridCol>
              </a:tblGrid>
              <a:tr h="900113">
                <a:tc>
                  <a:txBody>
                    <a:bodyPr/>
                    <a:lstStyle/>
                    <a:p>
                      <a:pPr algn="ctr"/>
                      <a:r>
                        <a:rPr lang="en-US" sz="1400" b="1" dirty="0" smtClean="0"/>
                        <a:t>ACT</a:t>
                      </a:r>
                      <a:endParaRPr lang="en-US" sz="1400" b="1" dirty="0"/>
                    </a:p>
                  </a:txBody>
                  <a:tcPr marL="68580" marR="68580" marT="34290" marB="34290"/>
                </a:tc>
                <a:tc>
                  <a:txBody>
                    <a:bodyPr/>
                    <a:lstStyle/>
                    <a:p>
                      <a:pPr algn="ctr"/>
                      <a:r>
                        <a:rPr lang="en-US" sz="1400" dirty="0" smtClean="0"/>
                        <a:t>DEFINITIONS</a:t>
                      </a:r>
                      <a:endParaRPr lang="en-US" sz="1400" dirty="0"/>
                    </a:p>
                  </a:txBody>
                  <a:tcPr marL="68580" marR="68580" marT="34290" marB="34290"/>
                </a:tc>
                <a:tc>
                  <a:txBody>
                    <a:bodyPr/>
                    <a:lstStyle/>
                    <a:p>
                      <a:pPr algn="ctr"/>
                      <a:r>
                        <a:rPr lang="en-US" sz="1400" dirty="0" smtClean="0"/>
                        <a:t>SECTIONS</a:t>
                      </a:r>
                      <a:endParaRPr lang="en-US" sz="1400" dirty="0"/>
                    </a:p>
                  </a:txBody>
                  <a:tcPr marL="68580" marR="68580" marT="34290" marB="34290"/>
                </a:tc>
                <a:tc>
                  <a:txBody>
                    <a:bodyPr/>
                    <a:lstStyle/>
                    <a:p>
                      <a:pPr algn="ctr"/>
                      <a:r>
                        <a:rPr lang="en-US" sz="1400" dirty="0" smtClean="0"/>
                        <a:t>SCHEDULES</a:t>
                      </a:r>
                      <a:endParaRPr lang="en-US" sz="1400" dirty="0"/>
                    </a:p>
                  </a:txBody>
                  <a:tcPr marL="68580" marR="68580" marT="34290" marB="34290"/>
                </a:tc>
                <a:tc>
                  <a:txBody>
                    <a:bodyPr/>
                    <a:lstStyle/>
                    <a:p>
                      <a:pPr algn="ctr"/>
                      <a:r>
                        <a:rPr lang="en-US" sz="1400" dirty="0" smtClean="0"/>
                        <a:t>RULES</a:t>
                      </a:r>
                      <a:endParaRPr lang="en-US" sz="1400" dirty="0"/>
                    </a:p>
                  </a:txBody>
                  <a:tcPr marL="68580" marR="68580" marT="34290" marB="34290"/>
                </a:tc>
                <a:tc>
                  <a:txBody>
                    <a:bodyPr/>
                    <a:lstStyle/>
                    <a:p>
                      <a:pPr algn="ctr"/>
                      <a:r>
                        <a:rPr lang="en-US" sz="1400" dirty="0" smtClean="0"/>
                        <a:t>FORMS/</a:t>
                      </a:r>
                    </a:p>
                    <a:p>
                      <a:pPr algn="ctr"/>
                      <a:r>
                        <a:rPr lang="en-US" sz="1400" dirty="0" smtClean="0"/>
                        <a:t>NOTIFICATIONS</a:t>
                      </a:r>
                      <a:endParaRPr lang="en-US" sz="1400" dirty="0"/>
                    </a:p>
                  </a:txBody>
                  <a:tcPr marL="68580" marR="68580" marT="34290" marB="34290"/>
                </a:tc>
                <a:extLst>
                  <a:ext uri="{0D108BD9-81ED-4DB2-BD59-A6C34878D82A}">
                    <a16:rowId xmlns="" xmlns:a16="http://schemas.microsoft.com/office/drawing/2014/main" val="10000"/>
                  </a:ext>
                </a:extLst>
              </a:tr>
              <a:tr h="585788">
                <a:tc>
                  <a:txBody>
                    <a:bodyPr/>
                    <a:lstStyle/>
                    <a:p>
                      <a:pPr algn="ctr"/>
                      <a:r>
                        <a:rPr lang="en-US" sz="1400" b="1" dirty="0" smtClean="0"/>
                        <a:t>T U A, 1926</a:t>
                      </a:r>
                      <a:endParaRPr lang="en-US" sz="1400" b="1" dirty="0"/>
                    </a:p>
                  </a:txBody>
                  <a:tcPr marL="68580" marR="68580" marT="34290" marB="34290"/>
                </a:tc>
                <a:tc>
                  <a:txBody>
                    <a:bodyPr/>
                    <a:lstStyle/>
                    <a:p>
                      <a:pPr algn="ctr"/>
                      <a:r>
                        <a:rPr lang="en-US" sz="1400" dirty="0" smtClean="0"/>
                        <a:t>8</a:t>
                      </a:r>
                      <a:endParaRPr lang="en-US" sz="1400" dirty="0"/>
                    </a:p>
                  </a:txBody>
                  <a:tcPr marL="68580" marR="68580" marT="34290" marB="34290"/>
                </a:tc>
                <a:tc>
                  <a:txBody>
                    <a:bodyPr/>
                    <a:lstStyle/>
                    <a:p>
                      <a:r>
                        <a:rPr lang="en-US" sz="1400" dirty="0" smtClean="0"/>
                        <a:t>35</a:t>
                      </a:r>
                      <a:endParaRPr lang="en-US" sz="1400" dirty="0"/>
                    </a:p>
                  </a:txBody>
                  <a:tcPr marL="68580" marR="68580" marT="34290" marB="34290"/>
                </a:tc>
                <a:tc>
                  <a:txBody>
                    <a:bodyPr/>
                    <a:lstStyle/>
                    <a:p>
                      <a:r>
                        <a:rPr lang="en-US" sz="1400" dirty="0" smtClean="0"/>
                        <a:t>I -III</a:t>
                      </a:r>
                      <a:endParaRPr lang="en-US" sz="1400" dirty="0"/>
                    </a:p>
                  </a:txBody>
                  <a:tcPr marL="68580" marR="68580" marT="34290" marB="34290"/>
                </a:tc>
                <a:tc>
                  <a:txBody>
                    <a:bodyPr/>
                    <a:lstStyle/>
                    <a:p>
                      <a:r>
                        <a:rPr lang="en-US" sz="1400" dirty="0" smtClean="0"/>
                        <a:t>3/21</a:t>
                      </a:r>
                      <a:endParaRPr lang="en-US" sz="1400" dirty="0"/>
                    </a:p>
                  </a:txBody>
                  <a:tcPr marL="68580" marR="68580" marT="34290" marB="34290"/>
                </a:tc>
                <a:tc>
                  <a:txBody>
                    <a:bodyPr/>
                    <a:lstStyle/>
                    <a:p>
                      <a:pPr algn="ctr"/>
                      <a:r>
                        <a:rPr lang="en-US" sz="1400" dirty="0" smtClean="0"/>
                        <a:t>A - F</a:t>
                      </a:r>
                      <a:endParaRPr lang="en-US" sz="1400" dirty="0"/>
                    </a:p>
                  </a:txBody>
                  <a:tcPr marL="68580" marR="68580" marT="34290" marB="34290"/>
                </a:tc>
                <a:extLst>
                  <a:ext uri="{0D108BD9-81ED-4DB2-BD59-A6C34878D82A}">
                    <a16:rowId xmlns="" xmlns:a16="http://schemas.microsoft.com/office/drawing/2014/main" val="10001"/>
                  </a:ext>
                </a:extLst>
              </a:tr>
              <a:tr h="571500">
                <a:tc>
                  <a:txBody>
                    <a:bodyPr/>
                    <a:lstStyle/>
                    <a:p>
                      <a:pPr algn="ctr"/>
                      <a:r>
                        <a:rPr lang="en-US" sz="1400" b="1" dirty="0" smtClean="0"/>
                        <a:t>IE(S0) A, 1946</a:t>
                      </a:r>
                    </a:p>
                  </a:txBody>
                  <a:tcPr marL="68580" marR="68580" marT="34290" marB="34290"/>
                </a:tc>
                <a:tc>
                  <a:txBody>
                    <a:bodyPr/>
                    <a:lstStyle/>
                    <a:p>
                      <a:pPr algn="ctr"/>
                      <a:r>
                        <a:rPr lang="en-US" sz="1400" dirty="0" smtClean="0"/>
                        <a:t>9</a:t>
                      </a:r>
                      <a:endParaRPr lang="en-US" sz="1400" dirty="0"/>
                    </a:p>
                  </a:txBody>
                  <a:tcPr marL="68580" marR="68580" marT="34290" marB="34290"/>
                </a:tc>
                <a:tc>
                  <a:txBody>
                    <a:bodyPr/>
                    <a:lstStyle/>
                    <a:p>
                      <a:r>
                        <a:rPr lang="en-US" sz="1400" dirty="0" smtClean="0"/>
                        <a:t>20</a:t>
                      </a:r>
                      <a:endParaRPr lang="en-US" sz="1400" dirty="0"/>
                    </a:p>
                  </a:txBody>
                  <a:tcPr marL="68580" marR="68580" marT="34290" marB="34290"/>
                </a:tc>
                <a:tc>
                  <a:txBody>
                    <a:bodyPr/>
                    <a:lstStyle/>
                    <a:p>
                      <a:r>
                        <a:rPr lang="en-US" sz="1400" dirty="0" smtClean="0"/>
                        <a:t>Two</a:t>
                      </a:r>
                      <a:r>
                        <a:rPr lang="en-US" sz="1400" baseline="0" dirty="0" smtClean="0"/>
                        <a:t> Schedules</a:t>
                      </a:r>
                      <a:endParaRPr lang="en-US" sz="1400" dirty="0"/>
                    </a:p>
                  </a:txBody>
                  <a:tcPr marL="68580" marR="68580" marT="34290" marB="34290"/>
                </a:tc>
                <a:tc>
                  <a:txBody>
                    <a:bodyPr/>
                    <a:lstStyle/>
                    <a:p>
                      <a:r>
                        <a:rPr lang="en-US" sz="1400" dirty="0" smtClean="0"/>
                        <a:t>2/11</a:t>
                      </a:r>
                      <a:endParaRPr lang="en-US" sz="1400" dirty="0"/>
                    </a:p>
                  </a:txBody>
                  <a:tcPr marL="68580" marR="68580" marT="34290" marB="34290"/>
                </a:tc>
                <a:tc>
                  <a:txBody>
                    <a:bodyPr/>
                    <a:lstStyle/>
                    <a:p>
                      <a:pPr algn="ctr"/>
                      <a:r>
                        <a:rPr lang="en-US" sz="1400" dirty="0" smtClean="0"/>
                        <a:t>I - III</a:t>
                      </a:r>
                      <a:endParaRPr lang="en-US" sz="1400" dirty="0"/>
                    </a:p>
                  </a:txBody>
                  <a:tcPr marL="68580" marR="68580" marT="34290" marB="34290"/>
                </a:tc>
                <a:extLst>
                  <a:ext uri="{0D108BD9-81ED-4DB2-BD59-A6C34878D82A}">
                    <a16:rowId xmlns="" xmlns:a16="http://schemas.microsoft.com/office/drawing/2014/main" val="10002"/>
                  </a:ext>
                </a:extLst>
              </a:tr>
              <a:tr h="571500">
                <a:tc>
                  <a:txBody>
                    <a:bodyPr/>
                    <a:lstStyle/>
                    <a:p>
                      <a:pPr algn="ctr"/>
                      <a:r>
                        <a:rPr lang="en-US" sz="1400" b="1" dirty="0" smtClean="0"/>
                        <a:t>I D A, 1947</a:t>
                      </a:r>
                      <a:endParaRPr lang="en-US" sz="1400" b="1" dirty="0"/>
                    </a:p>
                  </a:txBody>
                  <a:tcPr marL="68580" marR="68580" marT="34290" marB="34290"/>
                </a:tc>
                <a:tc>
                  <a:txBody>
                    <a:bodyPr/>
                    <a:lstStyle/>
                    <a:p>
                      <a:pPr algn="ctr"/>
                      <a:r>
                        <a:rPr lang="en-US" sz="1400" b="1" dirty="0" smtClean="0"/>
                        <a:t>38</a:t>
                      </a:r>
                      <a:endParaRPr lang="en-US" sz="1400" b="1" dirty="0"/>
                    </a:p>
                  </a:txBody>
                  <a:tcPr marL="68580" marR="68580" marT="34290" marB="34290"/>
                </a:tc>
                <a:tc>
                  <a:txBody>
                    <a:bodyPr/>
                    <a:lstStyle/>
                    <a:p>
                      <a:r>
                        <a:rPr lang="en-US" sz="1400" b="1" dirty="0" smtClean="0"/>
                        <a:t>82</a:t>
                      </a:r>
                      <a:endParaRPr lang="en-US" sz="1400" b="1" dirty="0"/>
                    </a:p>
                  </a:txBody>
                  <a:tcPr marL="68580" marR="68580" marT="34290" marB="34290"/>
                </a:tc>
                <a:tc>
                  <a:txBody>
                    <a:bodyPr/>
                    <a:lstStyle/>
                    <a:p>
                      <a:r>
                        <a:rPr lang="en-US" sz="1400" b="1" dirty="0" smtClean="0"/>
                        <a:t>5</a:t>
                      </a:r>
                      <a:endParaRPr lang="en-US" sz="1400" b="1" dirty="0"/>
                    </a:p>
                  </a:txBody>
                  <a:tcPr marL="68580" marR="68580" marT="34290" marB="34290"/>
                </a:tc>
                <a:tc>
                  <a:txBody>
                    <a:bodyPr/>
                    <a:lstStyle/>
                    <a:p>
                      <a:r>
                        <a:rPr lang="en-US" sz="1400" b="1" dirty="0" smtClean="0"/>
                        <a:t>9/93</a:t>
                      </a:r>
                      <a:endParaRPr lang="en-US" sz="1400" b="1" dirty="0"/>
                    </a:p>
                  </a:txBody>
                  <a:tcPr marL="68580" marR="68580" marT="34290" marB="34290"/>
                </a:tc>
                <a:tc>
                  <a:txBody>
                    <a:bodyPr/>
                    <a:lstStyle/>
                    <a:p>
                      <a:pPr algn="ctr"/>
                      <a:r>
                        <a:rPr lang="en-US" sz="1400" b="1" dirty="0" smtClean="0"/>
                        <a:t>A-QB</a:t>
                      </a:r>
                      <a:endParaRPr lang="en-US" sz="1400" b="1" dirty="0"/>
                    </a:p>
                  </a:txBody>
                  <a:tcPr marL="68580" marR="68580" marT="34290" marB="34290"/>
                </a:tc>
                <a:extLst>
                  <a:ext uri="{0D108BD9-81ED-4DB2-BD59-A6C34878D82A}">
                    <a16:rowId xmlns="" xmlns:a16="http://schemas.microsoft.com/office/drawing/2014/main" val="10003"/>
                  </a:ext>
                </a:extLst>
              </a:tr>
              <a:tr h="571500">
                <a:tc>
                  <a:txBody>
                    <a:bodyPr/>
                    <a:lstStyle/>
                    <a:p>
                      <a:pPr algn="ctr"/>
                      <a:r>
                        <a:rPr lang="en-US" sz="1400" b="1" dirty="0" smtClean="0"/>
                        <a:t>TOTAL</a:t>
                      </a:r>
                      <a:endParaRPr lang="en-US" sz="1400" b="1" dirty="0"/>
                    </a:p>
                  </a:txBody>
                  <a:tcPr marL="68580" marR="68580" marT="34290" marB="34290"/>
                </a:tc>
                <a:tc>
                  <a:txBody>
                    <a:bodyPr/>
                    <a:lstStyle/>
                    <a:p>
                      <a:pPr algn="ctr"/>
                      <a:r>
                        <a:rPr lang="en-US" sz="1400" b="1" dirty="0" smtClean="0"/>
                        <a:t>55</a:t>
                      </a:r>
                      <a:endParaRPr lang="en-US" sz="1400" b="1" dirty="0"/>
                    </a:p>
                  </a:txBody>
                  <a:tcPr marL="68580" marR="68580" marT="34290" marB="34290"/>
                </a:tc>
                <a:tc>
                  <a:txBody>
                    <a:bodyPr/>
                    <a:lstStyle/>
                    <a:p>
                      <a:r>
                        <a:rPr lang="en-US" sz="1400" b="1" dirty="0" smtClean="0"/>
                        <a:t>137</a:t>
                      </a:r>
                      <a:endParaRPr lang="en-US" sz="1400" b="1" dirty="0"/>
                    </a:p>
                  </a:txBody>
                  <a:tcPr marL="68580" marR="68580" marT="34290" marB="34290"/>
                </a:tc>
                <a:tc>
                  <a:txBody>
                    <a:bodyPr/>
                    <a:lstStyle/>
                    <a:p>
                      <a:r>
                        <a:rPr lang="en-US" sz="1400" b="1" dirty="0" smtClean="0"/>
                        <a:t>10</a:t>
                      </a:r>
                      <a:endParaRPr lang="en-US" sz="1400" b="1" dirty="0"/>
                    </a:p>
                  </a:txBody>
                  <a:tcPr marL="68580" marR="68580" marT="34290" marB="34290"/>
                </a:tc>
                <a:tc>
                  <a:txBody>
                    <a:bodyPr/>
                    <a:lstStyle/>
                    <a:p>
                      <a:r>
                        <a:rPr lang="en-US" sz="1400" b="1" dirty="0" smtClean="0"/>
                        <a:t>14/125</a:t>
                      </a:r>
                      <a:endParaRPr lang="en-US" sz="1400" b="1" dirty="0"/>
                    </a:p>
                  </a:txBody>
                  <a:tcPr marL="68580" marR="68580" marT="34290" marB="34290"/>
                </a:tc>
                <a:tc>
                  <a:txBody>
                    <a:bodyPr/>
                    <a:lstStyle/>
                    <a:p>
                      <a:pPr algn="ctr"/>
                      <a:endParaRPr lang="en-US" sz="1400" b="1" dirty="0"/>
                    </a:p>
                  </a:txBody>
                  <a:tcPr marL="68580" marR="68580" marT="34290" marB="34290"/>
                </a:tc>
                <a:extLst>
                  <a:ext uri="{0D108BD9-81ED-4DB2-BD59-A6C34878D82A}">
                    <a16:rowId xmlns="" xmlns:a16="http://schemas.microsoft.com/office/drawing/2014/main" val="10004"/>
                  </a:ext>
                </a:extLst>
              </a:tr>
              <a:tr h="900113">
                <a:tc>
                  <a:txBody>
                    <a:bodyPr/>
                    <a:lstStyle/>
                    <a:p>
                      <a:pPr algn="ctr"/>
                      <a:r>
                        <a:rPr lang="en-US" sz="1400" b="1" dirty="0" smtClean="0"/>
                        <a:t>IR CODE, 2019</a:t>
                      </a:r>
                      <a:endParaRPr lang="en-US" sz="1400" b="1" dirty="0"/>
                    </a:p>
                  </a:txBody>
                  <a:tcPr marL="68580" marR="68580" marT="34290" marB="34290"/>
                </a:tc>
                <a:tc>
                  <a:txBody>
                    <a:bodyPr/>
                    <a:lstStyle/>
                    <a:p>
                      <a:pPr algn="ctr"/>
                      <a:r>
                        <a:rPr lang="en-US" sz="1400" b="1" dirty="0" smtClean="0"/>
                        <a:t>38</a:t>
                      </a:r>
                      <a:endParaRPr lang="en-US" sz="1400" b="1" dirty="0"/>
                    </a:p>
                  </a:txBody>
                  <a:tcPr marL="68580" marR="68580" marT="34290" marB="34290"/>
                </a:tc>
                <a:tc>
                  <a:txBody>
                    <a:bodyPr/>
                    <a:lstStyle/>
                    <a:p>
                      <a:r>
                        <a:rPr lang="en-US" sz="1400" b="1" dirty="0" smtClean="0"/>
                        <a:t>104</a:t>
                      </a:r>
                      <a:endParaRPr lang="en-US" sz="1400" b="1" dirty="0"/>
                    </a:p>
                  </a:txBody>
                  <a:tcPr marL="68580" marR="68580" marT="34290" marB="34290"/>
                </a:tc>
                <a:tc>
                  <a:txBody>
                    <a:bodyPr/>
                    <a:lstStyle/>
                    <a:p>
                      <a:r>
                        <a:rPr lang="en-US" sz="1400" b="1" dirty="0" smtClean="0"/>
                        <a:t>3</a:t>
                      </a:r>
                      <a:endParaRPr lang="en-US" sz="1400" b="1" dirty="0"/>
                    </a:p>
                  </a:txBody>
                  <a:tcPr marL="68580" marR="68580" marT="34290" marB="34290"/>
                </a:tc>
                <a:tc>
                  <a:txBody>
                    <a:bodyPr/>
                    <a:lstStyle/>
                    <a:p>
                      <a:endParaRPr lang="en-US" sz="1400" b="1" dirty="0"/>
                    </a:p>
                  </a:txBody>
                  <a:tcPr marL="68580" marR="68580" marT="34290" marB="34290"/>
                </a:tc>
                <a:tc>
                  <a:txBody>
                    <a:bodyPr/>
                    <a:lstStyle/>
                    <a:p>
                      <a:pPr algn="ctr"/>
                      <a:endParaRPr lang="en-US" sz="1400" b="1" dirty="0"/>
                    </a:p>
                  </a:txBody>
                  <a:tcPr marL="68580" marR="68580" marT="34290" marB="34290"/>
                </a:tc>
                <a:extLst>
                  <a:ext uri="{0D108BD9-81ED-4DB2-BD59-A6C34878D82A}">
                    <a16:rowId xmlns=""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87</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Tree>
    <p:extLst>
      <p:ext uri="{BB962C8B-B14F-4D97-AF65-F5344CB8AC3E}">
        <p14:creationId xmlns="" xmlns:p14="http://schemas.microsoft.com/office/powerpoint/2010/main" val="32798418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 xmlns:p14="http://schemas.microsoft.com/office/powerpoint/2010/main" val="3512080954"/>
              </p:ext>
            </p:extLst>
          </p:nvPr>
        </p:nvGraphicFramePr>
        <p:xfrm>
          <a:off x="1591769" y="1581150"/>
          <a:ext cx="5791200" cy="295275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762000" y="965965"/>
            <a:ext cx="1672509" cy="477054"/>
          </a:xfrm>
          <a:prstGeom prst="rect">
            <a:avLst/>
          </a:prstGeom>
        </p:spPr>
        <p:txBody>
          <a:bodyPr wrap="none">
            <a:spAutoFit/>
          </a:bodyPr>
          <a:lstStyle/>
          <a:p>
            <a:r>
              <a:rPr lang="en-US" sz="2500" b="1" dirty="0"/>
              <a:t>Key Actors:</a:t>
            </a:r>
          </a:p>
        </p:txBody>
      </p:sp>
      <p:pic>
        <p:nvPicPr>
          <p:cNvPr id="4" name="Picture 2" descr="C:\Users\Emerald\Desktop\Seal_of_Karnataka.png"/>
          <p:cNvPicPr>
            <a:picLocks noChangeAspect="1" noChangeArrowheads="1"/>
          </p:cNvPicPr>
          <p:nvPr/>
        </p:nvPicPr>
        <p:blipFill>
          <a:blip r:embed="rId3" cstate="print"/>
          <a:srcRect/>
          <a:stretch>
            <a:fillRect/>
          </a:stretch>
        </p:blipFill>
        <p:spPr bwMode="auto">
          <a:xfrm>
            <a:off x="152400" y="133350"/>
            <a:ext cx="706782" cy="609600"/>
          </a:xfrm>
          <a:prstGeom prst="rect">
            <a:avLst/>
          </a:prstGeom>
          <a:noFill/>
        </p:spPr>
      </p:pic>
      <p:sp>
        <p:nvSpPr>
          <p:cNvPr id="5" name="Slide Number Placeholder 4"/>
          <p:cNvSpPr>
            <a:spLocks noGrp="1"/>
          </p:cNvSpPr>
          <p:nvPr>
            <p:ph type="sldNum" sz="quarter" idx="12"/>
          </p:nvPr>
        </p:nvSpPr>
        <p:spPr/>
        <p:txBody>
          <a:bodyPr/>
          <a:lstStyle/>
          <a:p>
            <a:fld id="{ABEA9EB2-F9AF-41A2-80C1-55E9D87064A3}" type="slidenum">
              <a:rPr lang="en-US" smtClean="0"/>
              <a:pPr/>
              <a:t>88</a:t>
            </a:fld>
            <a:endParaRPr lang="en-US"/>
          </a:p>
        </p:txBody>
      </p:sp>
    </p:spTree>
    <p:extLst>
      <p:ext uri="{BB962C8B-B14F-4D97-AF65-F5344CB8AC3E}">
        <p14:creationId xmlns="" xmlns:p14="http://schemas.microsoft.com/office/powerpoint/2010/main" val="38477097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0"/>
            <a:ext cx="6172200" cy="685800"/>
          </a:xfrm>
        </p:spPr>
        <p:txBody>
          <a:bodyPr>
            <a:normAutofit/>
          </a:bodyPr>
          <a:lstStyle/>
          <a:p>
            <a:r>
              <a:rPr lang="en-US" sz="2400" b="1" dirty="0"/>
              <a:t>Key Highlights </a:t>
            </a:r>
          </a:p>
        </p:txBody>
      </p:sp>
      <p:sp>
        <p:nvSpPr>
          <p:cNvPr id="3" name="Content Placeholder 2"/>
          <p:cNvSpPr>
            <a:spLocks noGrp="1"/>
          </p:cNvSpPr>
          <p:nvPr>
            <p:ph idx="1"/>
          </p:nvPr>
        </p:nvSpPr>
        <p:spPr>
          <a:xfrm>
            <a:off x="1285875" y="774221"/>
            <a:ext cx="6572250" cy="4343400"/>
          </a:xfrm>
        </p:spPr>
        <p:txBody>
          <a:bodyPr>
            <a:normAutofit/>
          </a:bodyPr>
          <a:lstStyle/>
          <a:p>
            <a:r>
              <a:rPr lang="en-US" sz="1900" dirty="0"/>
              <a:t>No Labour Courts </a:t>
            </a:r>
          </a:p>
          <a:p>
            <a:r>
              <a:rPr lang="en-US" sz="1900" dirty="0"/>
              <a:t>No Boards of Conciliation</a:t>
            </a:r>
          </a:p>
          <a:p>
            <a:r>
              <a:rPr lang="en-US" sz="1900" dirty="0"/>
              <a:t>“Employee” definition introduced for the first time (Not mentioned in the 3 repealed acts); but mentioned in all other 3 codes</a:t>
            </a:r>
          </a:p>
          <a:p>
            <a:r>
              <a:rPr lang="en-US" sz="1900" dirty="0"/>
              <a:t>“Employer”  definition found in all other 3 codes</a:t>
            </a:r>
          </a:p>
          <a:p>
            <a:r>
              <a:rPr lang="en-US" sz="1900" dirty="0"/>
              <a:t>“Fixed term employment”- means the engagement of a worker on the basis of a written contract of employment</a:t>
            </a:r>
          </a:p>
          <a:p>
            <a:r>
              <a:rPr lang="en-US" sz="1900" dirty="0"/>
              <a:t>“Industry” definition classic and four exclusions are mentioned.</a:t>
            </a:r>
          </a:p>
          <a:p>
            <a:r>
              <a:rPr lang="en-US" sz="1900" dirty="0"/>
              <a:t>“negotiating union or negotiating council” – Sec. 14</a:t>
            </a:r>
          </a:p>
          <a:p>
            <a:r>
              <a:rPr lang="en-US" sz="1900" dirty="0"/>
              <a:t>Code doesn’t define ‘Public utility service’.</a:t>
            </a:r>
          </a:p>
          <a:p>
            <a:endParaRPr lang="en-US" sz="1900" dirty="0"/>
          </a:p>
          <a:p>
            <a:endParaRPr lang="en-US" sz="1900" dirty="0"/>
          </a:p>
          <a:p>
            <a:endParaRPr lang="en-US" sz="1900" dirty="0"/>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5" name="Slide Number Placeholder 4"/>
          <p:cNvSpPr>
            <a:spLocks noGrp="1"/>
          </p:cNvSpPr>
          <p:nvPr>
            <p:ph type="sldNum" sz="quarter" idx="12"/>
          </p:nvPr>
        </p:nvSpPr>
        <p:spPr/>
        <p:txBody>
          <a:bodyPr/>
          <a:lstStyle/>
          <a:p>
            <a:fld id="{ABEA9EB2-F9AF-41A2-80C1-55E9D87064A3}" type="slidenum">
              <a:rPr lang="en-US" smtClean="0"/>
              <a:pPr/>
              <a:t>89</a:t>
            </a:fld>
            <a:endParaRPr lang="en-US"/>
          </a:p>
        </p:txBody>
      </p:sp>
    </p:spTree>
    <p:extLst>
      <p:ext uri="{BB962C8B-B14F-4D97-AF65-F5344CB8AC3E}">
        <p14:creationId xmlns="" xmlns:p14="http://schemas.microsoft.com/office/powerpoint/2010/main" val="1414497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2710911547"/>
              </p:ext>
            </p:extLst>
          </p:nvPr>
        </p:nvGraphicFramePr>
        <p:xfrm>
          <a:off x="457200" y="1011175"/>
          <a:ext cx="8305800" cy="3770375"/>
        </p:xfrm>
        <a:graphic>
          <a:graphicData uri="http://schemas.openxmlformats.org/drawingml/2006/table">
            <a:tbl>
              <a:tblPr firstRow="1" bandRow="1">
                <a:tableStyleId>{5C22544A-7EE6-4342-B048-85BDC9FD1C3A}</a:tableStyleId>
              </a:tblPr>
              <a:tblGrid>
                <a:gridCol w="1768828">
                  <a:extLst>
                    <a:ext uri="{9D8B030D-6E8A-4147-A177-3AD203B41FA5}">
                      <a16:colId xmlns="" xmlns:a16="http://schemas.microsoft.com/office/drawing/2014/main" val="20000"/>
                    </a:ext>
                  </a:extLst>
                </a:gridCol>
                <a:gridCol w="6536972">
                  <a:extLst>
                    <a:ext uri="{9D8B030D-6E8A-4147-A177-3AD203B41FA5}">
                      <a16:colId xmlns="" xmlns:a16="http://schemas.microsoft.com/office/drawing/2014/main" val="20001"/>
                    </a:ext>
                  </a:extLst>
                </a:gridCol>
              </a:tblGrid>
              <a:tr h="267619">
                <a:tc>
                  <a:txBody>
                    <a:bodyPr/>
                    <a:lstStyle/>
                    <a:p>
                      <a:pPr algn="ctr"/>
                      <a:r>
                        <a:rPr lang="en-US" sz="1400" b="1" dirty="0" smtClean="0"/>
                        <a:t>CHAPTER V</a:t>
                      </a:r>
                      <a:endParaRPr lang="en-US" sz="1400" b="1" dirty="0"/>
                    </a:p>
                  </a:txBody>
                  <a:tcPr marL="68580" marR="68580" marT="34290" marB="34290"/>
                </a:tc>
                <a:tc>
                  <a:txBody>
                    <a:bodyPr/>
                    <a:lstStyle/>
                    <a:p>
                      <a:r>
                        <a:rPr lang="en-US" sz="1400" b="1" dirty="0" smtClean="0"/>
                        <a:t>ADVISORY BOARD</a:t>
                      </a:r>
                      <a:endParaRPr lang="en-US" sz="1400" b="1" dirty="0"/>
                    </a:p>
                  </a:txBody>
                  <a:tcPr marL="68580" marR="68580" marT="34290" marB="34290"/>
                </a:tc>
                <a:extLst>
                  <a:ext uri="{0D108BD9-81ED-4DB2-BD59-A6C34878D82A}">
                    <a16:rowId xmlns="" xmlns:a16="http://schemas.microsoft.com/office/drawing/2014/main" val="10000"/>
                  </a:ext>
                </a:extLst>
              </a:tr>
              <a:tr h="267619">
                <a:tc>
                  <a:txBody>
                    <a:bodyPr/>
                    <a:lstStyle/>
                    <a:p>
                      <a:pPr algn="ctr"/>
                      <a:r>
                        <a:rPr lang="en-US" sz="1400" b="1" dirty="0" smtClean="0"/>
                        <a:t>42</a:t>
                      </a:r>
                      <a:endParaRPr lang="en-US" sz="1400" b="1" dirty="0"/>
                    </a:p>
                  </a:txBody>
                  <a:tcPr marL="68580" marR="68580" marT="34290" marB="34290"/>
                </a:tc>
                <a:tc>
                  <a:txBody>
                    <a:bodyPr/>
                    <a:lstStyle/>
                    <a:p>
                      <a:r>
                        <a:rPr lang="en-US" sz="1400" dirty="0" smtClean="0"/>
                        <a:t>Central Advisory Board and State Advisory Board</a:t>
                      </a:r>
                      <a:endParaRPr lang="en-US" sz="1400" dirty="0"/>
                    </a:p>
                  </a:txBody>
                  <a:tcPr marL="68580" marR="68580" marT="34290" marB="34290"/>
                </a:tc>
                <a:extLst>
                  <a:ext uri="{0D108BD9-81ED-4DB2-BD59-A6C34878D82A}">
                    <a16:rowId xmlns="" xmlns:a16="http://schemas.microsoft.com/office/drawing/2014/main" val="10001"/>
                  </a:ext>
                </a:extLst>
              </a:tr>
              <a:tr h="267619">
                <a:tc>
                  <a:txBody>
                    <a:bodyPr/>
                    <a:lstStyle/>
                    <a:p>
                      <a:pPr algn="ctr"/>
                      <a:endParaRPr lang="en-US" sz="1400" b="1" dirty="0"/>
                    </a:p>
                  </a:txBody>
                  <a:tcPr marL="68580" marR="68580" marT="34290" marB="34290"/>
                </a:tc>
                <a:tc>
                  <a:txBody>
                    <a:bodyPr/>
                    <a:lstStyle/>
                    <a:p>
                      <a:endParaRPr lang="en-US" sz="1400" dirty="0"/>
                    </a:p>
                  </a:txBody>
                  <a:tcPr marL="68580" marR="68580" marT="34290" marB="34290"/>
                </a:tc>
                <a:extLst>
                  <a:ext uri="{0D108BD9-81ED-4DB2-BD59-A6C34878D82A}">
                    <a16:rowId xmlns="" xmlns:a16="http://schemas.microsoft.com/office/drawing/2014/main" val="10002"/>
                  </a:ext>
                </a:extLst>
              </a:tr>
              <a:tr h="267619">
                <a:tc>
                  <a:txBody>
                    <a:bodyPr/>
                    <a:lstStyle/>
                    <a:p>
                      <a:pPr algn="ctr"/>
                      <a:r>
                        <a:rPr lang="en-US" sz="1400" b="1" dirty="0" smtClean="0"/>
                        <a:t>CHAPTER VI</a:t>
                      </a:r>
                      <a:endParaRPr lang="en-US" sz="1400" b="1" dirty="0"/>
                    </a:p>
                  </a:txBody>
                  <a:tcPr marL="68580" marR="68580" marT="34290" marB="34290"/>
                </a:tc>
                <a:tc>
                  <a:txBody>
                    <a:bodyPr/>
                    <a:lstStyle/>
                    <a:p>
                      <a:r>
                        <a:rPr lang="en-US" sz="1400" b="1" dirty="0" smtClean="0"/>
                        <a:t>Payment of Dues, Claims and Audit</a:t>
                      </a:r>
                      <a:endParaRPr lang="en-US" sz="1400" b="1" dirty="0"/>
                    </a:p>
                  </a:txBody>
                  <a:tcPr marL="68580" marR="68580" marT="34290" marB="34290"/>
                </a:tc>
                <a:extLst>
                  <a:ext uri="{0D108BD9-81ED-4DB2-BD59-A6C34878D82A}">
                    <a16:rowId xmlns="" xmlns:a16="http://schemas.microsoft.com/office/drawing/2014/main" val="10003"/>
                  </a:ext>
                </a:extLst>
              </a:tr>
              <a:tr h="267619">
                <a:tc>
                  <a:txBody>
                    <a:bodyPr/>
                    <a:lstStyle/>
                    <a:p>
                      <a:pPr algn="ctr"/>
                      <a:r>
                        <a:rPr lang="en-US" sz="1400" b="1" dirty="0" smtClean="0"/>
                        <a:t>43</a:t>
                      </a:r>
                      <a:endParaRPr lang="en-US" sz="1400" b="1" dirty="0"/>
                    </a:p>
                  </a:txBody>
                  <a:tcPr marL="68580" marR="68580" marT="34290" marB="34290"/>
                </a:tc>
                <a:tc>
                  <a:txBody>
                    <a:bodyPr/>
                    <a:lstStyle/>
                    <a:p>
                      <a:r>
                        <a:rPr lang="en-US" sz="1400" dirty="0" smtClean="0"/>
                        <a:t>Responsibility for</a:t>
                      </a:r>
                      <a:r>
                        <a:rPr lang="en-US" sz="1400" baseline="0" dirty="0" smtClean="0"/>
                        <a:t> payment of various dues</a:t>
                      </a:r>
                      <a:endParaRPr lang="en-US" sz="1400" dirty="0"/>
                    </a:p>
                  </a:txBody>
                  <a:tcPr marL="68580" marR="68580" marT="34290" marB="34290"/>
                </a:tc>
                <a:extLst>
                  <a:ext uri="{0D108BD9-81ED-4DB2-BD59-A6C34878D82A}">
                    <a16:rowId xmlns="" xmlns:a16="http://schemas.microsoft.com/office/drawing/2014/main" val="10004"/>
                  </a:ext>
                </a:extLst>
              </a:tr>
              <a:tr h="267619">
                <a:tc>
                  <a:txBody>
                    <a:bodyPr/>
                    <a:lstStyle/>
                    <a:p>
                      <a:pPr algn="ctr"/>
                      <a:r>
                        <a:rPr lang="en-US" sz="1400" b="1" dirty="0" smtClean="0"/>
                        <a:t>44</a:t>
                      </a:r>
                      <a:endParaRPr lang="en-US" sz="1400" b="1" dirty="0"/>
                    </a:p>
                  </a:txBody>
                  <a:tcPr marL="68580" marR="68580" marT="34290" marB="34290"/>
                </a:tc>
                <a:tc>
                  <a:txBody>
                    <a:bodyPr/>
                    <a:lstStyle/>
                    <a:p>
                      <a:r>
                        <a:rPr lang="en-US" sz="1400" dirty="0" smtClean="0"/>
                        <a:t>Payment of various undisbursed dues in case of death of employee</a:t>
                      </a:r>
                      <a:endParaRPr lang="en-US" sz="1400" dirty="0"/>
                    </a:p>
                  </a:txBody>
                  <a:tcPr marL="68580" marR="68580" marT="34290" marB="34290"/>
                </a:tc>
                <a:extLst>
                  <a:ext uri="{0D108BD9-81ED-4DB2-BD59-A6C34878D82A}">
                    <a16:rowId xmlns="" xmlns:a16="http://schemas.microsoft.com/office/drawing/2014/main" val="10005"/>
                  </a:ext>
                </a:extLst>
              </a:tr>
              <a:tr h="267619">
                <a:tc>
                  <a:txBody>
                    <a:bodyPr/>
                    <a:lstStyle/>
                    <a:p>
                      <a:pPr algn="ctr"/>
                      <a:r>
                        <a:rPr lang="en-US" sz="1400" b="1" dirty="0" smtClean="0"/>
                        <a:t>45</a:t>
                      </a:r>
                      <a:endParaRPr lang="en-US" sz="1400" b="1" dirty="0"/>
                    </a:p>
                  </a:txBody>
                  <a:tcPr marL="68580" marR="68580" marT="34290" marB="34290"/>
                </a:tc>
                <a:tc>
                  <a:txBody>
                    <a:bodyPr/>
                    <a:lstStyle/>
                    <a:p>
                      <a:r>
                        <a:rPr lang="en-US" sz="1400" dirty="0" smtClean="0"/>
                        <a:t>Claims under Code and procedure</a:t>
                      </a:r>
                      <a:r>
                        <a:rPr lang="en-US" sz="1400" baseline="0" dirty="0" smtClean="0"/>
                        <a:t> thereof</a:t>
                      </a:r>
                      <a:endParaRPr lang="en-US" sz="1400" dirty="0"/>
                    </a:p>
                  </a:txBody>
                  <a:tcPr marL="68580" marR="68580" marT="34290" marB="34290"/>
                </a:tc>
                <a:extLst>
                  <a:ext uri="{0D108BD9-81ED-4DB2-BD59-A6C34878D82A}">
                    <a16:rowId xmlns="" xmlns:a16="http://schemas.microsoft.com/office/drawing/2014/main" val="10006"/>
                  </a:ext>
                </a:extLst>
              </a:tr>
              <a:tr h="267619">
                <a:tc>
                  <a:txBody>
                    <a:bodyPr/>
                    <a:lstStyle/>
                    <a:p>
                      <a:pPr algn="ctr"/>
                      <a:r>
                        <a:rPr lang="en-US" sz="1400" b="1" dirty="0" smtClean="0"/>
                        <a:t>46</a:t>
                      </a:r>
                      <a:endParaRPr lang="en-US" sz="1400" b="1" dirty="0"/>
                    </a:p>
                  </a:txBody>
                  <a:tcPr marL="68580" marR="68580" marT="34290" marB="34290"/>
                </a:tc>
                <a:tc>
                  <a:txBody>
                    <a:bodyPr/>
                    <a:lstStyle/>
                    <a:p>
                      <a:r>
                        <a:rPr lang="en-US" sz="1400" dirty="0" smtClean="0"/>
                        <a:t>Reference of disputes under this Code</a:t>
                      </a:r>
                      <a:endParaRPr lang="en-US" sz="1400" dirty="0"/>
                    </a:p>
                  </a:txBody>
                  <a:tcPr marL="68580" marR="68580" marT="34290" marB="34290"/>
                </a:tc>
                <a:extLst>
                  <a:ext uri="{0D108BD9-81ED-4DB2-BD59-A6C34878D82A}">
                    <a16:rowId xmlns="" xmlns:a16="http://schemas.microsoft.com/office/drawing/2014/main" val="10007"/>
                  </a:ext>
                </a:extLst>
              </a:tr>
              <a:tr h="470141">
                <a:tc>
                  <a:txBody>
                    <a:bodyPr/>
                    <a:lstStyle/>
                    <a:p>
                      <a:pPr algn="ctr"/>
                      <a:r>
                        <a:rPr lang="en-US" sz="1400" b="1" dirty="0" smtClean="0"/>
                        <a:t>47</a:t>
                      </a:r>
                      <a:endParaRPr lang="en-US" sz="1400" b="1" dirty="0"/>
                    </a:p>
                  </a:txBody>
                  <a:tcPr marL="68580" marR="68580" marT="34290" marB="34290"/>
                </a:tc>
                <a:tc>
                  <a:txBody>
                    <a:bodyPr/>
                    <a:lstStyle/>
                    <a:p>
                      <a:r>
                        <a:rPr lang="en-US" sz="1400" dirty="0" smtClean="0"/>
                        <a:t>Presumption about accuracy of balance sheet and profit</a:t>
                      </a:r>
                      <a:r>
                        <a:rPr lang="en-US" sz="1400" baseline="0" dirty="0" smtClean="0"/>
                        <a:t> and loss account of corporations and companies</a:t>
                      </a:r>
                      <a:endParaRPr lang="en-US" sz="1400" dirty="0"/>
                    </a:p>
                  </a:txBody>
                  <a:tcPr marL="68580" marR="68580" marT="34290" marB="34290"/>
                </a:tc>
                <a:extLst>
                  <a:ext uri="{0D108BD9-81ED-4DB2-BD59-A6C34878D82A}">
                    <a16:rowId xmlns="" xmlns:a16="http://schemas.microsoft.com/office/drawing/2014/main" val="10008"/>
                  </a:ext>
                </a:extLst>
              </a:tr>
              <a:tr h="455675">
                <a:tc>
                  <a:txBody>
                    <a:bodyPr/>
                    <a:lstStyle/>
                    <a:p>
                      <a:pPr algn="ctr"/>
                      <a:r>
                        <a:rPr lang="en-US" sz="1400" b="1" dirty="0" smtClean="0"/>
                        <a:t>48</a:t>
                      </a:r>
                      <a:endParaRPr lang="en-US" sz="1400" b="1" dirty="0"/>
                    </a:p>
                  </a:txBody>
                  <a:tcPr marL="68580" marR="68580" marT="34290" marB="34290"/>
                </a:tc>
                <a:tc>
                  <a:txBody>
                    <a:bodyPr/>
                    <a:lstStyle/>
                    <a:p>
                      <a:r>
                        <a:rPr lang="en-US" sz="1400" dirty="0" smtClean="0"/>
                        <a:t>Audit of accounts of employers, not being corporations or companies.</a:t>
                      </a:r>
                      <a:endParaRPr lang="en-US" sz="1400" dirty="0"/>
                    </a:p>
                  </a:txBody>
                  <a:tcPr marL="68580" marR="68580" marT="34290" marB="34290"/>
                </a:tc>
                <a:extLst>
                  <a:ext uri="{0D108BD9-81ED-4DB2-BD59-A6C34878D82A}">
                    <a16:rowId xmlns="" xmlns:a16="http://schemas.microsoft.com/office/drawing/2014/main" val="10009"/>
                  </a:ext>
                </a:extLst>
              </a:tr>
              <a:tr h="267619">
                <a:tc>
                  <a:txBody>
                    <a:bodyPr/>
                    <a:lstStyle/>
                    <a:p>
                      <a:pPr algn="ctr"/>
                      <a:r>
                        <a:rPr lang="en-US" sz="1400" b="1" dirty="0" smtClean="0"/>
                        <a:t>49</a:t>
                      </a:r>
                      <a:endParaRPr lang="en-US" sz="1400" b="1" dirty="0"/>
                    </a:p>
                  </a:txBody>
                  <a:tcPr marL="68580" marR="68580" marT="34290" marB="34290"/>
                </a:tc>
                <a:tc>
                  <a:txBody>
                    <a:bodyPr/>
                    <a:lstStyle/>
                    <a:p>
                      <a:r>
                        <a:rPr lang="en-US" sz="1400" dirty="0" smtClean="0"/>
                        <a:t>Appeal</a:t>
                      </a:r>
                      <a:endParaRPr lang="en-US" sz="1400" dirty="0"/>
                    </a:p>
                  </a:txBody>
                  <a:tcPr marL="68580" marR="68580" marT="34290" marB="34290"/>
                </a:tc>
                <a:extLst>
                  <a:ext uri="{0D108BD9-81ED-4DB2-BD59-A6C34878D82A}">
                    <a16:rowId xmlns="" xmlns:a16="http://schemas.microsoft.com/office/drawing/2014/main" val="10010"/>
                  </a:ext>
                </a:extLst>
              </a:tr>
              <a:tr h="267619">
                <a:tc>
                  <a:txBody>
                    <a:bodyPr/>
                    <a:lstStyle/>
                    <a:p>
                      <a:pPr algn="ctr"/>
                      <a:r>
                        <a:rPr lang="en-US" sz="1400" b="1" dirty="0" smtClean="0"/>
                        <a:t>50</a:t>
                      </a:r>
                      <a:endParaRPr lang="en-US" sz="1400" b="1" dirty="0"/>
                    </a:p>
                  </a:txBody>
                  <a:tcPr marL="68580" marR="68580" marT="34290" marB="34290"/>
                </a:tc>
                <a:tc>
                  <a:txBody>
                    <a:bodyPr/>
                    <a:lstStyle/>
                    <a:p>
                      <a:r>
                        <a:rPr lang="en-US" sz="1400" dirty="0" smtClean="0"/>
                        <a:t>Records, returns and notices.</a:t>
                      </a:r>
                      <a:endParaRPr lang="en-US" sz="1400" dirty="0"/>
                    </a:p>
                  </a:txBody>
                  <a:tcPr marL="68580" marR="68580" marT="34290" marB="34290"/>
                </a:tc>
                <a:extLst>
                  <a:ext uri="{0D108BD9-81ED-4DB2-BD59-A6C34878D82A}">
                    <a16:rowId xmlns="" xmlns:a16="http://schemas.microsoft.com/office/drawing/2014/main" val="10011"/>
                  </a:ext>
                </a:extLst>
              </a:tr>
            </a:tbl>
          </a:graphicData>
        </a:graphic>
      </p:graphicFrame>
      <p:sp>
        <p:nvSpPr>
          <p:cNvPr id="5" name="Slide Number Placeholder 4"/>
          <p:cNvSpPr>
            <a:spLocks noGrp="1"/>
          </p:cNvSpPr>
          <p:nvPr>
            <p:ph type="sldNum" sz="quarter" idx="12"/>
          </p:nvPr>
        </p:nvSpPr>
        <p:spPr/>
        <p:txBody>
          <a:bodyPr/>
          <a:lstStyle/>
          <a:p>
            <a:fld id="{FC21F401-6B2F-49A7-BC92-683218DFFBAF}" type="slidenum">
              <a:rPr lang="en-US" smtClean="0"/>
              <a:pPr/>
              <a:t>9</a:t>
            </a:fld>
            <a:endParaRPr lang="en-US"/>
          </a:p>
        </p:txBody>
      </p:sp>
      <p:pic>
        <p:nvPicPr>
          <p:cNvPr id="7"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8" name="Title 1"/>
          <p:cNvSpPr>
            <a:spLocks noGrp="1"/>
          </p:cNvSpPr>
          <p:nvPr>
            <p:ph type="title"/>
          </p:nvPr>
        </p:nvSpPr>
        <p:spPr>
          <a:xfrm>
            <a:off x="1524000" y="285750"/>
            <a:ext cx="6172200" cy="514350"/>
          </a:xfrm>
        </p:spPr>
        <p:txBody>
          <a:bodyPr>
            <a:noAutofit/>
          </a:bodyPr>
          <a:lstStyle/>
          <a:p>
            <a:r>
              <a:rPr lang="en-US" sz="2400" b="1" dirty="0" smtClean="0"/>
              <a:t>Arrangement of Sections</a:t>
            </a:r>
            <a:endParaRPr lang="en-US" sz="2400" b="1" dirty="0"/>
          </a:p>
        </p:txBody>
      </p:sp>
    </p:spTree>
    <p:extLst>
      <p:ext uri="{BB962C8B-B14F-4D97-AF65-F5344CB8AC3E}">
        <p14:creationId xmlns="" xmlns:p14="http://schemas.microsoft.com/office/powerpoint/2010/main" val="15794918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75" y="905774"/>
            <a:ext cx="6572250" cy="4343400"/>
          </a:xfrm>
        </p:spPr>
        <p:txBody>
          <a:bodyPr>
            <a:normAutofit/>
          </a:bodyPr>
          <a:lstStyle/>
          <a:p>
            <a:pPr algn="just"/>
            <a:r>
              <a:rPr lang="en-US" sz="1900" dirty="0"/>
              <a:t>“retrenchment” does not include termination of service of the worker as a result of completion of tenure of FTE.</a:t>
            </a:r>
          </a:p>
          <a:p>
            <a:pPr algn="just"/>
            <a:r>
              <a:rPr lang="en-US" sz="1900" dirty="0"/>
              <a:t>“Trade Union dispute”-means any dispute relating to Trade Union arising between two or more Trade Unions or between the members of a  Trade Union </a:t>
            </a:r>
            <a:r>
              <a:rPr lang="en-US" sz="1900" i="1" dirty="0"/>
              <a:t>inter se. </a:t>
            </a:r>
            <a:r>
              <a:rPr lang="en-US" sz="1900" dirty="0"/>
              <a:t>(Trade Dispute removed)</a:t>
            </a:r>
          </a:p>
          <a:p>
            <a:pPr algn="just"/>
            <a:r>
              <a:rPr lang="en-US" sz="1900" dirty="0"/>
              <a:t>“Wages” -2 provisos. Except OSH code, all the three code define wages similarly.</a:t>
            </a:r>
          </a:p>
          <a:p>
            <a:pPr algn="just"/>
            <a:r>
              <a:rPr lang="en-US" sz="1900" dirty="0"/>
              <a:t>“Worker” All the four codes define worker. However, T U Act had not defined, but the code includes worker under Chapter III, covering workers defined under the UWSS Act, 2008.</a:t>
            </a:r>
          </a:p>
          <a:p>
            <a:endParaRPr lang="en-US" sz="1900" dirty="0"/>
          </a:p>
          <a:p>
            <a:endParaRPr lang="en-US" sz="1900" dirty="0"/>
          </a:p>
        </p:txBody>
      </p:sp>
      <p:sp>
        <p:nvSpPr>
          <p:cNvPr id="5" name="Title 1"/>
          <p:cNvSpPr>
            <a:spLocks noGrp="1"/>
          </p:cNvSpPr>
          <p:nvPr>
            <p:ph type="title"/>
          </p:nvPr>
        </p:nvSpPr>
        <p:spPr>
          <a:xfrm>
            <a:off x="1485900" y="0"/>
            <a:ext cx="6172200" cy="685800"/>
          </a:xfrm>
        </p:spPr>
        <p:txBody>
          <a:bodyPr>
            <a:normAutofit/>
          </a:bodyPr>
          <a:lstStyle/>
          <a:p>
            <a:r>
              <a:rPr lang="en-US" sz="2400" b="1" dirty="0"/>
              <a:t>Key Highlights </a:t>
            </a:r>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6" name="Slide Number Placeholder 5"/>
          <p:cNvSpPr>
            <a:spLocks noGrp="1"/>
          </p:cNvSpPr>
          <p:nvPr>
            <p:ph type="sldNum" sz="quarter" idx="12"/>
          </p:nvPr>
        </p:nvSpPr>
        <p:spPr/>
        <p:txBody>
          <a:bodyPr/>
          <a:lstStyle/>
          <a:p>
            <a:fld id="{ABEA9EB2-F9AF-41A2-80C1-55E9D87064A3}" type="slidenum">
              <a:rPr lang="en-US" smtClean="0"/>
              <a:pPr/>
              <a:t>90</a:t>
            </a:fld>
            <a:endParaRPr lang="en-US"/>
          </a:p>
        </p:txBody>
      </p:sp>
    </p:spTree>
    <p:extLst>
      <p:ext uri="{BB962C8B-B14F-4D97-AF65-F5344CB8AC3E}">
        <p14:creationId xmlns="" xmlns:p14="http://schemas.microsoft.com/office/powerpoint/2010/main" val="31940684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685800"/>
            <a:ext cx="6572250" cy="4343400"/>
          </a:xfrm>
        </p:spPr>
        <p:txBody>
          <a:bodyPr>
            <a:normAutofit/>
          </a:bodyPr>
          <a:lstStyle/>
          <a:p>
            <a:pPr algn="just"/>
            <a:r>
              <a:rPr lang="en-US" sz="1900" dirty="0"/>
              <a:t>Bi-partite forums: </a:t>
            </a:r>
          </a:p>
          <a:p>
            <a:pPr algn="just"/>
            <a:r>
              <a:rPr lang="en-US" sz="1900" dirty="0"/>
              <a:t>Works Committee</a:t>
            </a:r>
          </a:p>
          <a:p>
            <a:pPr algn="just"/>
            <a:r>
              <a:rPr lang="en-US" sz="1900" dirty="0"/>
              <a:t>Grievance Redressal Committee – Many changes made/ Issues to be handled-right of workman removed-Appeal not with management-Appeal with Conciliation officer.</a:t>
            </a:r>
          </a:p>
          <a:p>
            <a:pPr algn="just"/>
            <a:r>
              <a:rPr lang="en-US" sz="1900" dirty="0"/>
              <a:t>Appeal under the Trade Union- Tribunal</a:t>
            </a:r>
          </a:p>
          <a:p>
            <a:pPr algn="just"/>
            <a:r>
              <a:rPr lang="en-US" sz="1900" dirty="0"/>
              <a:t>Recognition of negotiating union or negotiating council – matters to be prescribed.</a:t>
            </a:r>
          </a:p>
          <a:p>
            <a:pPr algn="just"/>
            <a:r>
              <a:rPr lang="en-US" sz="1900" dirty="0"/>
              <a:t>If only one TU – Employer shall recognize such TU as sole NU of the workers</a:t>
            </a:r>
          </a:p>
          <a:p>
            <a:pPr algn="just"/>
            <a:r>
              <a:rPr lang="en-US" sz="1900" dirty="0"/>
              <a:t>More than one TU- 75%&gt; workers on muster roll supporting that TU shall be recognized by the App. </a:t>
            </a:r>
            <a:r>
              <a:rPr lang="en-US" sz="1900" dirty="0" err="1"/>
              <a:t>Govt</a:t>
            </a:r>
            <a:r>
              <a:rPr lang="en-US" sz="1900" dirty="0"/>
              <a:t> or any officer as the sole NU of the workers</a:t>
            </a:r>
          </a:p>
          <a:p>
            <a:endParaRPr lang="en-US" sz="1900" dirty="0"/>
          </a:p>
        </p:txBody>
      </p:sp>
      <p:sp>
        <p:nvSpPr>
          <p:cNvPr id="5" name="Title 1"/>
          <p:cNvSpPr>
            <a:spLocks noGrp="1"/>
          </p:cNvSpPr>
          <p:nvPr>
            <p:ph type="title"/>
          </p:nvPr>
        </p:nvSpPr>
        <p:spPr>
          <a:xfrm>
            <a:off x="1485900" y="0"/>
            <a:ext cx="6172200" cy="685800"/>
          </a:xfrm>
        </p:spPr>
        <p:txBody>
          <a:bodyPr>
            <a:normAutofit/>
          </a:bodyPr>
          <a:lstStyle/>
          <a:p>
            <a:r>
              <a:rPr lang="en-US" sz="2400" b="1" dirty="0"/>
              <a:t>Key Highlights </a:t>
            </a:r>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6" name="Slide Number Placeholder 5"/>
          <p:cNvSpPr>
            <a:spLocks noGrp="1"/>
          </p:cNvSpPr>
          <p:nvPr>
            <p:ph type="sldNum" sz="quarter" idx="12"/>
          </p:nvPr>
        </p:nvSpPr>
        <p:spPr/>
        <p:txBody>
          <a:bodyPr/>
          <a:lstStyle/>
          <a:p>
            <a:fld id="{ABEA9EB2-F9AF-41A2-80C1-55E9D87064A3}" type="slidenum">
              <a:rPr lang="en-US" smtClean="0"/>
              <a:pPr/>
              <a:t>91</a:t>
            </a:fld>
            <a:endParaRPr lang="en-US"/>
          </a:p>
        </p:txBody>
      </p:sp>
    </p:spTree>
    <p:extLst>
      <p:ext uri="{BB962C8B-B14F-4D97-AF65-F5344CB8AC3E}">
        <p14:creationId xmlns="" xmlns:p14="http://schemas.microsoft.com/office/powerpoint/2010/main" val="22515894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0"/>
            <a:ext cx="6172200" cy="685800"/>
          </a:xfrm>
        </p:spPr>
        <p:txBody>
          <a:bodyPr>
            <a:normAutofit/>
          </a:bodyPr>
          <a:lstStyle/>
          <a:p>
            <a:r>
              <a:rPr lang="en-US" sz="2400" b="1" dirty="0"/>
              <a:t>Strikes &amp; Lockouts</a:t>
            </a:r>
          </a:p>
        </p:txBody>
      </p:sp>
      <p:sp>
        <p:nvSpPr>
          <p:cNvPr id="3" name="Content Placeholder 2"/>
          <p:cNvSpPr>
            <a:spLocks noGrp="1"/>
          </p:cNvSpPr>
          <p:nvPr>
            <p:ph idx="1"/>
          </p:nvPr>
        </p:nvSpPr>
        <p:spPr>
          <a:xfrm>
            <a:off x="1257300" y="685800"/>
            <a:ext cx="6572250" cy="4343400"/>
          </a:xfrm>
        </p:spPr>
        <p:txBody>
          <a:bodyPr>
            <a:normAutofit fontScale="62500" lnSpcReduction="20000"/>
          </a:bodyPr>
          <a:lstStyle/>
          <a:p>
            <a:r>
              <a:rPr lang="en-US" dirty="0"/>
              <a:t>Prohibition of strikes – Differences (S. 22(1).</a:t>
            </a:r>
          </a:p>
          <a:p>
            <a:r>
              <a:rPr lang="en-US" dirty="0"/>
              <a:t>Public utility services has been removed ‘industrial establishment’ inserted.</a:t>
            </a:r>
          </a:p>
          <a:p>
            <a:r>
              <a:rPr lang="en-US" dirty="0"/>
              <a:t>Under 7 circumstances:</a:t>
            </a:r>
          </a:p>
          <a:p>
            <a:r>
              <a:rPr lang="en-US" dirty="0"/>
              <a:t>60 days before strike notice</a:t>
            </a:r>
          </a:p>
          <a:p>
            <a:r>
              <a:rPr lang="en-US" dirty="0"/>
              <a:t>Within 14 days of giving such notice</a:t>
            </a:r>
          </a:p>
          <a:p>
            <a:r>
              <a:rPr lang="en-US" dirty="0"/>
              <a:t>Before the expiry of the date of strike specified.</a:t>
            </a:r>
          </a:p>
          <a:p>
            <a:r>
              <a:rPr lang="en-US" dirty="0"/>
              <a:t>During pendency of conciliation proceedings and 7 days after conclusion</a:t>
            </a:r>
          </a:p>
          <a:p>
            <a:r>
              <a:rPr lang="en-US" dirty="0"/>
              <a:t>During the pendency of proceedings before T/NT &amp; 60 days after conclusion.</a:t>
            </a:r>
          </a:p>
          <a:p>
            <a:r>
              <a:rPr lang="en-US" dirty="0"/>
              <a:t>During pendency of arbitration proceedings and 60 days after conclusion </a:t>
            </a:r>
          </a:p>
          <a:p>
            <a:r>
              <a:rPr lang="en-US" dirty="0"/>
              <a:t>During any period of operation of a settlement or award.</a:t>
            </a:r>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5" name="Slide Number Placeholder 4"/>
          <p:cNvSpPr>
            <a:spLocks noGrp="1"/>
          </p:cNvSpPr>
          <p:nvPr>
            <p:ph type="sldNum" sz="quarter" idx="12"/>
          </p:nvPr>
        </p:nvSpPr>
        <p:spPr/>
        <p:txBody>
          <a:bodyPr/>
          <a:lstStyle/>
          <a:p>
            <a:fld id="{ABEA9EB2-F9AF-41A2-80C1-55E9D87064A3}" type="slidenum">
              <a:rPr lang="en-US" smtClean="0"/>
              <a:pPr/>
              <a:t>92</a:t>
            </a:fld>
            <a:endParaRPr lang="en-US"/>
          </a:p>
        </p:txBody>
      </p:sp>
    </p:spTree>
    <p:extLst>
      <p:ext uri="{BB962C8B-B14F-4D97-AF65-F5344CB8AC3E}">
        <p14:creationId xmlns="" xmlns:p14="http://schemas.microsoft.com/office/powerpoint/2010/main" val="14417318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42876"/>
            <a:ext cx="6172200" cy="685800"/>
          </a:xfrm>
        </p:spPr>
        <p:txBody>
          <a:bodyPr>
            <a:normAutofit/>
          </a:bodyPr>
          <a:lstStyle/>
          <a:p>
            <a:r>
              <a:rPr lang="en-US" sz="2400" b="1" dirty="0"/>
              <a:t>Chapter V-A vs. Chapter IX</a:t>
            </a:r>
          </a:p>
        </p:txBody>
      </p:sp>
      <p:sp>
        <p:nvSpPr>
          <p:cNvPr id="3" name="Content Placeholder 2"/>
          <p:cNvSpPr>
            <a:spLocks noGrp="1"/>
          </p:cNvSpPr>
          <p:nvPr>
            <p:ph idx="1"/>
          </p:nvPr>
        </p:nvSpPr>
        <p:spPr>
          <a:xfrm>
            <a:off x="1285875" y="1047750"/>
            <a:ext cx="6572250" cy="4343400"/>
          </a:xfrm>
        </p:spPr>
        <p:txBody>
          <a:bodyPr>
            <a:normAutofit/>
          </a:bodyPr>
          <a:lstStyle/>
          <a:p>
            <a:r>
              <a:rPr lang="en-US" sz="1900" dirty="0"/>
              <a:t>S 25 (A) is copied in S 65(1)- Applicability </a:t>
            </a:r>
          </a:p>
          <a:p>
            <a:r>
              <a:rPr lang="en-US" sz="1900" dirty="0"/>
              <a:t>S 25(B) is copied in S 66 –Continuous service</a:t>
            </a:r>
          </a:p>
          <a:p>
            <a:r>
              <a:rPr lang="en-US" sz="1900" dirty="0"/>
              <a:t>S 25(C) is copied in S 67 –Right of workers laid off for compensation</a:t>
            </a:r>
          </a:p>
          <a:p>
            <a:r>
              <a:rPr lang="en-US" sz="1900" dirty="0"/>
              <a:t>S. 25 (F) is copied in S 70 –conditions precedent to retrenchment of workers</a:t>
            </a:r>
          </a:p>
          <a:p>
            <a:r>
              <a:rPr lang="en-US" sz="1900" dirty="0"/>
              <a:t>S 25(FF) is copied in S 73 –compensation to workers in case of transfer of establishment</a:t>
            </a:r>
          </a:p>
          <a:p>
            <a:r>
              <a:rPr lang="en-US" sz="1900" dirty="0"/>
              <a:t>S 25(FFA) is copied in S 74- 60 days notice</a:t>
            </a:r>
          </a:p>
          <a:p>
            <a:r>
              <a:rPr lang="en-US" sz="1900" dirty="0"/>
              <a:t>S 25(FFF) is copies in S 75 –Compensation in case of closing down of an establishment.</a:t>
            </a:r>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5" name="Slide Number Placeholder 4"/>
          <p:cNvSpPr>
            <a:spLocks noGrp="1"/>
          </p:cNvSpPr>
          <p:nvPr>
            <p:ph type="sldNum" sz="quarter" idx="12"/>
          </p:nvPr>
        </p:nvSpPr>
        <p:spPr/>
        <p:txBody>
          <a:bodyPr/>
          <a:lstStyle/>
          <a:p>
            <a:fld id="{ABEA9EB2-F9AF-41A2-80C1-55E9D87064A3}" type="slidenum">
              <a:rPr lang="en-US" smtClean="0"/>
              <a:pPr/>
              <a:t>93</a:t>
            </a:fld>
            <a:endParaRPr lang="en-US"/>
          </a:p>
        </p:txBody>
      </p:sp>
    </p:spTree>
    <p:extLst>
      <p:ext uri="{BB962C8B-B14F-4D97-AF65-F5344CB8AC3E}">
        <p14:creationId xmlns="" xmlns:p14="http://schemas.microsoft.com/office/powerpoint/2010/main" val="12249092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14314"/>
            <a:ext cx="6172200" cy="685800"/>
          </a:xfrm>
        </p:spPr>
        <p:txBody>
          <a:bodyPr>
            <a:normAutofit/>
          </a:bodyPr>
          <a:lstStyle/>
          <a:p>
            <a:r>
              <a:rPr lang="en-US" sz="2400" b="1" dirty="0"/>
              <a:t>Chapter V-B vs. Chapter X</a:t>
            </a:r>
          </a:p>
        </p:txBody>
      </p:sp>
      <p:sp>
        <p:nvSpPr>
          <p:cNvPr id="3" name="Content Placeholder 2"/>
          <p:cNvSpPr>
            <a:spLocks noGrp="1"/>
          </p:cNvSpPr>
          <p:nvPr>
            <p:ph idx="1"/>
          </p:nvPr>
        </p:nvSpPr>
        <p:spPr>
          <a:xfrm>
            <a:off x="1285875" y="1200150"/>
            <a:ext cx="6572250" cy="4343400"/>
          </a:xfrm>
        </p:spPr>
        <p:txBody>
          <a:bodyPr>
            <a:normAutofit/>
          </a:bodyPr>
          <a:lstStyle/>
          <a:p>
            <a:r>
              <a:rPr lang="en-US" sz="1900" dirty="0"/>
              <a:t>S 25 (K) is copied in S 77- Applicability –Notification by the App. </a:t>
            </a:r>
            <a:r>
              <a:rPr lang="en-US" sz="1900" dirty="0" err="1"/>
              <a:t>Govt</a:t>
            </a:r>
            <a:r>
              <a:rPr lang="en-US" sz="1900" dirty="0"/>
              <a:t> is required to determine number of workers</a:t>
            </a:r>
          </a:p>
          <a:p>
            <a:r>
              <a:rPr lang="en-US" sz="1900" dirty="0"/>
              <a:t>S 25(M) is copied in S 78 –Prohibition of layoff (10 subsections included)</a:t>
            </a:r>
          </a:p>
          <a:p>
            <a:r>
              <a:rPr lang="en-US" sz="1900" dirty="0"/>
              <a:t>S 25(N) is copied in S 79 –Conditions precedent to Retrench workers (9 subsections included)</a:t>
            </a:r>
          </a:p>
          <a:p>
            <a:r>
              <a:rPr lang="en-US" sz="1900" dirty="0"/>
              <a:t>S. 25 (O) is copied in S 80 –Procedure to close down an undertaking (8 subsections included)</a:t>
            </a:r>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5" name="Slide Number Placeholder 4"/>
          <p:cNvSpPr>
            <a:spLocks noGrp="1"/>
          </p:cNvSpPr>
          <p:nvPr>
            <p:ph type="sldNum" sz="quarter" idx="12"/>
          </p:nvPr>
        </p:nvSpPr>
        <p:spPr/>
        <p:txBody>
          <a:bodyPr/>
          <a:lstStyle/>
          <a:p>
            <a:fld id="{ABEA9EB2-F9AF-41A2-80C1-55E9D87064A3}" type="slidenum">
              <a:rPr lang="en-US" smtClean="0"/>
              <a:pPr/>
              <a:t>94</a:t>
            </a:fld>
            <a:endParaRPr lang="en-US"/>
          </a:p>
        </p:txBody>
      </p:sp>
    </p:spTree>
    <p:extLst>
      <p:ext uri="{BB962C8B-B14F-4D97-AF65-F5344CB8AC3E}">
        <p14:creationId xmlns="" xmlns:p14="http://schemas.microsoft.com/office/powerpoint/2010/main" val="3560687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42858"/>
            <a:ext cx="6172200" cy="685800"/>
          </a:xfrm>
        </p:spPr>
        <p:txBody>
          <a:bodyPr>
            <a:normAutofit/>
          </a:bodyPr>
          <a:lstStyle/>
          <a:p>
            <a:r>
              <a:rPr lang="en-US" sz="2400" b="1" dirty="0"/>
              <a:t>Key Highlights </a:t>
            </a:r>
          </a:p>
        </p:txBody>
      </p:sp>
      <p:sp>
        <p:nvSpPr>
          <p:cNvPr id="3" name="Content Placeholder 2"/>
          <p:cNvSpPr>
            <a:spLocks noGrp="1"/>
          </p:cNvSpPr>
          <p:nvPr>
            <p:ph idx="1"/>
          </p:nvPr>
        </p:nvSpPr>
        <p:spPr>
          <a:xfrm>
            <a:off x="2357468" y="767751"/>
            <a:ext cx="6572250" cy="4161453"/>
          </a:xfrm>
        </p:spPr>
        <p:txBody>
          <a:bodyPr>
            <a:normAutofit/>
          </a:bodyPr>
          <a:lstStyle/>
          <a:p>
            <a:r>
              <a:rPr lang="en-US" sz="1900" dirty="0"/>
              <a:t>Worker-re-skilling Fund to be established.</a:t>
            </a:r>
          </a:p>
          <a:p>
            <a:r>
              <a:rPr lang="en-US" sz="1900" dirty="0"/>
              <a:t>Employer to contribute to this Fund in case of retrenchment or closure for every worker.</a:t>
            </a:r>
          </a:p>
          <a:p>
            <a:r>
              <a:rPr lang="en-US" sz="1900" dirty="0"/>
              <a:t>App. </a:t>
            </a:r>
            <a:r>
              <a:rPr lang="en-US" sz="1900" dirty="0" err="1"/>
              <a:t>Govt</a:t>
            </a:r>
            <a:r>
              <a:rPr lang="en-US" sz="1900" dirty="0"/>
              <a:t> to appoint officers not below the rank of Under Secretary to conduct enquiry and to impose penalty in certain cases.</a:t>
            </a:r>
          </a:p>
          <a:p>
            <a:r>
              <a:rPr lang="en-US" sz="1900" dirty="0"/>
              <a:t>Maximum penalty Rs 20 Lakhs. </a:t>
            </a:r>
          </a:p>
          <a:p>
            <a:r>
              <a:rPr lang="en-US" sz="1900" dirty="0"/>
              <a:t>Totally 20 penalties are suggested in the code</a:t>
            </a:r>
          </a:p>
          <a:p>
            <a:r>
              <a:rPr lang="en-US" sz="1900" dirty="0"/>
              <a:t>App </a:t>
            </a:r>
            <a:r>
              <a:rPr lang="en-US" sz="1900" dirty="0" err="1"/>
              <a:t>Govt</a:t>
            </a:r>
            <a:r>
              <a:rPr lang="en-US" sz="1900" dirty="0"/>
              <a:t> may appoint Gazetted officer to compound certain offences for a sum of 50% of the maximum fine.</a:t>
            </a:r>
          </a:p>
          <a:p>
            <a:r>
              <a:rPr lang="en-US" sz="1900" dirty="0"/>
              <a:t>Not applicable for second offence, etc.</a:t>
            </a:r>
          </a:p>
          <a:p>
            <a:r>
              <a:rPr lang="en-US" sz="1900" dirty="0"/>
              <a:t>Repealing of three labour laws.</a:t>
            </a:r>
          </a:p>
        </p:txBody>
      </p:sp>
      <p:pic>
        <p:nvPicPr>
          <p:cNvPr id="4"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pic>
        <p:nvPicPr>
          <p:cNvPr id="5" name="Picture 4" descr="OR.png"/>
          <p:cNvPicPr>
            <a:picLocks noChangeAspect="1"/>
          </p:cNvPicPr>
          <p:nvPr/>
        </p:nvPicPr>
        <p:blipFill>
          <a:blip r:embed="rId3" cstate="print"/>
          <a:srcRect l="7433" r="20713"/>
          <a:stretch>
            <a:fillRect/>
          </a:stretch>
        </p:blipFill>
        <p:spPr>
          <a:xfrm>
            <a:off x="-1" y="2357437"/>
            <a:ext cx="2376367" cy="2786064"/>
          </a:xfrm>
          <a:prstGeom prst="rect">
            <a:avLst/>
          </a:prstGeom>
        </p:spPr>
      </p:pic>
      <p:sp>
        <p:nvSpPr>
          <p:cNvPr id="6" name="Slide Number Placeholder 5"/>
          <p:cNvSpPr>
            <a:spLocks noGrp="1"/>
          </p:cNvSpPr>
          <p:nvPr>
            <p:ph type="sldNum" sz="quarter" idx="12"/>
          </p:nvPr>
        </p:nvSpPr>
        <p:spPr/>
        <p:txBody>
          <a:bodyPr/>
          <a:lstStyle/>
          <a:p>
            <a:fld id="{ABEA9EB2-F9AF-41A2-80C1-55E9D87064A3}" type="slidenum">
              <a:rPr lang="en-US" smtClean="0"/>
              <a:pPr/>
              <a:t>95</a:t>
            </a:fld>
            <a:endParaRPr lang="en-US"/>
          </a:p>
        </p:txBody>
      </p:sp>
    </p:spTree>
    <p:extLst>
      <p:ext uri="{BB962C8B-B14F-4D97-AF65-F5344CB8AC3E}">
        <p14:creationId xmlns="" xmlns:p14="http://schemas.microsoft.com/office/powerpoint/2010/main" val="36975060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28728" y="474656"/>
            <a:ext cx="6143668" cy="1096962"/>
          </a:xfrm>
        </p:spPr>
        <p:txBody>
          <a:bodyPr>
            <a:normAutofit/>
          </a:bodyPr>
          <a:lstStyle/>
          <a:p>
            <a:r>
              <a:rPr lang="en-US" sz="2400" b="1" dirty="0" smtClean="0"/>
              <a:t>Delegation powers under Labour Codes</a:t>
            </a:r>
            <a:endParaRPr lang="en-US" sz="2400" b="1" dirty="0"/>
          </a:p>
        </p:txBody>
      </p:sp>
      <p:graphicFrame>
        <p:nvGraphicFramePr>
          <p:cNvPr id="5" name="Content Placeholder 3"/>
          <p:cNvGraphicFramePr>
            <a:graphicFrameLocks noGrp="1"/>
          </p:cNvGraphicFramePr>
          <p:nvPr>
            <p:ph idx="1"/>
          </p:nvPr>
        </p:nvGraphicFramePr>
        <p:xfrm>
          <a:off x="671514" y="1671636"/>
          <a:ext cx="7686700" cy="2971816"/>
        </p:xfrm>
        <a:graphic>
          <a:graphicData uri="http://schemas.openxmlformats.org/drawingml/2006/table">
            <a:tbl>
              <a:tblPr firstRow="1" bandRow="1">
                <a:tableStyleId>{5C22544A-7EE6-4342-B048-85BDC9FD1C3A}</a:tableStyleId>
              </a:tblPr>
              <a:tblGrid>
                <a:gridCol w="1537340"/>
                <a:gridCol w="1537340"/>
                <a:gridCol w="1537340"/>
                <a:gridCol w="1537340"/>
                <a:gridCol w="1537340"/>
              </a:tblGrid>
              <a:tr h="742954">
                <a:tc>
                  <a:txBody>
                    <a:bodyPr/>
                    <a:lstStyle/>
                    <a:p>
                      <a:endParaRPr lang="en-US" dirty="0"/>
                    </a:p>
                  </a:txBody>
                  <a:tcPr/>
                </a:tc>
                <a:tc>
                  <a:txBody>
                    <a:bodyPr/>
                    <a:lstStyle/>
                    <a:p>
                      <a:r>
                        <a:rPr lang="en-US" dirty="0" smtClean="0"/>
                        <a:t>COW, 2019</a:t>
                      </a:r>
                      <a:endParaRPr lang="en-US" dirty="0"/>
                    </a:p>
                  </a:txBody>
                  <a:tcPr/>
                </a:tc>
                <a:tc>
                  <a:txBody>
                    <a:bodyPr/>
                    <a:lstStyle/>
                    <a:p>
                      <a:r>
                        <a:rPr lang="en-US" dirty="0" smtClean="0"/>
                        <a:t>OSH CODE</a:t>
                      </a:r>
                      <a:endParaRPr lang="en-US" dirty="0"/>
                    </a:p>
                  </a:txBody>
                  <a:tcPr/>
                </a:tc>
                <a:tc>
                  <a:txBody>
                    <a:bodyPr/>
                    <a:lstStyle/>
                    <a:p>
                      <a:r>
                        <a:rPr lang="en-US" dirty="0" smtClean="0"/>
                        <a:t>SS</a:t>
                      </a:r>
                      <a:r>
                        <a:rPr lang="en-US" baseline="0" dirty="0" smtClean="0"/>
                        <a:t> CODE</a:t>
                      </a:r>
                      <a:endParaRPr lang="en-US" dirty="0"/>
                    </a:p>
                  </a:txBody>
                  <a:tcPr/>
                </a:tc>
                <a:tc>
                  <a:txBody>
                    <a:bodyPr/>
                    <a:lstStyle/>
                    <a:p>
                      <a:r>
                        <a:rPr lang="en-US" dirty="0" smtClean="0"/>
                        <a:t>IR CODE</a:t>
                      </a:r>
                      <a:endParaRPr lang="en-US" dirty="0"/>
                    </a:p>
                  </a:txBody>
                  <a:tcPr/>
                </a:tc>
              </a:tr>
              <a:tr h="742954">
                <a:tc>
                  <a:txBody>
                    <a:bodyPr/>
                    <a:lstStyle/>
                    <a:p>
                      <a:r>
                        <a:rPr lang="en-US" dirty="0" smtClean="0"/>
                        <a:t>Appropriate</a:t>
                      </a:r>
                    </a:p>
                    <a:p>
                      <a:r>
                        <a:rPr lang="en-US" dirty="0" smtClean="0"/>
                        <a:t>Government</a:t>
                      </a:r>
                      <a:endParaRPr lang="en-US" dirty="0"/>
                    </a:p>
                  </a:txBody>
                  <a:tcPr/>
                </a:tc>
                <a:tc>
                  <a:txBody>
                    <a:bodyPr/>
                    <a:lstStyle/>
                    <a:p>
                      <a:r>
                        <a:rPr lang="en-US" dirty="0" smtClean="0"/>
                        <a:t>29 matters</a:t>
                      </a:r>
                      <a:endParaRPr lang="en-US" dirty="0"/>
                    </a:p>
                  </a:txBody>
                  <a:tcPr/>
                </a:tc>
                <a:tc>
                  <a:txBody>
                    <a:bodyPr/>
                    <a:lstStyle/>
                    <a:p>
                      <a:r>
                        <a:rPr lang="en-US" dirty="0" smtClean="0"/>
                        <a:t>50</a:t>
                      </a:r>
                      <a:r>
                        <a:rPr lang="en-US" baseline="0" dirty="0" smtClean="0"/>
                        <a:t> matters</a:t>
                      </a:r>
                      <a:endParaRPr lang="en-US" dirty="0"/>
                    </a:p>
                  </a:txBody>
                  <a:tcPr/>
                </a:tc>
                <a:tc>
                  <a:txBody>
                    <a:bodyPr/>
                    <a:lstStyle/>
                    <a:p>
                      <a:r>
                        <a:rPr lang="en-US" dirty="0" smtClean="0"/>
                        <a:t>30 matters</a:t>
                      </a:r>
                      <a:endParaRPr lang="en-US" dirty="0"/>
                    </a:p>
                  </a:txBody>
                  <a:tcPr/>
                </a:tc>
                <a:tc>
                  <a:txBody>
                    <a:bodyPr/>
                    <a:lstStyle/>
                    <a:p>
                      <a:r>
                        <a:rPr lang="en-US" dirty="0" smtClean="0"/>
                        <a:t>59 matters</a:t>
                      </a:r>
                      <a:endParaRPr lang="en-US" dirty="0"/>
                    </a:p>
                  </a:txBody>
                  <a:tcPr/>
                </a:tc>
              </a:tr>
              <a:tr h="742954">
                <a:tc>
                  <a:txBody>
                    <a:bodyPr/>
                    <a:lstStyle/>
                    <a:p>
                      <a:r>
                        <a:rPr lang="en-US" dirty="0" smtClean="0"/>
                        <a:t>Central Government</a:t>
                      </a:r>
                      <a:endParaRPr lang="en-US" dirty="0"/>
                    </a:p>
                  </a:txBody>
                  <a:tcPr/>
                </a:tc>
                <a:tc>
                  <a:txBody>
                    <a:bodyPr/>
                    <a:lstStyle/>
                    <a:p>
                      <a:r>
                        <a:rPr lang="en-US" dirty="0" smtClean="0"/>
                        <a:t>9</a:t>
                      </a:r>
                      <a:r>
                        <a:rPr lang="en-US" baseline="0" dirty="0" smtClean="0"/>
                        <a:t> matters</a:t>
                      </a:r>
                      <a:endParaRPr lang="en-US" dirty="0"/>
                    </a:p>
                  </a:txBody>
                  <a:tcPr/>
                </a:tc>
                <a:tc>
                  <a:txBody>
                    <a:bodyPr/>
                    <a:lstStyle/>
                    <a:p>
                      <a:r>
                        <a:rPr lang="en-US" dirty="0" smtClean="0"/>
                        <a:t>26 matters</a:t>
                      </a:r>
                      <a:endParaRPr lang="en-US" dirty="0"/>
                    </a:p>
                  </a:txBody>
                  <a:tcPr/>
                </a:tc>
                <a:tc>
                  <a:txBody>
                    <a:bodyPr/>
                    <a:lstStyle/>
                    <a:p>
                      <a:r>
                        <a:rPr lang="en-US" dirty="0" smtClean="0"/>
                        <a:t>97 matters</a:t>
                      </a:r>
                      <a:endParaRPr lang="en-US" dirty="0"/>
                    </a:p>
                  </a:txBody>
                  <a:tcPr/>
                </a:tc>
                <a:tc>
                  <a:txBody>
                    <a:bodyPr/>
                    <a:lstStyle/>
                    <a:p>
                      <a:r>
                        <a:rPr lang="en-US" dirty="0" smtClean="0"/>
                        <a:t>2 matters</a:t>
                      </a:r>
                      <a:endParaRPr lang="en-US" dirty="0"/>
                    </a:p>
                  </a:txBody>
                  <a:tcPr/>
                </a:tc>
              </a:tr>
              <a:tr h="742954">
                <a:tc>
                  <a:txBody>
                    <a:bodyPr/>
                    <a:lstStyle/>
                    <a:p>
                      <a:r>
                        <a:rPr lang="en-US" dirty="0" smtClean="0"/>
                        <a:t>State Government</a:t>
                      </a:r>
                      <a:endParaRPr lang="en-US" dirty="0"/>
                    </a:p>
                  </a:txBody>
                  <a:tcPr/>
                </a:tc>
                <a:tc>
                  <a:txBody>
                    <a:bodyPr/>
                    <a:lstStyle/>
                    <a:p>
                      <a:endParaRPr lang="en-US"/>
                    </a:p>
                  </a:txBody>
                  <a:tcPr/>
                </a:tc>
                <a:tc>
                  <a:txBody>
                    <a:bodyPr/>
                    <a:lstStyle/>
                    <a:p>
                      <a:r>
                        <a:rPr lang="en-US" dirty="0" smtClean="0"/>
                        <a:t>21 matters</a:t>
                      </a:r>
                      <a:endParaRPr lang="en-US" dirty="0"/>
                    </a:p>
                  </a:txBody>
                  <a:tcPr/>
                </a:tc>
                <a:tc>
                  <a:txBody>
                    <a:bodyPr/>
                    <a:lstStyle/>
                    <a:p>
                      <a:r>
                        <a:rPr lang="en-US" dirty="0" smtClean="0"/>
                        <a:t>17</a:t>
                      </a:r>
                      <a:r>
                        <a:rPr lang="en-US" baseline="0" dirty="0" smtClean="0"/>
                        <a:t> </a:t>
                      </a:r>
                      <a:r>
                        <a:rPr lang="en-US" dirty="0" smtClean="0"/>
                        <a:t>matters</a:t>
                      </a:r>
                      <a:endParaRPr lang="en-US" dirty="0"/>
                    </a:p>
                  </a:txBody>
                  <a:tcPr/>
                </a:tc>
                <a:tc>
                  <a:txBody>
                    <a:bodyPr/>
                    <a:lstStyle/>
                    <a:p>
                      <a:endParaRPr lang="en-US" dirty="0"/>
                    </a:p>
                  </a:txBody>
                  <a:tcPr/>
                </a:tc>
              </a:tr>
            </a:tbl>
          </a:graphicData>
        </a:graphic>
      </p:graphicFrame>
      <p:pic>
        <p:nvPicPr>
          <p:cNvPr id="6"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7" name="Slide Number Placeholder 6"/>
          <p:cNvSpPr>
            <a:spLocks noGrp="1"/>
          </p:cNvSpPr>
          <p:nvPr>
            <p:ph type="sldNum" sz="quarter" idx="12"/>
          </p:nvPr>
        </p:nvSpPr>
        <p:spPr/>
        <p:txBody>
          <a:bodyPr/>
          <a:lstStyle/>
          <a:p>
            <a:fld id="{ABEA9EB2-F9AF-41A2-80C1-55E9D87064A3}" type="slidenum">
              <a:rPr lang="en-US" smtClean="0"/>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28860" y="274638"/>
            <a:ext cx="4357718" cy="715962"/>
          </a:xfrm>
        </p:spPr>
        <p:txBody>
          <a:bodyPr>
            <a:normAutofit/>
          </a:bodyPr>
          <a:lstStyle/>
          <a:p>
            <a:r>
              <a:rPr lang="en-US" sz="2400" b="1" dirty="0" smtClean="0"/>
              <a:t>Nature of Power to exemption</a:t>
            </a:r>
            <a:endParaRPr lang="en-US" sz="2400" b="1" dirty="0"/>
          </a:p>
        </p:txBody>
      </p:sp>
      <p:graphicFrame>
        <p:nvGraphicFramePr>
          <p:cNvPr id="5" name="Content Placeholder 3"/>
          <p:cNvGraphicFramePr>
            <a:graphicFrameLocks noGrp="1"/>
          </p:cNvGraphicFramePr>
          <p:nvPr>
            <p:ph idx="1"/>
          </p:nvPr>
        </p:nvGraphicFramePr>
        <p:xfrm>
          <a:off x="428596" y="990600"/>
          <a:ext cx="8205814" cy="3743411"/>
        </p:xfrm>
        <a:graphic>
          <a:graphicData uri="http://schemas.openxmlformats.org/drawingml/2006/table">
            <a:tbl>
              <a:tblPr firstRow="1" bandRow="1">
                <a:tableStyleId>{5C22544A-7EE6-4342-B048-85BDC9FD1C3A}</a:tableStyleId>
              </a:tblPr>
              <a:tblGrid>
                <a:gridCol w="1213033"/>
                <a:gridCol w="1427098"/>
                <a:gridCol w="2212002"/>
                <a:gridCol w="1712518"/>
                <a:gridCol w="1641163"/>
              </a:tblGrid>
              <a:tr h="634451">
                <a:tc>
                  <a:txBody>
                    <a:bodyPr/>
                    <a:lstStyle/>
                    <a:p>
                      <a:endParaRPr lang="en-US" dirty="0"/>
                    </a:p>
                  </a:txBody>
                  <a:tcPr/>
                </a:tc>
                <a:tc>
                  <a:txBody>
                    <a:bodyPr/>
                    <a:lstStyle/>
                    <a:p>
                      <a:r>
                        <a:rPr lang="en-US" dirty="0" smtClean="0"/>
                        <a:t>COW 2019</a:t>
                      </a:r>
                      <a:endParaRPr lang="en-US" dirty="0"/>
                    </a:p>
                  </a:txBody>
                  <a:tcPr/>
                </a:tc>
                <a:tc>
                  <a:txBody>
                    <a:bodyPr/>
                    <a:lstStyle/>
                    <a:p>
                      <a:r>
                        <a:rPr lang="en-US" dirty="0" smtClean="0"/>
                        <a:t>OSH CODE</a:t>
                      </a:r>
                      <a:endParaRPr lang="en-US" dirty="0"/>
                    </a:p>
                  </a:txBody>
                  <a:tcPr/>
                </a:tc>
                <a:tc>
                  <a:txBody>
                    <a:bodyPr/>
                    <a:lstStyle/>
                    <a:p>
                      <a:r>
                        <a:rPr lang="en-US" dirty="0" smtClean="0"/>
                        <a:t>SS CODE</a:t>
                      </a:r>
                      <a:endParaRPr lang="en-US" dirty="0"/>
                    </a:p>
                  </a:txBody>
                  <a:tcPr/>
                </a:tc>
                <a:tc>
                  <a:txBody>
                    <a:bodyPr/>
                    <a:lstStyle/>
                    <a:p>
                      <a:r>
                        <a:rPr lang="en-US" dirty="0" smtClean="0"/>
                        <a:t>IR CODE</a:t>
                      </a:r>
                      <a:endParaRPr lang="en-US" dirty="0"/>
                    </a:p>
                  </a:txBody>
                  <a:tcPr/>
                </a:tc>
              </a:tr>
              <a:tr h="3018401">
                <a:tc>
                  <a:txBody>
                    <a:bodyPr/>
                    <a:lstStyle/>
                    <a:p>
                      <a:r>
                        <a:rPr lang="en-US" dirty="0" smtClean="0"/>
                        <a:t>Nature</a:t>
                      </a:r>
                      <a:r>
                        <a:rPr lang="en-US" baseline="0" dirty="0" smtClean="0"/>
                        <a:t> of exemption</a:t>
                      </a:r>
                      <a:endParaRPr lang="en-US" dirty="0"/>
                    </a:p>
                  </a:txBody>
                  <a:tcPr/>
                </a:tc>
                <a:tc>
                  <a:txBody>
                    <a:bodyPr/>
                    <a:lstStyle/>
                    <a:p>
                      <a:r>
                        <a:rPr lang="en-US" dirty="0" smtClean="0"/>
                        <a:t>No power</a:t>
                      </a:r>
                      <a:r>
                        <a:rPr lang="en-US" baseline="0" dirty="0" smtClean="0"/>
                        <a:t> of exemptions</a:t>
                      </a:r>
                      <a:endParaRPr lang="en-US" dirty="0"/>
                    </a:p>
                  </a:txBody>
                  <a:tcPr/>
                </a:tc>
                <a:tc>
                  <a:txBody>
                    <a:bodyPr/>
                    <a:lstStyle/>
                    <a:p>
                      <a:r>
                        <a:rPr lang="en-US" dirty="0" smtClean="0"/>
                        <a:t>Power</a:t>
                      </a:r>
                      <a:r>
                        <a:rPr lang="en-US" baseline="0" dirty="0" smtClean="0"/>
                        <a:t> of appropriate </a:t>
                      </a:r>
                      <a:r>
                        <a:rPr lang="en-US" baseline="0" dirty="0" err="1" smtClean="0"/>
                        <a:t>Govt</a:t>
                      </a:r>
                      <a:r>
                        <a:rPr lang="en-US" baseline="0" dirty="0" smtClean="0"/>
                        <a:t> to exempt establishments  from all or any of the provisions but not employees</a:t>
                      </a:r>
                      <a:endParaRPr lang="en-US" dirty="0"/>
                    </a:p>
                  </a:txBody>
                  <a:tcPr/>
                </a:tc>
                <a:tc>
                  <a:txBody>
                    <a:bodyPr/>
                    <a:lstStyle/>
                    <a:p>
                      <a:r>
                        <a:rPr lang="en-US" dirty="0" smtClean="0"/>
                        <a:t>Power</a:t>
                      </a:r>
                      <a:r>
                        <a:rPr lang="en-US" baseline="0" dirty="0" smtClean="0"/>
                        <a:t> exemption only by CG all or any of the provisions (EPF/ESIC)</a:t>
                      </a:r>
                    </a:p>
                    <a:p>
                      <a:r>
                        <a:rPr lang="en-US" baseline="0" dirty="0" smtClean="0"/>
                        <a:t>Both establishments and employees</a:t>
                      </a:r>
                      <a:endParaRPr lang="en-US" dirty="0"/>
                    </a:p>
                  </a:txBody>
                  <a:tcPr/>
                </a:tc>
                <a:tc>
                  <a:txBody>
                    <a:bodyPr/>
                    <a:lstStyle/>
                    <a:p>
                      <a:r>
                        <a:rPr lang="en-US" dirty="0" err="1" smtClean="0"/>
                        <a:t>App.Govt</a:t>
                      </a:r>
                      <a:r>
                        <a:rPr lang="en-US" baseline="0" dirty="0" smtClean="0"/>
                        <a:t> may exempt only selected provisions of any Industrial establishments/undertakings, conditionally or unconditionally . Employees not exempted. </a:t>
                      </a:r>
                      <a:endParaRPr lang="en-US" dirty="0"/>
                    </a:p>
                  </a:txBody>
                  <a:tcPr/>
                </a:tc>
              </a:tr>
            </a:tbl>
          </a:graphicData>
        </a:graphic>
      </p:graphicFrame>
      <p:pic>
        <p:nvPicPr>
          <p:cNvPr id="6" name="Picture 2" descr="C:\Users\Emerald\Desktop\Seal_of_Karnataka.png"/>
          <p:cNvPicPr>
            <a:picLocks noChangeAspect="1" noChangeArrowheads="1"/>
          </p:cNvPicPr>
          <p:nvPr/>
        </p:nvPicPr>
        <p:blipFill>
          <a:blip r:embed="rId2" cstate="print"/>
          <a:srcRect/>
          <a:stretch>
            <a:fillRect/>
          </a:stretch>
        </p:blipFill>
        <p:spPr bwMode="auto">
          <a:xfrm>
            <a:off x="152400" y="133350"/>
            <a:ext cx="706782" cy="609600"/>
          </a:xfrm>
          <a:prstGeom prst="rect">
            <a:avLst/>
          </a:prstGeom>
          <a:noFill/>
        </p:spPr>
      </p:pic>
      <p:sp>
        <p:nvSpPr>
          <p:cNvPr id="7" name="Slide Number Placeholder 6"/>
          <p:cNvSpPr>
            <a:spLocks noGrp="1"/>
          </p:cNvSpPr>
          <p:nvPr>
            <p:ph type="sldNum" sz="quarter" idx="12"/>
          </p:nvPr>
        </p:nvSpPr>
        <p:spPr/>
        <p:txBody>
          <a:bodyPr/>
          <a:lstStyle/>
          <a:p>
            <a:fld id="{ABEA9EB2-F9AF-41A2-80C1-55E9D87064A3}" type="slidenum">
              <a:rPr lang="en-US" smtClean="0"/>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Q.png"/>
          <p:cNvPicPr>
            <a:picLocks noChangeAspect="1"/>
          </p:cNvPicPr>
          <p:nvPr/>
        </p:nvPicPr>
        <p:blipFill>
          <a:blip r:embed="rId2" cstate="print"/>
          <a:stretch>
            <a:fillRect/>
          </a:stretch>
        </p:blipFill>
        <p:spPr>
          <a:xfrm>
            <a:off x="357158" y="0"/>
            <a:ext cx="4879128" cy="5143500"/>
          </a:xfrm>
          <a:prstGeom prst="rect">
            <a:avLst/>
          </a:prstGeom>
        </p:spPr>
      </p:pic>
      <p:pic>
        <p:nvPicPr>
          <p:cNvPr id="5" name="Picture 2" descr="C:\Users\Emerald\Desktop\Seal_of_Karnataka.png"/>
          <p:cNvPicPr>
            <a:picLocks noChangeAspect="1" noChangeArrowheads="1"/>
          </p:cNvPicPr>
          <p:nvPr/>
        </p:nvPicPr>
        <p:blipFill>
          <a:blip r:embed="rId3" cstate="print"/>
          <a:srcRect/>
          <a:stretch>
            <a:fillRect/>
          </a:stretch>
        </p:blipFill>
        <p:spPr bwMode="auto">
          <a:xfrm>
            <a:off x="6000760" y="3000378"/>
            <a:ext cx="706782" cy="609600"/>
          </a:xfrm>
          <a:prstGeom prst="rect">
            <a:avLst/>
          </a:prstGeom>
          <a:noFill/>
        </p:spPr>
      </p:pic>
      <p:sp>
        <p:nvSpPr>
          <p:cNvPr id="6" name="Subtitle 2"/>
          <p:cNvSpPr txBox="1">
            <a:spLocks/>
          </p:cNvSpPr>
          <p:nvPr/>
        </p:nvSpPr>
        <p:spPr>
          <a:xfrm>
            <a:off x="5929322" y="3714758"/>
            <a:ext cx="2928958" cy="116205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effectLst/>
                <a:uLnTx/>
                <a:uFillTx/>
                <a:latin typeface="+mn-lt"/>
                <a:ea typeface="+mn-ea"/>
                <a:cs typeface="+mn-cs"/>
              </a:rPr>
              <a:t>Dr. G. MANJUNATH, </a:t>
            </a:r>
            <a:r>
              <a:rPr kumimoji="0" lang="en-US" sz="1400" b="1" i="0" u="none" strike="noStrike" kern="1200" cap="none" spc="0" normalizeH="0" baseline="0" noProof="0" dirty="0" smtClean="0">
                <a:ln>
                  <a:noFill/>
                </a:ln>
                <a:effectLst/>
                <a:uLnTx/>
                <a:uFillTx/>
                <a:latin typeface="+mn-lt"/>
                <a:ea typeface="+mn-ea"/>
                <a:cs typeface="+mn-cs"/>
              </a:rPr>
              <a:t>KLS, PhD</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smtClean="0">
                <a:ln>
                  <a:noFill/>
                </a:ln>
                <a:effectLst/>
                <a:uLnTx/>
                <a:uFillTx/>
                <a:latin typeface="+mn-lt"/>
                <a:ea typeface="+mn-ea"/>
                <a:cs typeface="+mn-cs"/>
              </a:rPr>
              <a:t>Additional </a:t>
            </a:r>
            <a:r>
              <a:rPr kumimoji="0" lang="en-US" sz="1400" b="1" i="0" u="none" strike="noStrike" kern="1200" cap="none" spc="0" normalizeH="0" baseline="0" noProof="0" dirty="0" err="1" smtClean="0">
                <a:ln>
                  <a:noFill/>
                </a:ln>
                <a:effectLst/>
                <a:uLnTx/>
                <a:uFillTx/>
                <a:latin typeface="+mn-lt"/>
                <a:ea typeface="+mn-ea"/>
                <a:cs typeface="+mn-cs"/>
              </a:rPr>
              <a:t>Labour</a:t>
            </a:r>
            <a:r>
              <a:rPr kumimoji="0" lang="en-US" sz="1400" b="1" i="0" u="none" strike="noStrike" kern="1200" cap="none" spc="0" normalizeH="0" baseline="0" noProof="0" dirty="0" smtClean="0">
                <a:ln>
                  <a:noFill/>
                </a:ln>
                <a:effectLst/>
                <a:uLnTx/>
                <a:uFillTx/>
                <a:latin typeface="+mn-lt"/>
                <a:ea typeface="+mn-ea"/>
                <a:cs typeface="+mn-cs"/>
              </a:rPr>
              <a:t> Commissioner</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smtClean="0">
                <a:ln>
                  <a:noFill/>
                </a:ln>
                <a:effectLst/>
                <a:uLnTx/>
                <a:uFillTx/>
                <a:latin typeface="+mn-lt"/>
                <a:ea typeface="+mn-ea"/>
                <a:cs typeface="+mn-cs"/>
              </a:rPr>
              <a:t>Government of Karnataka</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smtClean="0">
                <a:ln>
                  <a:noFill/>
                </a:ln>
                <a:effectLst/>
                <a:uLnTx/>
                <a:uFillTx/>
                <a:latin typeface="+mn-lt"/>
                <a:ea typeface="+mn-ea"/>
                <a:cs typeface="+mn-cs"/>
              </a:rPr>
              <a:t>Email id: </a:t>
            </a:r>
            <a:r>
              <a:rPr kumimoji="0" lang="en-US" sz="1400" b="1" i="0" u="none" strike="noStrike" kern="1200" cap="none" spc="0" normalizeH="0" baseline="0" noProof="0" dirty="0" smtClean="0">
                <a:ln>
                  <a:noFill/>
                </a:ln>
                <a:effectLst/>
                <a:uLnTx/>
                <a:uFillTx/>
                <a:latin typeface="+mn-lt"/>
                <a:ea typeface="+mn-ea"/>
                <a:cs typeface="+mn-cs"/>
                <a:hlinkClick r:id="rId4"/>
              </a:rPr>
              <a:t>manju_alc@yahoo.co.in</a:t>
            </a:r>
            <a:endParaRPr kumimoji="0" lang="en-US" sz="14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smtClean="0">
                <a:ln>
                  <a:noFill/>
                </a:ln>
                <a:effectLst/>
                <a:uLnTx/>
                <a:uFillTx/>
                <a:latin typeface="+mn-lt"/>
                <a:ea typeface="+mn-ea"/>
                <a:cs typeface="+mn-cs"/>
              </a:rPr>
              <a:t>Website:</a:t>
            </a:r>
            <a:r>
              <a:rPr kumimoji="0" lang="en-IN" sz="1400" b="0" i="0" u="none" strike="noStrike" kern="1200" cap="none" spc="0" normalizeH="0" baseline="0" noProof="0" dirty="0" smtClean="0">
                <a:ln>
                  <a:noFill/>
                </a:ln>
                <a:effectLst/>
                <a:uLnTx/>
                <a:uFillTx/>
                <a:latin typeface="+mn-lt"/>
                <a:ea typeface="+mn-ea"/>
                <a:cs typeface="+mn-cs"/>
                <a:hlinkClick r:id="rId5"/>
              </a:rPr>
              <a:t>http://drmanjunathg.in/</a:t>
            </a:r>
            <a:endParaRPr kumimoji="0" lang="en-US" sz="14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ABEA9EB2-F9AF-41A2-80C1-55E9D87064A3}" type="slidenum">
              <a:rPr lang="en-US" smtClean="0"/>
              <a:pPr/>
              <a:t>98</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2099</TotalTime>
  <Words>6726</Words>
  <Application>Microsoft Office PowerPoint</Application>
  <PresentationFormat>On-screen Show (16:9)</PresentationFormat>
  <Paragraphs>1598</Paragraphs>
  <Slides>98</Slides>
  <Notes>2</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LABOUR CODES Compliance, Enforcement and Emerging challenges</vt:lpstr>
      <vt:lpstr>Slide 2</vt:lpstr>
      <vt:lpstr>4 CODES vs. 29 Labour Laws</vt:lpstr>
      <vt:lpstr>The Code on Wages,  2019 - Impact analysis</vt:lpstr>
      <vt:lpstr>The Code on Wages, 2019 Arrangement of Sections</vt:lpstr>
      <vt:lpstr>Arrangement of Sections</vt:lpstr>
      <vt:lpstr>Arrangement of Sections</vt:lpstr>
      <vt:lpstr>Arrangement of Sections</vt:lpstr>
      <vt:lpstr>Arrangement of Sections</vt:lpstr>
      <vt:lpstr>Arrangement of Sections</vt:lpstr>
      <vt:lpstr>Arrangement of Sections</vt:lpstr>
      <vt:lpstr>Code on Wages vs. Repealed Enactments</vt:lpstr>
      <vt:lpstr>Code on wages Act, 2019</vt:lpstr>
      <vt:lpstr>Who is an ‘Employer’?</vt:lpstr>
      <vt:lpstr>Substantial Compliance under the Code</vt:lpstr>
      <vt:lpstr>Substantial Compliance under the Code</vt:lpstr>
      <vt:lpstr>Substantial Compliance under the Code</vt:lpstr>
      <vt:lpstr>Substantial Compliance under the Code</vt:lpstr>
      <vt:lpstr>Compliance of the order passed by authorities under the Code</vt:lpstr>
      <vt:lpstr>Procedural Compliance</vt:lpstr>
      <vt:lpstr>Provisions of Indian Penal Code, 1860 </vt:lpstr>
      <vt:lpstr>Penalties for offences under the Code</vt:lpstr>
      <vt:lpstr>Compounding of Offence under the Code</vt:lpstr>
      <vt:lpstr>Burden of Proof</vt:lpstr>
      <vt:lpstr>Exemption of Employer from liability </vt:lpstr>
      <vt:lpstr>The OSH Code,  2019 - Impact analysis</vt:lpstr>
      <vt:lpstr>THE OSH CODE, 2019 Arrangement of Clauses</vt:lpstr>
      <vt:lpstr>THE OSH CODE, 2019 Arrangement of Clauses</vt:lpstr>
      <vt:lpstr>THE OSH CODE, 2019 Arrangement of Clauses</vt:lpstr>
      <vt:lpstr>THE OSH CODE, 2019 Arrangement of Clauses</vt:lpstr>
      <vt:lpstr>OSH Code vs. Repealed Enactments</vt:lpstr>
      <vt:lpstr>OSH Code vs. Repealed Enactments</vt:lpstr>
      <vt:lpstr>OSH Code vs. Repealed Enactments</vt:lpstr>
      <vt:lpstr>Slide 34</vt:lpstr>
      <vt:lpstr>Key Definitions</vt:lpstr>
      <vt:lpstr>Key Definitions</vt:lpstr>
      <vt:lpstr>Substantial compliance</vt:lpstr>
      <vt:lpstr>Substantial compliance</vt:lpstr>
      <vt:lpstr>Silent features</vt:lpstr>
      <vt:lpstr>Contract labour &amp; ISMW</vt:lpstr>
      <vt:lpstr>The code on SOCIAL SECURITY 2019  - Impact analysis</vt:lpstr>
      <vt:lpstr>The Code on Social Security, 2019 Arrangement of Clauses</vt:lpstr>
      <vt:lpstr>The Code on Social Security, 2019 Arrangement of Clauses</vt:lpstr>
      <vt:lpstr>The Code on Social Security, 2019 Arrangement of Clauses</vt:lpstr>
      <vt:lpstr>The Code on Social Security, 2019 Arrangement of Clauses</vt:lpstr>
      <vt:lpstr>The Code on Social Security, 2019 Arrangement of Clauses</vt:lpstr>
      <vt:lpstr>The Code on Social Security, 2019 Arrangement of Clauses</vt:lpstr>
      <vt:lpstr>The Code on Social Security, 2019 Arrangement of Clauses</vt:lpstr>
      <vt:lpstr>The Code on Social Security, 2019 Arrangement of Clauses</vt:lpstr>
      <vt:lpstr>The Code on Social Security, 2019 Arrangement of Clauses</vt:lpstr>
      <vt:lpstr>The Code on Social Security, 2019 Arrangement of Clauses</vt:lpstr>
      <vt:lpstr>The Code on Social Security, 2019 Arrangement of Clauses</vt:lpstr>
      <vt:lpstr>The Code on Social Security, 2019 Arrangement of Clauses</vt:lpstr>
      <vt:lpstr>The Code on Social Security, 2019 Arrangement of Clauses</vt:lpstr>
      <vt:lpstr>The Code on Social Security, 2019 Arrangement of Clauses</vt:lpstr>
      <vt:lpstr>The Code on Social Security, 2019 Arrangement of Clauses</vt:lpstr>
      <vt:lpstr>The Code on Social Security, 2019 Arrangement of Clauses</vt:lpstr>
      <vt:lpstr>The Code on Social Security, 2019 Arrangement of Clauses</vt:lpstr>
      <vt:lpstr>The Code on Social Security, 2019 Arrangement of Clauses</vt:lpstr>
      <vt:lpstr>The Code on Social Security, 2019 Arrangement of Clauses</vt:lpstr>
      <vt:lpstr>The Code on Social Security, 2019 Arrangement of Clauses</vt:lpstr>
      <vt:lpstr>Code on SS vs. Repealed Enactments</vt:lpstr>
      <vt:lpstr>Slide 63</vt:lpstr>
      <vt:lpstr>Important Definitions</vt:lpstr>
      <vt:lpstr>Important Definitions</vt:lpstr>
      <vt:lpstr>Authorities under the Code</vt:lpstr>
      <vt:lpstr>Social Security Organisations</vt:lpstr>
      <vt:lpstr>Substantial Compliance</vt:lpstr>
      <vt:lpstr>Substantial Compliance</vt:lpstr>
      <vt:lpstr>Substantial Compliance</vt:lpstr>
      <vt:lpstr>Social Security for gig workers</vt:lpstr>
      <vt:lpstr>The code on INDUSTRIAL RELATIONS 2019  - Impact analysis</vt:lpstr>
      <vt:lpstr>The Industrial Relations Code, 2019 Arrangement of Clauses</vt:lpstr>
      <vt:lpstr>The Industrial Relations Code, 2019 Arrangement of Clauses</vt:lpstr>
      <vt:lpstr>The Industrial Relations Code, 2019 Arrangement of Clauses</vt:lpstr>
      <vt:lpstr>The Industrial Relations Code, 2019 Arrangement of Clauses</vt:lpstr>
      <vt:lpstr>The Industrial Relations Code, 2019 Arrangement of Clauses</vt:lpstr>
      <vt:lpstr>The Industrial Relations Code, 2019 Arrangement of Clauses</vt:lpstr>
      <vt:lpstr>The Industrial Relations Code, 2019 </vt:lpstr>
      <vt:lpstr>The Industrial Relations Code, 2019 </vt:lpstr>
      <vt:lpstr>The Industrial Relations Code, 2019 </vt:lpstr>
      <vt:lpstr>The Industrial Relations Code, 2019 </vt:lpstr>
      <vt:lpstr>The Industrial Relations Code, 2019 </vt:lpstr>
      <vt:lpstr>The Industrial Relations Code, 2019 </vt:lpstr>
      <vt:lpstr>The Industrial Relations Code, 2019 </vt:lpstr>
      <vt:lpstr>The Industrial Relations Code, 2019 </vt:lpstr>
      <vt:lpstr>THE I R Codes vs. Repealed Enactments</vt:lpstr>
      <vt:lpstr>Slide 88</vt:lpstr>
      <vt:lpstr>Key Highlights </vt:lpstr>
      <vt:lpstr>Key Highlights </vt:lpstr>
      <vt:lpstr>Key Highlights </vt:lpstr>
      <vt:lpstr>Strikes &amp; Lockouts</vt:lpstr>
      <vt:lpstr>Chapter V-A vs. Chapter IX</vt:lpstr>
      <vt:lpstr>Chapter V-B vs. Chapter X</vt:lpstr>
      <vt:lpstr>Key Highlights </vt:lpstr>
      <vt:lpstr>Delegation powers under Labour Codes</vt:lpstr>
      <vt:lpstr>Nature of Power to exemption</vt:lpstr>
      <vt:lpstr>Slide 98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Emerald</dc:creator>
  <cp:lastModifiedBy>Loukik</cp:lastModifiedBy>
  <cp:revision>73</cp:revision>
  <dcterms:created xsi:type="dcterms:W3CDTF">2020-01-18T04:45:49Z</dcterms:created>
  <dcterms:modified xsi:type="dcterms:W3CDTF">2020-01-23T19:08:08Z</dcterms:modified>
</cp:coreProperties>
</file>