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5"/>
  </p:notesMasterIdLst>
  <p:sldIdLst>
    <p:sldId id="256" r:id="rId2"/>
    <p:sldId id="257" r:id="rId3"/>
    <p:sldId id="258" r:id="rId4"/>
    <p:sldId id="259" r:id="rId5"/>
    <p:sldId id="264"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4" r:id="rId38"/>
    <p:sldId id="295" r:id="rId39"/>
    <p:sldId id="309"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10" r:id="rId54"/>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092" y="-90"/>
      </p:cViewPr>
      <p:guideLst>
        <p:guide orient="horz" pos="180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A926A-3C82-4A9A-B9F4-5833D54D264B}" type="datetimeFigureOut">
              <a:rPr lang="en-US" smtClean="0"/>
              <a:pPr/>
              <a:t>12/16/2020</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E77A14-24F7-4990-A4E0-2772C30E5CA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EC736A-946C-4A7F-AF9B-C5B944DB114A}"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E376A1-BCFF-4280-9001-FA738671DE6C}"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8A016D-2BA7-44A3-9250-BCD652D6A6A6}"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06F7C4-5704-4851-A20F-84D8BF6CF59D}"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BC788-1045-4447-8938-ABC170F2461C}" type="datetime1">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835321-2B37-43C7-B6C5-ABC1438F6CD9}"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1895E4-022F-418A-8FA4-BC2E7BAB69A6}" type="datetime1">
              <a:rPr lang="en-US" smtClean="0"/>
              <a:pPr/>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9D9203-940F-4A8F-A821-A60110CB3BAE}" type="datetime1">
              <a:rPr lang="en-US" smtClean="0"/>
              <a:pPr/>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7D629A-8096-4A70-9AFF-6063A66FA0AF}" type="datetime1">
              <a:rPr lang="en-US" smtClean="0"/>
              <a:pPr/>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DE1878-43B8-41B8-B9C9-27B965031272}"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F4E063-EFBA-4DCC-8361-DCE0360F1F70}" type="datetime1">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8A7592D5-121D-4F20-B99F-289787B32DE8}" type="datetime1">
              <a:rPr lang="en-US" smtClean="0"/>
              <a:pPr/>
              <a:t>12/16/2020</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81100"/>
            <a:ext cx="7772400" cy="2031999"/>
          </a:xfrm>
        </p:spPr>
        <p:txBody>
          <a:bodyPr/>
          <a:lstStyle/>
          <a:p>
            <a:r>
              <a:rPr lang="en-US" dirty="0"/>
              <a:t>THE INDUSTRIAL RELATIONS &amp; THE CODES ON WAGES, 2020</a:t>
            </a:r>
          </a:p>
        </p:txBody>
      </p:sp>
      <p:sp>
        <p:nvSpPr>
          <p:cNvPr id="3" name="Subtitle 2"/>
          <p:cNvSpPr>
            <a:spLocks noGrp="1"/>
          </p:cNvSpPr>
          <p:nvPr>
            <p:ph type="subTitle" idx="1"/>
          </p:nvPr>
        </p:nvSpPr>
        <p:spPr>
          <a:xfrm>
            <a:off x="4071934" y="4216400"/>
            <a:ext cx="5072066" cy="1460500"/>
          </a:xfrm>
        </p:spPr>
        <p:txBody>
          <a:bodyPr>
            <a:normAutofit fontScale="92500" lnSpcReduction="10000"/>
          </a:bodyPr>
          <a:lstStyle/>
          <a:p>
            <a:r>
              <a:rPr lang="en-US" dirty="0">
                <a:solidFill>
                  <a:schemeClr val="bg1"/>
                </a:solidFill>
              </a:rPr>
              <a:t>Dr G. </a:t>
            </a:r>
            <a:r>
              <a:rPr lang="en-US" dirty="0" smtClean="0">
                <a:solidFill>
                  <a:schemeClr val="bg1"/>
                </a:solidFill>
              </a:rPr>
              <a:t>MANJUNATH  </a:t>
            </a:r>
            <a:r>
              <a:rPr lang="en-US" sz="2600" dirty="0" smtClean="0">
                <a:solidFill>
                  <a:schemeClr val="bg1"/>
                </a:solidFill>
              </a:rPr>
              <a:t>KLS., </a:t>
            </a:r>
            <a:r>
              <a:rPr lang="en-US" sz="2600" dirty="0" err="1" smtClean="0">
                <a:solidFill>
                  <a:schemeClr val="bg1"/>
                </a:solidFill>
              </a:rPr>
              <a:t>Phd</a:t>
            </a:r>
            <a:endParaRPr lang="en-US" sz="2600" dirty="0">
              <a:solidFill>
                <a:schemeClr val="bg1"/>
              </a:solidFill>
            </a:endParaRPr>
          </a:p>
          <a:p>
            <a:pPr>
              <a:spcBef>
                <a:spcPts val="0"/>
              </a:spcBef>
            </a:pPr>
            <a:r>
              <a:rPr lang="en-US" sz="2200" dirty="0">
                <a:solidFill>
                  <a:schemeClr val="bg1"/>
                </a:solidFill>
              </a:rPr>
              <a:t>Additional </a:t>
            </a:r>
            <a:r>
              <a:rPr lang="en-US" sz="2200" dirty="0" err="1">
                <a:solidFill>
                  <a:schemeClr val="bg1"/>
                </a:solidFill>
              </a:rPr>
              <a:t>Labour</a:t>
            </a:r>
            <a:r>
              <a:rPr lang="en-US" sz="2200" dirty="0">
                <a:solidFill>
                  <a:schemeClr val="bg1"/>
                </a:solidFill>
              </a:rPr>
              <a:t> </a:t>
            </a:r>
            <a:r>
              <a:rPr lang="en-US" sz="2200" dirty="0" smtClean="0">
                <a:solidFill>
                  <a:schemeClr val="bg1"/>
                </a:solidFill>
              </a:rPr>
              <a:t>Commissioner </a:t>
            </a:r>
          </a:p>
          <a:p>
            <a:pPr>
              <a:spcBef>
                <a:spcPts val="0"/>
              </a:spcBef>
            </a:pPr>
            <a:r>
              <a:rPr lang="en-US" sz="2200" dirty="0" smtClean="0">
                <a:solidFill>
                  <a:schemeClr val="bg1"/>
                </a:solidFill>
              </a:rPr>
              <a:t>(IR &amp; Child </a:t>
            </a:r>
            <a:r>
              <a:rPr lang="en-US" sz="2200" dirty="0" err="1" smtClean="0">
                <a:solidFill>
                  <a:schemeClr val="bg1"/>
                </a:solidFill>
              </a:rPr>
              <a:t>Labour</a:t>
            </a:r>
            <a:r>
              <a:rPr lang="en-US" sz="2200" dirty="0" smtClean="0">
                <a:solidFill>
                  <a:schemeClr val="bg1"/>
                </a:solidFill>
              </a:rPr>
              <a:t>)</a:t>
            </a:r>
            <a:endParaRPr lang="en-US" sz="2200" dirty="0">
              <a:solidFill>
                <a:schemeClr val="bg1"/>
              </a:solidFill>
            </a:endParaRPr>
          </a:p>
          <a:p>
            <a:pPr>
              <a:spcBef>
                <a:spcPts val="0"/>
              </a:spcBef>
            </a:pPr>
            <a:r>
              <a:rPr lang="en-US" sz="2200" dirty="0" smtClean="0">
                <a:solidFill>
                  <a:schemeClr val="bg1"/>
                </a:solidFill>
              </a:rPr>
              <a:t>Govt. of </a:t>
            </a:r>
            <a:r>
              <a:rPr lang="en-US" sz="2200" dirty="0">
                <a:solidFill>
                  <a:schemeClr val="bg1"/>
                </a:solidFill>
              </a:rPr>
              <a:t>Karnataka</a:t>
            </a:r>
          </a:p>
        </p:txBody>
      </p:sp>
      <p:pic>
        <p:nvPicPr>
          <p:cNvPr id="4" name="Picture 3" descr="government-of-karnataka-logo-png.png"/>
          <p:cNvPicPr>
            <a:picLocks noChangeAspect="1"/>
          </p:cNvPicPr>
          <p:nvPr/>
        </p:nvPicPr>
        <p:blipFill>
          <a:blip r:embed="rId3" cstate="print"/>
          <a:stretch>
            <a:fillRect/>
          </a:stretch>
        </p:blipFill>
        <p:spPr>
          <a:xfrm>
            <a:off x="4114800" y="266700"/>
            <a:ext cx="838200" cy="838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52500"/>
          </a:xfrm>
        </p:spPr>
        <p:txBody>
          <a:bodyPr>
            <a:normAutofit fontScale="90000"/>
          </a:bodyPr>
          <a:lstStyle/>
          <a:p>
            <a:r>
              <a:rPr lang="en-US" sz="3600" b="1" dirty="0">
                <a:solidFill>
                  <a:schemeClr val="accent6">
                    <a:lumMod val="75000"/>
                  </a:schemeClr>
                </a:solidFill>
              </a:rPr>
              <a:t>Appeal against non-registration or cancellation of registration</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714500"/>
            <a:ext cx="8229600" cy="2743200"/>
          </a:xfrm>
        </p:spPr>
        <p:txBody>
          <a:bodyPr>
            <a:normAutofit/>
          </a:bodyPr>
          <a:lstStyle/>
          <a:p>
            <a:r>
              <a:rPr lang="en-US" sz="2800" dirty="0"/>
              <a:t>Appeal </a:t>
            </a:r>
          </a:p>
          <a:p>
            <a:r>
              <a:rPr lang="en-US" sz="2800" dirty="0"/>
              <a:t>Very significant changes</a:t>
            </a:r>
          </a:p>
          <a:p>
            <a:r>
              <a:rPr lang="en-US" sz="2800" dirty="0"/>
              <a:t>Tribunal is the only authority for appeal under the code.</a:t>
            </a:r>
          </a:p>
          <a:p>
            <a:r>
              <a:rPr lang="en-US" sz="2800" dirty="0"/>
              <a:t>Earlier it was High court as well as Labour court or IT.</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52500"/>
          </a:xfrm>
        </p:spPr>
        <p:txBody>
          <a:bodyPr>
            <a:normAutofit fontScale="90000"/>
          </a:bodyPr>
          <a:lstStyle/>
          <a:p>
            <a:r>
              <a:rPr lang="en-US" sz="3600" b="1" dirty="0">
                <a:solidFill>
                  <a:schemeClr val="accent6">
                    <a:lumMod val="75000"/>
                  </a:schemeClr>
                </a:solidFill>
              </a:rPr>
              <a:t>Communication to Trade Union and change in its registration particulars</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790700"/>
            <a:ext cx="8229600" cy="3048000"/>
          </a:xfrm>
        </p:spPr>
        <p:txBody>
          <a:bodyPr>
            <a:normAutofit/>
          </a:bodyPr>
          <a:lstStyle/>
          <a:p>
            <a:r>
              <a:rPr lang="en-US" sz="2800" dirty="0"/>
              <a:t>Registered office</a:t>
            </a:r>
          </a:p>
          <a:p>
            <a:r>
              <a:rPr lang="en-US" sz="2800" dirty="0"/>
              <a:t>Very significant changes</a:t>
            </a:r>
          </a:p>
          <a:p>
            <a:r>
              <a:rPr lang="en-US" sz="2800" dirty="0"/>
              <a:t>Under the code ‘trade union to inform the registrar if the members fall below 10 percent of total workers or 100 workers whichever is less’.</a:t>
            </a:r>
          </a:p>
          <a:p>
            <a:r>
              <a:rPr lang="en-US" sz="2800" dirty="0"/>
              <a:t>Responsibility is fixed with the Trade Unions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465"/>
            <a:ext cx="8229600" cy="723635"/>
          </a:xfrm>
        </p:spPr>
        <p:txBody>
          <a:bodyPr>
            <a:normAutofit fontScale="90000"/>
          </a:bodyPr>
          <a:lstStyle/>
          <a:p>
            <a:r>
              <a:rPr lang="en-US" b="1" dirty="0">
                <a:solidFill>
                  <a:schemeClr val="accent6">
                    <a:lumMod val="75000"/>
                  </a:schemeClr>
                </a:solidFill>
              </a:rPr>
              <a:t>Recognizing of negotiating union or negotiating council</a:t>
            </a:r>
          </a:p>
        </p:txBody>
      </p:sp>
      <p:sp>
        <p:nvSpPr>
          <p:cNvPr id="3" name="Content Placeholder 2"/>
          <p:cNvSpPr>
            <a:spLocks noGrp="1"/>
          </p:cNvSpPr>
          <p:nvPr>
            <p:ph idx="1"/>
          </p:nvPr>
        </p:nvSpPr>
        <p:spPr>
          <a:xfrm>
            <a:off x="228600" y="1524000"/>
            <a:ext cx="8534400" cy="3695700"/>
          </a:xfrm>
        </p:spPr>
        <p:txBody>
          <a:bodyPr>
            <a:normAutofit fontScale="62500" lnSpcReduction="20000"/>
          </a:bodyPr>
          <a:lstStyle/>
          <a:p>
            <a:pPr algn="just"/>
            <a:r>
              <a:rPr lang="en-US" sz="3400" dirty="0"/>
              <a:t>Very </a:t>
            </a:r>
            <a:r>
              <a:rPr lang="en-US" sz="3400" dirty="0" err="1"/>
              <a:t>very</a:t>
            </a:r>
            <a:r>
              <a:rPr lang="en-US" sz="3400" dirty="0"/>
              <a:t> significant changes</a:t>
            </a:r>
          </a:p>
          <a:p>
            <a:pPr algn="just"/>
            <a:r>
              <a:rPr lang="en-US" sz="3400" dirty="0"/>
              <a:t>Matters for negotiation to be prescribed.</a:t>
            </a:r>
          </a:p>
          <a:p>
            <a:pPr algn="just"/>
            <a:r>
              <a:rPr lang="en-US" sz="3400" dirty="0"/>
              <a:t>If only one TU is registered then the employer shall recognize such TU as a sole negotiating union, criteria will be prescribed.</a:t>
            </a:r>
          </a:p>
          <a:p>
            <a:pPr algn="just"/>
            <a:r>
              <a:rPr lang="en-US" sz="3400" dirty="0"/>
              <a:t>More than one TU…51% or more workers supporting to be verified in such manner as prescribed.</a:t>
            </a:r>
          </a:p>
          <a:p>
            <a:pPr algn="just"/>
            <a:r>
              <a:rPr lang="en-US" sz="3400" dirty="0"/>
              <a:t>More than one TU…but less than 51%, employer to constitute a NC consisting of reps from registered TUs having not less than 20% of support from workers…</a:t>
            </a:r>
          </a:p>
          <a:p>
            <a:pPr algn="just"/>
            <a:r>
              <a:rPr lang="en-US" sz="3400" dirty="0"/>
              <a:t>Statutory responsibility is on the employers.</a:t>
            </a:r>
          </a:p>
          <a:p>
            <a:pPr algn="just"/>
            <a:r>
              <a:rPr lang="en-US" sz="3400" dirty="0"/>
              <a:t>3  years of recognition, but extendable up to 5 years if mutually decided. </a:t>
            </a:r>
          </a:p>
          <a:p>
            <a:pPr algn="just"/>
            <a:r>
              <a:rPr lang="en-US" sz="3400" dirty="0"/>
              <a:t>Facilities to be extended by the employer to the NU or NC.</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265"/>
            <a:ext cx="6781800" cy="1104635"/>
          </a:xfrm>
        </p:spPr>
        <p:txBody>
          <a:bodyPr>
            <a:normAutofit fontScale="90000"/>
          </a:bodyPr>
          <a:lstStyle/>
          <a:p>
            <a:r>
              <a:rPr lang="en-US" b="1" dirty="0">
                <a:solidFill>
                  <a:schemeClr val="accent6">
                    <a:lumMod val="75000"/>
                  </a:schemeClr>
                </a:solidFill>
              </a:rPr>
              <a:t>Adjudication of disputes of Trade Unions</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a:xfrm>
            <a:off x="457200" y="1943100"/>
            <a:ext cx="8229600" cy="1676400"/>
          </a:xfrm>
        </p:spPr>
        <p:txBody>
          <a:bodyPr>
            <a:normAutofit/>
          </a:bodyPr>
          <a:lstStyle/>
          <a:p>
            <a:r>
              <a:rPr lang="en-US" sz="2800" dirty="0"/>
              <a:t>Very </a:t>
            </a:r>
            <a:r>
              <a:rPr lang="en-US" sz="2800" dirty="0" err="1"/>
              <a:t>very</a:t>
            </a:r>
            <a:r>
              <a:rPr lang="en-US" sz="2800" dirty="0"/>
              <a:t> significant changes</a:t>
            </a:r>
          </a:p>
          <a:p>
            <a:r>
              <a:rPr lang="en-US" sz="2800" dirty="0"/>
              <a:t>Newly included in code</a:t>
            </a:r>
          </a:p>
          <a:p>
            <a:r>
              <a:rPr lang="en-US" sz="2800" dirty="0"/>
              <a:t>IMPACT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52500"/>
          </a:xfrm>
        </p:spPr>
        <p:txBody>
          <a:bodyPr>
            <a:normAutofit fontScale="90000"/>
          </a:bodyPr>
          <a:lstStyle/>
          <a:p>
            <a:r>
              <a:rPr lang="en-US" sz="3600" b="1" dirty="0">
                <a:solidFill>
                  <a:schemeClr val="accent6">
                    <a:lumMod val="75000"/>
                  </a:schemeClr>
                </a:solidFill>
              </a:rPr>
              <a:t>Recognition of Trade Unions at Central and State level</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790700"/>
            <a:ext cx="8229600" cy="2590800"/>
          </a:xfrm>
        </p:spPr>
        <p:txBody>
          <a:bodyPr>
            <a:normAutofit/>
          </a:bodyPr>
          <a:lstStyle/>
          <a:p>
            <a:r>
              <a:rPr lang="en-US" sz="2800" dirty="0"/>
              <a:t>Very Significant changes</a:t>
            </a:r>
          </a:p>
          <a:p>
            <a:r>
              <a:rPr lang="en-US" sz="2800" dirty="0"/>
              <a:t>Newly included in the code</a:t>
            </a:r>
          </a:p>
          <a:p>
            <a:r>
              <a:rPr lang="en-US" sz="2800" dirty="0"/>
              <a:t>Manner of recognizing central trade unions and state trade  unions.</a:t>
            </a:r>
          </a:p>
          <a:p>
            <a:r>
              <a:rPr lang="en-US" sz="2800" dirty="0"/>
              <a:t>Manner to be prescribed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solidFill>
                  <a:schemeClr val="accent6">
                    <a:lumMod val="75000"/>
                  </a:schemeClr>
                </a:solidFill>
              </a:rPr>
              <a:t/>
            </a:r>
            <a:br>
              <a:rPr lang="en-US" sz="3600" b="1" dirty="0">
                <a:solidFill>
                  <a:schemeClr val="accent6">
                    <a:lumMod val="75000"/>
                  </a:schemeClr>
                </a:solidFill>
              </a:rPr>
            </a:br>
            <a:r>
              <a:rPr lang="en-US" sz="3600" b="1" dirty="0">
                <a:solidFill>
                  <a:schemeClr val="accent6">
                    <a:lumMod val="75000"/>
                  </a:schemeClr>
                </a:solidFill>
              </a:rPr>
              <a:t>STANDING ORDERS</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333500"/>
            <a:ext cx="8229600" cy="3048000"/>
          </a:xfrm>
        </p:spPr>
        <p:txBody>
          <a:bodyPr>
            <a:normAutofit/>
          </a:bodyPr>
          <a:lstStyle/>
          <a:p>
            <a:r>
              <a:rPr lang="en-US" sz="2800" dirty="0"/>
              <a:t>Substantial changes</a:t>
            </a:r>
          </a:p>
          <a:p>
            <a:r>
              <a:rPr lang="en-US" sz="2800" dirty="0"/>
              <a:t>Code applies this chapter to 300 or more workers &amp; Act for 100, (50, in Karnataka).</a:t>
            </a:r>
          </a:p>
          <a:p>
            <a:r>
              <a:rPr lang="en-US" sz="2800" dirty="0"/>
              <a:t>Proviso providing power to the app. </a:t>
            </a:r>
            <a:r>
              <a:rPr lang="en-US" sz="2800" dirty="0" err="1"/>
              <a:t>Govt</a:t>
            </a:r>
            <a:r>
              <a:rPr lang="en-US" sz="2800" dirty="0"/>
              <a:t> to reduce the number of workers is withdrawn.</a:t>
            </a:r>
          </a:p>
          <a:p>
            <a:r>
              <a:rPr lang="en-US" sz="2800" dirty="0"/>
              <a:t>Sub-section (2) added for exclusions under the code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8229600" cy="952500"/>
          </a:xfrm>
        </p:spPr>
        <p:txBody>
          <a:bodyPr>
            <a:normAutofit fontScale="90000"/>
          </a:bodyPr>
          <a:lstStyle/>
          <a:p>
            <a:r>
              <a:rPr lang="en-US" b="1" dirty="0">
                <a:solidFill>
                  <a:schemeClr val="accent6">
                    <a:lumMod val="75000"/>
                  </a:schemeClr>
                </a:solidFill>
              </a:rPr>
              <a:t>Model standing orders by Central Govt. and temporary application</a:t>
            </a:r>
          </a:p>
        </p:txBody>
      </p:sp>
      <p:sp>
        <p:nvSpPr>
          <p:cNvPr id="3" name="Content Placeholder 2"/>
          <p:cNvSpPr>
            <a:spLocks noGrp="1"/>
          </p:cNvSpPr>
          <p:nvPr>
            <p:ph idx="1"/>
          </p:nvPr>
        </p:nvSpPr>
        <p:spPr>
          <a:xfrm>
            <a:off x="457200" y="2400300"/>
            <a:ext cx="8229600" cy="1752600"/>
          </a:xfrm>
        </p:spPr>
        <p:txBody>
          <a:bodyPr>
            <a:normAutofit/>
          </a:bodyPr>
          <a:lstStyle/>
          <a:p>
            <a:r>
              <a:rPr lang="en-US" sz="2800" dirty="0"/>
              <a:t>Central Govt. to make model standing orders under this section.</a:t>
            </a:r>
          </a:p>
          <a:p>
            <a:r>
              <a:rPr lang="en-US" sz="2800" dirty="0"/>
              <a:t>Deemed applicability of model standing orders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a:solidFill>
                  <a:schemeClr val="accent6">
                    <a:lumMod val="75000"/>
                  </a:schemeClr>
                </a:solidFill>
              </a:rPr>
              <a:t>Procedure for certification</a:t>
            </a:r>
          </a:p>
        </p:txBody>
      </p:sp>
      <p:sp>
        <p:nvSpPr>
          <p:cNvPr id="3" name="Content Placeholder 2"/>
          <p:cNvSpPr>
            <a:spLocks noGrp="1"/>
          </p:cNvSpPr>
          <p:nvPr>
            <p:ph idx="1"/>
          </p:nvPr>
        </p:nvSpPr>
        <p:spPr>
          <a:xfrm>
            <a:off x="457200" y="825500"/>
            <a:ext cx="8229600" cy="4635500"/>
          </a:xfrm>
        </p:spPr>
        <p:txBody>
          <a:bodyPr>
            <a:normAutofit fontScale="85000" lnSpcReduction="20000"/>
          </a:bodyPr>
          <a:lstStyle/>
          <a:p>
            <a:r>
              <a:rPr lang="en-US" dirty="0"/>
              <a:t>Substantial changes</a:t>
            </a:r>
          </a:p>
          <a:p>
            <a:r>
              <a:rPr lang="en-US" dirty="0"/>
              <a:t>Employer to consult TUs or recognized NU or member of the NC. Reps of workmen removed.</a:t>
            </a:r>
          </a:p>
          <a:p>
            <a:r>
              <a:rPr lang="en-US" dirty="0"/>
              <a:t>Electronic submission allowed</a:t>
            </a:r>
          </a:p>
          <a:p>
            <a:r>
              <a:rPr lang="en-US" dirty="0"/>
              <a:t>Model standing shall be deemed to be certified &amp; employer shall forward this to the CO.</a:t>
            </a:r>
          </a:p>
          <a:p>
            <a:r>
              <a:rPr lang="en-US" dirty="0"/>
              <a:t>CO to issue notice not forwarding the copy.</a:t>
            </a:r>
          </a:p>
          <a:p>
            <a:r>
              <a:rPr lang="en-US" dirty="0"/>
              <a:t>CO to seek comments, not objections.</a:t>
            </a:r>
          </a:p>
          <a:p>
            <a:r>
              <a:rPr lang="en-US" dirty="0"/>
              <a:t>Time frame fixed for certification process, </a:t>
            </a:r>
            <a:r>
              <a:rPr lang="en-US" dirty="0" err="1"/>
              <a:t>ie</a:t>
            </a:r>
            <a:r>
              <a:rPr lang="en-US" dirty="0"/>
              <a:t> 2 months, otherwise it will be deemed certified.</a:t>
            </a:r>
          </a:p>
          <a:p>
            <a:r>
              <a:rPr lang="en-US" dirty="0"/>
              <a:t>Joint submission of standing orders allowed.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434" y="265917"/>
            <a:ext cx="8229600" cy="1422135"/>
          </a:xfrm>
        </p:spPr>
        <p:txBody>
          <a:bodyPr>
            <a:noAutofit/>
          </a:bodyPr>
          <a:lstStyle/>
          <a:p>
            <a:r>
              <a:rPr lang="en-US" sz="3600" b="1" dirty="0">
                <a:solidFill>
                  <a:schemeClr val="accent6">
                    <a:lumMod val="75000"/>
                  </a:schemeClr>
                </a:solidFill>
              </a:rPr>
              <a:t>Time-limit for completing disciplinary proceedings &amp; liability to pay subsistence allowance</a:t>
            </a:r>
          </a:p>
        </p:txBody>
      </p:sp>
      <p:sp>
        <p:nvSpPr>
          <p:cNvPr id="3" name="Content Placeholder 2"/>
          <p:cNvSpPr>
            <a:spLocks noGrp="1"/>
          </p:cNvSpPr>
          <p:nvPr>
            <p:ph idx="1"/>
          </p:nvPr>
        </p:nvSpPr>
        <p:spPr>
          <a:xfrm>
            <a:off x="441434" y="1954047"/>
            <a:ext cx="8229600" cy="3517636"/>
          </a:xfrm>
        </p:spPr>
        <p:txBody>
          <a:bodyPr/>
          <a:lstStyle/>
          <a:p>
            <a:r>
              <a:rPr lang="en-US" dirty="0"/>
              <a:t>Substantial changes</a:t>
            </a:r>
          </a:p>
          <a:p>
            <a:r>
              <a:rPr lang="en-US" dirty="0"/>
              <a:t>Time-frame fixed at 90 days to complete investigation or enquiry.</a:t>
            </a:r>
          </a:p>
          <a:p>
            <a:r>
              <a:rPr lang="en-US" dirty="0"/>
              <a:t>Disputes regarding subsistence allowance removed.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217"/>
            <a:ext cx="8229600" cy="952500"/>
          </a:xfrm>
        </p:spPr>
        <p:txBody>
          <a:bodyPr/>
          <a:lstStyle/>
          <a:p>
            <a:r>
              <a:rPr lang="en-US" b="1" dirty="0">
                <a:solidFill>
                  <a:schemeClr val="accent6">
                    <a:lumMod val="75000"/>
                  </a:schemeClr>
                </a:solidFill>
              </a:rPr>
              <a:t>Industrial Tribunal</a:t>
            </a:r>
          </a:p>
        </p:txBody>
      </p:sp>
      <p:sp>
        <p:nvSpPr>
          <p:cNvPr id="3" name="Content Placeholder 2"/>
          <p:cNvSpPr>
            <a:spLocks noGrp="1"/>
          </p:cNvSpPr>
          <p:nvPr>
            <p:ph idx="1"/>
          </p:nvPr>
        </p:nvSpPr>
        <p:spPr>
          <a:xfrm>
            <a:off x="457200" y="952500"/>
            <a:ext cx="8229600" cy="4152636"/>
          </a:xfrm>
        </p:spPr>
        <p:txBody>
          <a:bodyPr>
            <a:normAutofit lnSpcReduction="10000"/>
          </a:bodyPr>
          <a:lstStyle/>
          <a:p>
            <a:r>
              <a:rPr lang="en-US" dirty="0"/>
              <a:t>Substantial changes</a:t>
            </a:r>
          </a:p>
          <a:p>
            <a:r>
              <a:rPr lang="en-US" dirty="0"/>
              <a:t>Schedules removed under the code</a:t>
            </a:r>
          </a:p>
          <a:p>
            <a:r>
              <a:rPr lang="en-US" dirty="0"/>
              <a:t>One person is replaced now by two members one Judicial and Administrative Member.</a:t>
            </a:r>
          </a:p>
          <a:p>
            <a:r>
              <a:rPr lang="en-US" dirty="0"/>
              <a:t>Cases to be decided by IT by both the members are provided under sub-section (7)(</a:t>
            </a:r>
            <a:r>
              <a:rPr lang="en-US" dirty="0" err="1"/>
              <a:t>i</a:t>
            </a:r>
            <a:r>
              <a:rPr lang="en-US" dirty="0"/>
              <a:t>) to (e). </a:t>
            </a:r>
          </a:p>
          <a:p>
            <a:r>
              <a:rPr lang="en-US" dirty="0"/>
              <a:t>Other cases to be decided by either JM or AM.</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52500"/>
          </a:xfrm>
        </p:spPr>
        <p:txBody>
          <a:bodyPr>
            <a:normAutofit fontScale="90000"/>
          </a:bodyPr>
          <a:lstStyle/>
          <a:p>
            <a:r>
              <a:rPr lang="en-US" b="1" dirty="0">
                <a:solidFill>
                  <a:schemeClr val="accent6">
                    <a:lumMod val="75000"/>
                  </a:schemeClr>
                </a:solidFill>
              </a:rPr>
              <a:t>The Industrial Relations Codes, 2020</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a:xfrm>
            <a:off x="457200" y="952500"/>
            <a:ext cx="8229600" cy="4572000"/>
          </a:xfrm>
        </p:spPr>
        <p:txBody>
          <a:bodyPr>
            <a:normAutofit/>
          </a:bodyPr>
          <a:lstStyle/>
          <a:p>
            <a:r>
              <a:rPr lang="en-US" sz="2800" dirty="0"/>
              <a:t>An Act of Parliament received the assent of the President on 28</a:t>
            </a:r>
            <a:r>
              <a:rPr lang="en-US" sz="2800" baseline="30000" dirty="0"/>
              <a:t>th</a:t>
            </a:r>
            <a:r>
              <a:rPr lang="en-US" sz="2800" dirty="0"/>
              <a:t> Sep 2020</a:t>
            </a:r>
          </a:p>
          <a:p>
            <a:r>
              <a:rPr lang="en-US" sz="2800" dirty="0"/>
              <a:t>to consolidate &amp; amend  laws relating to:</a:t>
            </a:r>
          </a:p>
          <a:p>
            <a:pPr lvl="0"/>
            <a:r>
              <a:rPr lang="en-US" sz="2800" dirty="0"/>
              <a:t>Trade Unions;</a:t>
            </a:r>
          </a:p>
          <a:p>
            <a:pPr lvl="0"/>
            <a:r>
              <a:rPr lang="en-US" sz="2800" dirty="0"/>
              <a:t>Conditions of employment in industrial establishment or undertaking;</a:t>
            </a:r>
          </a:p>
          <a:p>
            <a:pPr lvl="0"/>
            <a:r>
              <a:rPr lang="en-US" sz="2800" dirty="0"/>
              <a:t>Investigation &amp; settlement of industrial disputes &amp; for matter connected therewith or incidental thereto.</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lumMod val="75000"/>
                  </a:schemeClr>
                </a:solidFill>
              </a:rPr>
              <a:t>Decision of Tribunal or NT</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p:txBody>
          <a:bodyPr/>
          <a:lstStyle/>
          <a:p>
            <a:r>
              <a:rPr lang="en-US" dirty="0"/>
              <a:t>Decision by consensus, if differences of opinion occurs such points shall be </a:t>
            </a:r>
            <a:r>
              <a:rPr lang="en-US" dirty="0" err="1"/>
              <a:t>refered</a:t>
            </a:r>
            <a:r>
              <a:rPr lang="en-US" dirty="0"/>
              <a:t> to app. Govt.</a:t>
            </a:r>
          </a:p>
          <a:p>
            <a:r>
              <a:rPr lang="en-US" dirty="0"/>
              <a:t>App. </a:t>
            </a:r>
            <a:r>
              <a:rPr lang="en-US" dirty="0" err="1"/>
              <a:t>Govt</a:t>
            </a:r>
            <a:r>
              <a:rPr lang="en-US" dirty="0"/>
              <a:t> has a tasks under sub-section (3)</a:t>
            </a:r>
          </a:p>
          <a:p>
            <a:r>
              <a:rPr lang="en-US" dirty="0"/>
              <a:t>IMPACT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lumMod val="75000"/>
                  </a:schemeClr>
                </a:solidFill>
              </a:rPr>
              <a:t>Conciliation and adjudication of dispute</a:t>
            </a:r>
          </a:p>
        </p:txBody>
      </p:sp>
      <p:sp>
        <p:nvSpPr>
          <p:cNvPr id="3" name="Content Placeholder 2"/>
          <p:cNvSpPr>
            <a:spLocks noGrp="1"/>
          </p:cNvSpPr>
          <p:nvPr>
            <p:ph idx="1"/>
          </p:nvPr>
        </p:nvSpPr>
        <p:spPr>
          <a:xfrm>
            <a:off x="457200" y="1333500"/>
            <a:ext cx="8229600" cy="4127500"/>
          </a:xfrm>
        </p:spPr>
        <p:txBody>
          <a:bodyPr>
            <a:normAutofit fontScale="77500" lnSpcReduction="20000"/>
          </a:bodyPr>
          <a:lstStyle/>
          <a:p>
            <a:r>
              <a:rPr lang="en-US" dirty="0"/>
              <a:t>Substantial changes</a:t>
            </a:r>
          </a:p>
          <a:p>
            <a:r>
              <a:rPr lang="en-US" dirty="0"/>
              <a:t>Under the code no notice of strike/lockout under PUS</a:t>
            </a:r>
          </a:p>
          <a:p>
            <a:r>
              <a:rPr lang="en-US" dirty="0"/>
              <a:t>Time limit to file an industrial dispute is two years.</a:t>
            </a:r>
          </a:p>
          <a:p>
            <a:r>
              <a:rPr lang="en-US" dirty="0"/>
              <a:t>Failure report to be sent to the Govt. as well as to the parties concerned.</a:t>
            </a:r>
          </a:p>
          <a:p>
            <a:r>
              <a:rPr lang="en-US" dirty="0"/>
              <a:t>Report to be sent within 45 days, earlier 14 days removed.</a:t>
            </a:r>
          </a:p>
          <a:p>
            <a:r>
              <a:rPr lang="en-US" dirty="0"/>
              <a:t>Proviso for sending report under sec. 62 is 14 days.</a:t>
            </a:r>
          </a:p>
          <a:p>
            <a:r>
              <a:rPr lang="en-US" dirty="0"/>
              <a:t>53(6) is new inclusion</a:t>
            </a:r>
          </a:p>
          <a:p>
            <a:r>
              <a:rPr lang="en-US" dirty="0"/>
              <a:t>Either parties can approach the Tribunal directly within 90 days on matters not settled</a:t>
            </a:r>
          </a:p>
          <a:p>
            <a:pPr>
              <a:buNone/>
            </a:pPr>
            <a:r>
              <a:rPr lang="en-US" dirty="0"/>
              <a: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1168135"/>
          </a:xfrm>
        </p:spPr>
        <p:txBody>
          <a:bodyPr>
            <a:normAutofit fontScale="90000"/>
          </a:bodyPr>
          <a:lstStyle/>
          <a:p>
            <a:r>
              <a:rPr lang="en-US" b="1" dirty="0">
                <a:solidFill>
                  <a:schemeClr val="accent6">
                    <a:lumMod val="75000"/>
                  </a:schemeClr>
                </a:solidFill>
              </a:rPr>
              <a:t>Form of award, its communication &amp; commencement</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p:txBody>
          <a:bodyPr>
            <a:normAutofit fontScale="92500" lnSpcReduction="20000"/>
          </a:bodyPr>
          <a:lstStyle/>
          <a:p>
            <a:r>
              <a:rPr lang="en-US" dirty="0"/>
              <a:t>Substantial changes</a:t>
            </a:r>
          </a:p>
          <a:p>
            <a:r>
              <a:rPr lang="en-US" dirty="0"/>
              <a:t>Award may be signed electronically.</a:t>
            </a:r>
          </a:p>
          <a:p>
            <a:r>
              <a:rPr lang="en-US" dirty="0"/>
              <a:t>No dissent possible under the code.</a:t>
            </a:r>
          </a:p>
          <a:p>
            <a:r>
              <a:rPr lang="en-US" dirty="0"/>
              <a:t>Publication not required.</a:t>
            </a:r>
          </a:p>
          <a:p>
            <a:r>
              <a:rPr lang="en-US" dirty="0"/>
              <a:t>Award to be sent to concerned parties &amp; the app. </a:t>
            </a:r>
            <a:r>
              <a:rPr lang="en-US" dirty="0" err="1"/>
              <a:t>Govt</a:t>
            </a:r>
            <a:r>
              <a:rPr lang="en-US" dirty="0"/>
              <a:t> directly by Tribunal.</a:t>
            </a:r>
          </a:p>
          <a:p>
            <a:r>
              <a:rPr lang="en-US" dirty="0"/>
              <a:t>Award enforceable from expiry of 30 days of communication to the parties.</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1422135"/>
          </a:xfrm>
        </p:spPr>
        <p:txBody>
          <a:bodyPr>
            <a:normAutofit fontScale="90000"/>
          </a:bodyPr>
          <a:lstStyle/>
          <a:p>
            <a:r>
              <a:rPr lang="en-US" b="1" dirty="0">
                <a:solidFill>
                  <a:schemeClr val="accent6">
                    <a:lumMod val="75000"/>
                  </a:schemeClr>
                </a:solidFill>
              </a:rPr>
              <a:t>Commencement and conclusion of proceedings</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p:txBody>
          <a:bodyPr>
            <a:normAutofit fontScale="92500" lnSpcReduction="10000"/>
          </a:bodyPr>
          <a:lstStyle/>
          <a:p>
            <a:pPr>
              <a:buNone/>
            </a:pPr>
            <a:endParaRPr lang="en-US" dirty="0"/>
          </a:p>
          <a:p>
            <a:r>
              <a:rPr lang="en-US" dirty="0"/>
              <a:t>Substantial changes</a:t>
            </a:r>
          </a:p>
          <a:p>
            <a:r>
              <a:rPr lang="en-US" dirty="0"/>
              <a:t>Commencement of conciliation proceedings under the code is on the date of the first meeting held by the conciliation officer.</a:t>
            </a:r>
          </a:p>
          <a:p>
            <a:r>
              <a:rPr lang="en-US" dirty="0"/>
              <a:t>Conclusion of conciliation proceedings is on the date of failure of conciliation recorded by the CO deviation from the Act.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710" y="698546"/>
            <a:ext cx="8229600" cy="952500"/>
          </a:xfrm>
        </p:spPr>
        <p:txBody>
          <a:bodyPr>
            <a:normAutofit fontScale="90000"/>
          </a:bodyPr>
          <a:lstStyle/>
          <a:p>
            <a:r>
              <a:rPr lang="en-US" b="1" dirty="0">
                <a:solidFill>
                  <a:schemeClr val="accent6">
                    <a:lumMod val="75000"/>
                  </a:schemeClr>
                </a:solidFill>
              </a:rPr>
              <a:t>Prohibition of strikes and lockouts</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a:xfrm>
            <a:off x="533400" y="730342"/>
            <a:ext cx="8229600" cy="3771636"/>
          </a:xfrm>
        </p:spPr>
        <p:txBody>
          <a:bodyPr>
            <a:normAutofit fontScale="92500" lnSpcReduction="20000"/>
          </a:bodyPr>
          <a:lstStyle/>
          <a:p>
            <a:pPr>
              <a:buNone/>
            </a:pPr>
            <a:r>
              <a:rPr lang="en-US" dirty="0"/>
              <a:t> </a:t>
            </a:r>
          </a:p>
          <a:p>
            <a:pPr>
              <a:buNone/>
            </a:pPr>
            <a:endParaRPr lang="en-US" dirty="0"/>
          </a:p>
          <a:p>
            <a:pPr>
              <a:buNone/>
            </a:pPr>
            <a:endParaRPr lang="en-US" dirty="0"/>
          </a:p>
          <a:p>
            <a:r>
              <a:rPr lang="en-US" dirty="0"/>
              <a:t>Substantial changes</a:t>
            </a:r>
          </a:p>
          <a:p>
            <a:r>
              <a:rPr lang="en-US" dirty="0"/>
              <a:t>Public Utility Services deleted</a:t>
            </a:r>
          </a:p>
          <a:p>
            <a:r>
              <a:rPr lang="en-US" dirty="0"/>
              <a:t>Six weeks notice replaced by 60 days before striking or lockout.</a:t>
            </a:r>
          </a:p>
          <a:p>
            <a:r>
              <a:rPr lang="en-US" dirty="0"/>
              <a:t>Sub-sections (e), (f) &amp; (g) added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5300"/>
            <a:ext cx="8229600" cy="1358635"/>
          </a:xfrm>
        </p:spPr>
        <p:txBody>
          <a:bodyPr>
            <a:noAutofit/>
          </a:bodyPr>
          <a:lstStyle/>
          <a:p>
            <a:r>
              <a:rPr lang="en-US" sz="3600" b="1" dirty="0">
                <a:solidFill>
                  <a:schemeClr val="accent6">
                    <a:lumMod val="75000"/>
                  </a:schemeClr>
                </a:solidFill>
              </a:rPr>
              <a:t>SPECIAL PROVISIONS RELATING TO LAY-OFF, RETRENCHMENT &amp; CLOSURE IN CERTAIN ESTABLISHMENTS</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381000" y="2106274"/>
            <a:ext cx="8229600" cy="3581136"/>
          </a:xfrm>
        </p:spPr>
        <p:txBody>
          <a:bodyPr>
            <a:normAutofit/>
          </a:bodyPr>
          <a:lstStyle/>
          <a:p>
            <a:r>
              <a:rPr lang="en-US" dirty="0"/>
              <a:t>Substantial changes</a:t>
            </a:r>
          </a:p>
          <a:p>
            <a:r>
              <a:rPr lang="en-US" dirty="0"/>
              <a:t>Number of workers increased from 100 to 300 under the code.</a:t>
            </a:r>
          </a:p>
          <a:p>
            <a:r>
              <a:rPr lang="en-US" dirty="0"/>
              <a:t>App. </a:t>
            </a:r>
            <a:r>
              <a:rPr lang="en-US" dirty="0" err="1"/>
              <a:t>Govt</a:t>
            </a:r>
            <a:r>
              <a:rPr lang="en-US" dirty="0"/>
              <a:t> may notify such higher numbers of workers than 300.</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lumMod val="75000"/>
                  </a:schemeClr>
                </a:solidFill>
              </a:rPr>
              <a:t>Worker re-skilling fund</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p:txBody>
          <a:bodyPr/>
          <a:lstStyle/>
          <a:p>
            <a:pPr>
              <a:buNone/>
            </a:pPr>
            <a:endParaRPr lang="en-US" dirty="0"/>
          </a:p>
          <a:p>
            <a:r>
              <a:rPr lang="en-US" dirty="0"/>
              <a:t>NEWLY INTRODUCED</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482"/>
            <a:ext cx="8229600" cy="952500"/>
          </a:xfrm>
        </p:spPr>
        <p:txBody>
          <a:bodyPr>
            <a:normAutofit fontScale="90000"/>
          </a:bodyPr>
          <a:lstStyle/>
          <a:p>
            <a:r>
              <a:rPr lang="en-US" sz="3600" b="1" dirty="0">
                <a:solidFill>
                  <a:schemeClr val="accent6">
                    <a:lumMod val="75000"/>
                  </a:schemeClr>
                </a:solidFill>
              </a:rPr>
              <a:t>Power of officers of app. Govt. to impose penalty in certain cases</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707732"/>
            <a:ext cx="8229600" cy="3771636"/>
          </a:xfrm>
        </p:spPr>
        <p:txBody>
          <a:bodyPr>
            <a:noAutofit/>
          </a:bodyPr>
          <a:lstStyle/>
          <a:p>
            <a:endParaRPr lang="en-US" sz="2300" dirty="0"/>
          </a:p>
          <a:p>
            <a:r>
              <a:rPr lang="en-US" sz="2300" dirty="0"/>
              <a:t>Substantial changes</a:t>
            </a:r>
          </a:p>
          <a:p>
            <a:r>
              <a:rPr lang="en-US" sz="2300" dirty="0"/>
              <a:t>App. Govt. to appoint officer not below the rank of US to the GOI or an officer of equivalent rank in the SG to hold enquiry in the manner prescribed by the CG</a:t>
            </a:r>
          </a:p>
          <a:p>
            <a:r>
              <a:rPr lang="en-US" sz="2300" dirty="0"/>
              <a:t>Procedures &amp; powers provided under the code</a:t>
            </a:r>
          </a:p>
          <a:p>
            <a:r>
              <a:rPr lang="en-US" sz="2300" dirty="0"/>
              <a:t>Failure to pay penalty shall be punishable with fine extending up to 2 </a:t>
            </a:r>
            <a:r>
              <a:rPr lang="en-US" sz="2300" dirty="0" err="1"/>
              <a:t>lakhs</a:t>
            </a:r>
            <a:r>
              <a:rPr lang="en-US" sz="2300" dirty="0"/>
              <a:t>.</a:t>
            </a:r>
          </a:p>
          <a:p>
            <a:r>
              <a:rPr lang="en-US" sz="2300" dirty="0"/>
              <a:t>Penalties shall be imposed for the following contraventions</a:t>
            </a:r>
          </a:p>
          <a:p>
            <a:r>
              <a:rPr lang="en-US" sz="2300" dirty="0"/>
              <a:t>86(3),86(5),86(7),86(8),86(9)</a:t>
            </a:r>
          </a:p>
          <a:p>
            <a:r>
              <a:rPr lang="en-US" sz="2300" dirty="0"/>
              <a:t>86(10),86(11),86(20) &amp; 89(7)</a:t>
            </a:r>
          </a:p>
          <a:p>
            <a:pPr>
              <a:buNone/>
            </a:pPr>
            <a:r>
              <a:rPr lang="en-US" sz="2300" dirty="0"/>
              <a:t> </a:t>
            </a:r>
          </a:p>
          <a:p>
            <a:endParaRPr lang="en-US" sz="23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5300"/>
            <a:ext cx="8229600" cy="952500"/>
          </a:xfrm>
        </p:spPr>
        <p:txBody>
          <a:bodyPr>
            <a:normAutofit fontScale="90000"/>
          </a:bodyPr>
          <a:lstStyle/>
          <a:p>
            <a:r>
              <a:rPr lang="en-US" b="1" dirty="0">
                <a:solidFill>
                  <a:schemeClr val="accent6">
                    <a:lumMod val="75000"/>
                  </a:schemeClr>
                </a:solidFill>
              </a:rPr>
              <a:t>Composition of offences</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p:txBody>
          <a:bodyPr>
            <a:normAutofit lnSpcReduction="10000"/>
          </a:bodyPr>
          <a:lstStyle/>
          <a:p>
            <a:pPr>
              <a:buNone/>
            </a:pPr>
            <a:endParaRPr lang="en-US" dirty="0"/>
          </a:p>
          <a:p>
            <a:r>
              <a:rPr lang="en-US" dirty="0"/>
              <a:t>Newly introduced in the code</a:t>
            </a:r>
          </a:p>
          <a:p>
            <a:r>
              <a:rPr lang="en-US" dirty="0"/>
              <a:t>App. </a:t>
            </a:r>
            <a:r>
              <a:rPr lang="en-US" dirty="0" err="1"/>
              <a:t>Govt</a:t>
            </a:r>
            <a:r>
              <a:rPr lang="en-US" dirty="0"/>
              <a:t> to appoint a Gazetted Officer to compound the offence.</a:t>
            </a:r>
          </a:p>
          <a:p>
            <a:r>
              <a:rPr lang="en-US" dirty="0"/>
              <a:t>50% &amp; 75% of maximum fine</a:t>
            </a:r>
          </a:p>
          <a:p>
            <a:r>
              <a:rPr lang="en-US" dirty="0"/>
              <a:t>Such amount to be credited to SSF under SS code 2020</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041"/>
            <a:ext cx="8229600" cy="952500"/>
          </a:xfrm>
        </p:spPr>
        <p:txBody>
          <a:bodyPr/>
          <a:lstStyle/>
          <a:p>
            <a:r>
              <a:rPr lang="en-US" b="1" dirty="0">
                <a:solidFill>
                  <a:schemeClr val="accent6">
                    <a:lumMod val="75000"/>
                  </a:schemeClr>
                </a:solidFill>
              </a:rPr>
              <a:t>Repeal and savings </a:t>
            </a:r>
          </a:p>
        </p:txBody>
      </p:sp>
      <p:sp>
        <p:nvSpPr>
          <p:cNvPr id="3" name="Content Placeholder 2"/>
          <p:cNvSpPr>
            <a:spLocks noGrp="1"/>
          </p:cNvSpPr>
          <p:nvPr>
            <p:ph idx="1"/>
          </p:nvPr>
        </p:nvSpPr>
        <p:spPr>
          <a:xfrm>
            <a:off x="457200" y="971682"/>
            <a:ext cx="8229600" cy="3771636"/>
          </a:xfrm>
        </p:spPr>
        <p:txBody>
          <a:bodyPr/>
          <a:lstStyle/>
          <a:p>
            <a:pPr>
              <a:buNone/>
            </a:pPr>
            <a:endParaRPr lang="en-US" dirty="0"/>
          </a:p>
          <a:p>
            <a:endParaRPr lang="en-US" dirty="0"/>
          </a:p>
          <a:p>
            <a:pPr>
              <a:buNone/>
            </a:pPr>
            <a:endParaRPr lang="en-US" dirty="0"/>
          </a:p>
          <a:p>
            <a:r>
              <a:rPr lang="en-US" dirty="0"/>
              <a:t>All the three enactments will be repealed once the code is commenced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2667000" cy="825500"/>
          </a:xfrm>
        </p:spPr>
        <p:txBody>
          <a:bodyPr>
            <a:normAutofit/>
          </a:bodyPr>
          <a:lstStyle/>
          <a:p>
            <a:pPr algn="l"/>
            <a:r>
              <a:rPr lang="en-US" sz="4000" b="1" dirty="0">
                <a:solidFill>
                  <a:schemeClr val="accent6">
                    <a:lumMod val="75000"/>
                  </a:schemeClr>
                </a:solidFill>
              </a:rPr>
              <a:t>Definitions:</a:t>
            </a:r>
          </a:p>
        </p:txBody>
      </p:sp>
      <p:sp>
        <p:nvSpPr>
          <p:cNvPr id="3" name="Content Placeholder 2"/>
          <p:cNvSpPr>
            <a:spLocks noGrp="1"/>
          </p:cNvSpPr>
          <p:nvPr>
            <p:ph idx="1"/>
          </p:nvPr>
        </p:nvSpPr>
        <p:spPr>
          <a:xfrm>
            <a:off x="457200" y="990600"/>
            <a:ext cx="8229600" cy="4152900"/>
          </a:xfrm>
        </p:spPr>
        <p:txBody>
          <a:bodyPr>
            <a:normAutofit fontScale="70000" lnSpcReduction="20000"/>
          </a:bodyPr>
          <a:lstStyle/>
          <a:p>
            <a:pPr algn="just"/>
            <a:r>
              <a:rPr lang="en-US" dirty="0"/>
              <a:t>S 2(l) ‘</a:t>
            </a:r>
            <a:r>
              <a:rPr lang="en-US" b="1" i="1" dirty="0"/>
              <a:t>employee</a:t>
            </a:r>
            <a:r>
              <a:rPr lang="en-US" dirty="0"/>
              <a:t>’ – introduced for the first time</a:t>
            </a:r>
          </a:p>
          <a:p>
            <a:pPr algn="just"/>
            <a:r>
              <a:rPr lang="en-US" dirty="0"/>
              <a:t>S 2(m) ‘</a:t>
            </a:r>
            <a:r>
              <a:rPr lang="en-US" b="1" dirty="0"/>
              <a:t>employer</a:t>
            </a:r>
            <a:r>
              <a:rPr lang="en-US" dirty="0"/>
              <a:t>’ – Definition is enlarged &amp; includes for the first time:</a:t>
            </a:r>
          </a:p>
          <a:p>
            <a:pPr lvl="0" algn="just"/>
            <a:r>
              <a:rPr lang="en-US" dirty="0"/>
              <a:t>Contractor;</a:t>
            </a:r>
          </a:p>
          <a:p>
            <a:pPr lvl="0" algn="just"/>
            <a:r>
              <a:rPr lang="en-US" dirty="0"/>
              <a:t>Legal reps of a deceased employer.</a:t>
            </a:r>
          </a:p>
          <a:p>
            <a:pPr algn="just"/>
            <a:r>
              <a:rPr lang="en-US" dirty="0"/>
              <a:t>S 2(o) ‘</a:t>
            </a:r>
            <a:r>
              <a:rPr lang="en-US" b="1" i="1" dirty="0"/>
              <a:t>Fixed term employment</a:t>
            </a:r>
            <a:r>
              <a:rPr lang="en-US" dirty="0"/>
              <a:t>’ – introduced for the first time &amp; important 3 provisos are provided.</a:t>
            </a:r>
          </a:p>
          <a:p>
            <a:pPr algn="just"/>
            <a:r>
              <a:rPr lang="en-US" dirty="0"/>
              <a:t>S 2(p) ‘</a:t>
            </a:r>
            <a:r>
              <a:rPr lang="en-US" b="1" dirty="0"/>
              <a:t>industry</a:t>
            </a:r>
            <a:r>
              <a:rPr lang="en-US" dirty="0"/>
              <a:t>’ – elaborate &amp; given effect in the code which was pending since 1982.</a:t>
            </a:r>
          </a:p>
          <a:p>
            <a:pPr algn="just"/>
            <a:r>
              <a:rPr lang="en-US" dirty="0"/>
              <a:t>Inclusion (a) &amp; (b) removed</a:t>
            </a:r>
          </a:p>
          <a:p>
            <a:pPr algn="just"/>
            <a:r>
              <a:rPr lang="en-US" dirty="0"/>
              <a:t>Exclusion out of 9 items in the original ID act only 3 finds its place, most important exclusion is domestic service, however CG has powers to exclude any other activity.</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lumMod val="75000"/>
                  </a:schemeClr>
                </a:solidFill>
              </a:rPr>
              <a:t>THE CODES ON WAGES, 2020</a:t>
            </a:r>
          </a:p>
        </p:txBody>
      </p:sp>
      <p:sp>
        <p:nvSpPr>
          <p:cNvPr id="3" name="Content Placeholder 2"/>
          <p:cNvSpPr>
            <a:spLocks noGrp="1"/>
          </p:cNvSpPr>
          <p:nvPr>
            <p:ph idx="1"/>
          </p:nvPr>
        </p:nvSpPr>
        <p:spPr/>
        <p:txBody>
          <a:bodyPr>
            <a:normAutofit/>
          </a:bodyPr>
          <a:lstStyle/>
          <a:p>
            <a:r>
              <a:rPr lang="en-US" dirty="0"/>
              <a:t>An Act of Parliament received the assent of the President on 8</a:t>
            </a:r>
            <a:r>
              <a:rPr lang="en-US" baseline="30000" dirty="0"/>
              <a:t>th</a:t>
            </a:r>
            <a:r>
              <a:rPr lang="en-US" dirty="0"/>
              <a:t> Aug 2019</a:t>
            </a:r>
          </a:p>
          <a:p>
            <a:r>
              <a:rPr lang="en-US" dirty="0"/>
              <a:t>to consolidate &amp; amend  laws relating to:</a:t>
            </a:r>
          </a:p>
          <a:p>
            <a:pPr lvl="0"/>
            <a:r>
              <a:rPr lang="en-US" dirty="0"/>
              <a:t>wages; (MW act &amp; PW act)</a:t>
            </a:r>
          </a:p>
          <a:p>
            <a:pPr lvl="0"/>
            <a:r>
              <a:rPr lang="en-US" dirty="0"/>
              <a:t>Bonus</a:t>
            </a:r>
          </a:p>
          <a:p>
            <a:r>
              <a:rPr lang="en-US" dirty="0"/>
              <a:t>(of course Equal remuneration)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635000"/>
          </a:xfrm>
        </p:spPr>
        <p:txBody>
          <a:bodyPr>
            <a:normAutofit fontScale="90000"/>
          </a:bodyPr>
          <a:lstStyle/>
          <a:p>
            <a:r>
              <a:rPr lang="en-US" b="1" dirty="0"/>
              <a:t>Definitions</a:t>
            </a:r>
          </a:p>
        </p:txBody>
      </p:sp>
      <p:sp>
        <p:nvSpPr>
          <p:cNvPr id="3" name="Content Placeholder 2"/>
          <p:cNvSpPr>
            <a:spLocks noGrp="1"/>
          </p:cNvSpPr>
          <p:nvPr>
            <p:ph idx="1"/>
          </p:nvPr>
        </p:nvSpPr>
        <p:spPr>
          <a:xfrm>
            <a:off x="457200" y="890323"/>
            <a:ext cx="8229600" cy="4406636"/>
          </a:xfrm>
        </p:spPr>
        <p:txBody>
          <a:bodyPr>
            <a:normAutofit fontScale="92500" lnSpcReduction="20000"/>
          </a:bodyPr>
          <a:lstStyle/>
          <a:p>
            <a:pPr algn="just"/>
            <a:r>
              <a:rPr lang="en-US" dirty="0"/>
              <a:t>‘Contractor’ – newly introduced</a:t>
            </a:r>
          </a:p>
          <a:p>
            <a:pPr algn="just">
              <a:buNone/>
            </a:pPr>
            <a:r>
              <a:rPr lang="en-US" dirty="0"/>
              <a:t>	‘in relation to an establishment, means a person, who-</a:t>
            </a:r>
          </a:p>
          <a:p>
            <a:pPr marL="571500" indent="-571500" algn="just">
              <a:buAutoNum type="romanLcParenBoth"/>
            </a:pPr>
            <a:r>
              <a:rPr lang="en-US" dirty="0"/>
              <a:t>Undertakes to produce a given result for the establishment, other than a mere supply of goods or articles of manufacture to such establishment, through contract labour; or</a:t>
            </a:r>
          </a:p>
          <a:p>
            <a:pPr marL="571500" indent="-571500" algn="just">
              <a:buAutoNum type="romanLcParenBoth"/>
            </a:pPr>
            <a:r>
              <a:rPr lang="en-US" dirty="0"/>
              <a:t>Supplies contract labour for an work of the establishment as mere human resource and includes a sub-contractor;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807" y="190500"/>
            <a:ext cx="8229600" cy="952500"/>
          </a:xfrm>
        </p:spPr>
        <p:txBody>
          <a:bodyPr>
            <a:normAutofit fontScale="90000"/>
          </a:bodyPr>
          <a:lstStyle/>
          <a:p>
            <a:r>
              <a:rPr lang="en-US" b="1" dirty="0">
                <a:solidFill>
                  <a:schemeClr val="accent6">
                    <a:lumMod val="75000"/>
                  </a:schemeClr>
                </a:solidFill>
              </a:rPr>
              <a:t>Contract labour means a worker who shall be deemed to be</a:t>
            </a:r>
          </a:p>
        </p:txBody>
      </p:sp>
      <p:sp>
        <p:nvSpPr>
          <p:cNvPr id="3" name="Content Placeholder 2"/>
          <p:cNvSpPr>
            <a:spLocks noGrp="1"/>
          </p:cNvSpPr>
          <p:nvPr>
            <p:ph idx="1"/>
          </p:nvPr>
        </p:nvSpPr>
        <p:spPr>
          <a:xfrm>
            <a:off x="342900" y="1384300"/>
            <a:ext cx="8458200" cy="4064000"/>
          </a:xfrm>
        </p:spPr>
        <p:txBody>
          <a:bodyPr>
            <a:normAutofit fontScale="70000" lnSpcReduction="20000"/>
          </a:bodyPr>
          <a:lstStyle/>
          <a:p>
            <a:pPr lvl="0" algn="just"/>
            <a:r>
              <a:rPr lang="en-US" dirty="0"/>
              <a:t>employed in or in connection with the work of an establishment when he is hired in or in connection with such work by or through a contractor, with or without the knowledge of the principal employer and </a:t>
            </a:r>
            <a:r>
              <a:rPr lang="en-US" i="1" dirty="0">
                <a:solidFill>
                  <a:srgbClr val="FF0000"/>
                </a:solidFill>
              </a:rPr>
              <a:t>includes inter-State migrant worker</a:t>
            </a:r>
            <a:r>
              <a:rPr lang="en-US" dirty="0"/>
              <a:t> but does not include a worker (other than part-time employee) who-</a:t>
            </a:r>
          </a:p>
          <a:p>
            <a:pPr algn="just"/>
            <a:r>
              <a:rPr lang="en-US" dirty="0"/>
              <a:t>(</a:t>
            </a:r>
            <a:r>
              <a:rPr lang="en-US" dirty="0" err="1"/>
              <a:t>i</a:t>
            </a:r>
            <a:r>
              <a:rPr lang="en-US" dirty="0"/>
              <a:t>) is regularly employed by the contractor for any activity of his establishment and his employment is governed by mutually accepted standards of the conditions of employment (including engagement on permanent basis), and</a:t>
            </a:r>
          </a:p>
          <a:p>
            <a:pPr algn="just"/>
            <a:r>
              <a:rPr lang="en-US" dirty="0"/>
              <a:t>(ii) gets periodical increment in the pay, social security coverage and other welfare benefits in accordance with the law for the time being in force in such employment.</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8194"/>
            <a:ext cx="8229600" cy="4851136"/>
          </a:xfrm>
        </p:spPr>
        <p:txBody>
          <a:bodyPr/>
          <a:lstStyle/>
          <a:p>
            <a:r>
              <a:rPr lang="en-US" dirty="0"/>
              <a:t>‘Employee’ definition is completely different from:</a:t>
            </a:r>
          </a:p>
          <a:p>
            <a:r>
              <a:rPr lang="en-US" dirty="0"/>
              <a:t>2(</a:t>
            </a:r>
            <a:r>
              <a:rPr lang="en-US" dirty="0" err="1"/>
              <a:t>i</a:t>
            </a:r>
            <a:r>
              <a:rPr lang="en-US" dirty="0"/>
              <a:t>) under Minimum wages Act</a:t>
            </a:r>
          </a:p>
          <a:p>
            <a:r>
              <a:rPr lang="en-US" dirty="0"/>
              <a:t>2(13) under Payment of Bonus Act</a:t>
            </a:r>
          </a:p>
          <a:p>
            <a:r>
              <a:rPr lang="en-US" dirty="0"/>
              <a:t>2(</a:t>
            </a:r>
            <a:r>
              <a:rPr lang="en-US" dirty="0" err="1"/>
              <a:t>i</a:t>
            </a:r>
            <a:r>
              <a:rPr lang="en-US" dirty="0"/>
              <a:t>-a) under Payment of Wages Act (Employed Person)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324"/>
            <a:ext cx="8229600" cy="1079500"/>
          </a:xfrm>
        </p:spPr>
        <p:txBody>
          <a:bodyPr>
            <a:normAutofit fontScale="90000"/>
          </a:bodyPr>
          <a:lstStyle/>
          <a:p>
            <a:r>
              <a:rPr lang="en-US" sz="3200" b="1" i="1" dirty="0">
                <a:solidFill>
                  <a:schemeClr val="accent6">
                    <a:lumMod val="75000"/>
                  </a:schemeClr>
                </a:solidFill>
              </a:rPr>
              <a:t>‘</a:t>
            </a:r>
            <a:r>
              <a:rPr lang="en-US" sz="3200" b="1" dirty="0">
                <a:solidFill>
                  <a:schemeClr val="accent6">
                    <a:lumMod val="75000"/>
                  </a:schemeClr>
                </a:solidFill>
              </a:rPr>
              <a:t>Employee’ means, any person (other than an apprentice engaged under the Apprentices Act, 1961)</a:t>
            </a:r>
          </a:p>
        </p:txBody>
      </p:sp>
      <p:sp>
        <p:nvSpPr>
          <p:cNvPr id="3" name="Content Placeholder 2"/>
          <p:cNvSpPr>
            <a:spLocks noGrp="1"/>
          </p:cNvSpPr>
          <p:nvPr>
            <p:ph idx="1"/>
          </p:nvPr>
        </p:nvSpPr>
        <p:spPr>
          <a:xfrm>
            <a:off x="76200" y="1333500"/>
            <a:ext cx="8763000" cy="4445000"/>
          </a:xfrm>
        </p:spPr>
        <p:txBody>
          <a:bodyPr>
            <a:normAutofit/>
          </a:bodyPr>
          <a:lstStyle/>
          <a:p>
            <a:pPr lvl="0" algn="just"/>
            <a:endParaRPr lang="en-US" sz="2500" dirty="0"/>
          </a:p>
          <a:p>
            <a:pPr lvl="0" algn="just"/>
            <a:r>
              <a:rPr lang="en-US" sz="2500" dirty="0"/>
              <a:t>employed on wages </a:t>
            </a:r>
            <a:r>
              <a:rPr lang="en-US" sz="2500" i="1" dirty="0">
                <a:solidFill>
                  <a:srgbClr val="FF0000"/>
                </a:solidFill>
              </a:rPr>
              <a:t>by an establishment</a:t>
            </a:r>
            <a:r>
              <a:rPr lang="en-US" sz="2500" dirty="0"/>
              <a:t> to do any skilled, semi-skilled, manual, operational, supervisory, managerial, administrative, technical or clerical work for hire or reward, whether the terms of employment be express or implied, </a:t>
            </a:r>
            <a:r>
              <a:rPr lang="en-US" sz="2500" i="1" dirty="0">
                <a:solidFill>
                  <a:srgbClr val="FF0000"/>
                </a:solidFill>
              </a:rPr>
              <a:t>and also includes a person declared to be an employee by the appropriate Government, </a:t>
            </a:r>
            <a:r>
              <a:rPr lang="en-US" sz="2500" dirty="0"/>
              <a:t>but does not include any member of the Armed Forces of the Union;</a:t>
            </a:r>
          </a:p>
          <a:p>
            <a:endParaRPr lang="en-US" sz="2500"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81542"/>
            <a:ext cx="8229600" cy="1231635"/>
          </a:xfrm>
        </p:spPr>
        <p:txBody>
          <a:bodyPr>
            <a:normAutofit fontScale="90000"/>
          </a:bodyPr>
          <a:lstStyle/>
          <a:p>
            <a:r>
              <a:rPr lang="en-US" sz="3600" b="1" dirty="0">
                <a:solidFill>
                  <a:schemeClr val="accent6">
                    <a:lumMod val="75000"/>
                  </a:schemeClr>
                </a:solidFill>
              </a:rPr>
              <a:t>Employer means a person who employs one or more employees in his establishment either directly or through any person…</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905000"/>
            <a:ext cx="8229600" cy="3200136"/>
          </a:xfrm>
        </p:spPr>
        <p:txBody>
          <a:bodyPr>
            <a:normAutofit fontScale="70000" lnSpcReduction="20000"/>
          </a:bodyPr>
          <a:lstStyle/>
          <a:p>
            <a:pPr algn="just"/>
            <a:r>
              <a:rPr lang="en-US" dirty="0"/>
              <a:t>In case of CG/SG, the Head of the dept or the authority so specified;</a:t>
            </a:r>
          </a:p>
          <a:p>
            <a:pPr algn="just"/>
            <a:r>
              <a:rPr lang="en-US" dirty="0"/>
              <a:t>In case of local authority, the chief executive;</a:t>
            </a:r>
          </a:p>
          <a:p>
            <a:pPr algn="just"/>
            <a:r>
              <a:rPr lang="en-US" dirty="0"/>
              <a:t>In case of a factory, the occupier and the manager;</a:t>
            </a:r>
          </a:p>
          <a:p>
            <a:pPr algn="just"/>
            <a:r>
              <a:rPr lang="en-US" dirty="0"/>
              <a:t>In case of any other establishments, the person who has ultimate control over the affairs of the establishment and manager, or MD, if such affairs is entrusted to them</a:t>
            </a:r>
          </a:p>
          <a:p>
            <a:pPr algn="just"/>
            <a:r>
              <a:rPr lang="en-US" dirty="0">
                <a:solidFill>
                  <a:srgbClr val="FF0000"/>
                </a:solidFill>
              </a:rPr>
              <a:t>Contractor</a:t>
            </a:r>
          </a:p>
          <a:p>
            <a:pPr algn="just"/>
            <a:r>
              <a:rPr lang="en-US" dirty="0">
                <a:solidFill>
                  <a:srgbClr val="FF0000"/>
                </a:solidFill>
              </a:rPr>
              <a:t>Legal representative of a deceased employer</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lumMod val="75000"/>
                  </a:schemeClr>
                </a:solidFill>
              </a:rPr>
              <a:t>Industrial dispute newly introduced in the wages code</a:t>
            </a:r>
          </a:p>
        </p:txBody>
      </p:sp>
      <p:sp>
        <p:nvSpPr>
          <p:cNvPr id="3" name="Content Placeholder 2"/>
          <p:cNvSpPr>
            <a:spLocks noGrp="1"/>
          </p:cNvSpPr>
          <p:nvPr>
            <p:ph idx="1"/>
          </p:nvPr>
        </p:nvSpPr>
        <p:spPr>
          <a:xfrm>
            <a:off x="457200" y="1790700"/>
            <a:ext cx="8229600" cy="3771636"/>
          </a:xfrm>
        </p:spPr>
        <p:txBody>
          <a:bodyPr>
            <a:normAutofit fontScale="70000" lnSpcReduction="20000"/>
          </a:bodyPr>
          <a:lstStyle/>
          <a:p>
            <a:pPr algn="just"/>
            <a:r>
              <a:rPr lang="en-US" dirty="0"/>
              <a:t>The definition is very similar to that in the IR Codes.</a:t>
            </a:r>
          </a:p>
          <a:p>
            <a:pPr algn="just"/>
            <a:r>
              <a:rPr lang="en-US" dirty="0"/>
              <a:t>‘industrial dispute’ means-</a:t>
            </a:r>
          </a:p>
          <a:p>
            <a:pPr algn="just"/>
            <a:r>
              <a:rPr lang="en-US" dirty="0"/>
              <a:t>(</a:t>
            </a:r>
            <a:r>
              <a:rPr lang="en-US" dirty="0" err="1"/>
              <a:t>i</a:t>
            </a:r>
            <a:r>
              <a:rPr lang="en-US" dirty="0"/>
              <a:t>) any dispute or difference between employers and employers, or between employers and workers or between workers and workers which is connected with the employment or non-employment or the terms of employment or with the conditions of labour, of any person; and</a:t>
            </a:r>
          </a:p>
          <a:p>
            <a:pPr algn="just"/>
            <a:r>
              <a:rPr lang="en-US" dirty="0"/>
              <a:t>(ii) any dispute or difference between an individual worker and an employer connected with, or arising out of, discharge, dismissal, retrenchment or termination of such worker.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0"/>
            <a:ext cx="8229600" cy="698500"/>
          </a:xfrm>
        </p:spPr>
        <p:txBody>
          <a:bodyPr>
            <a:normAutofit fontScale="90000"/>
          </a:bodyPr>
          <a:lstStyle/>
          <a:p>
            <a:r>
              <a:rPr lang="en-US" sz="3600" b="1" dirty="0">
                <a:solidFill>
                  <a:schemeClr val="accent6">
                    <a:lumMod val="75000"/>
                  </a:schemeClr>
                </a:solidFill>
              </a:rPr>
              <a:t>“wages” means all remuneration whether by way</a:t>
            </a:r>
          </a:p>
        </p:txBody>
      </p:sp>
      <p:sp>
        <p:nvSpPr>
          <p:cNvPr id="3" name="Content Placeholder 2"/>
          <p:cNvSpPr>
            <a:spLocks noGrp="1"/>
          </p:cNvSpPr>
          <p:nvPr>
            <p:ph idx="1"/>
          </p:nvPr>
        </p:nvSpPr>
        <p:spPr>
          <a:xfrm>
            <a:off x="457200" y="1308100"/>
            <a:ext cx="8229600" cy="4064000"/>
          </a:xfrm>
        </p:spPr>
        <p:txBody>
          <a:bodyPr>
            <a:normAutofit fontScale="92500" lnSpcReduction="20000"/>
          </a:bodyPr>
          <a:lstStyle/>
          <a:p>
            <a:pPr algn="just"/>
            <a:r>
              <a:rPr lang="en-US" dirty="0"/>
              <a:t>of salary, allowances or otherwise, expressed in terms of money or capable of being so expressed which would, if the terms of employment, express or implied, were fulfilled, be payable to a person employed in respect of his employment or of work done in such employment, and includes,-</a:t>
            </a:r>
          </a:p>
          <a:p>
            <a:pPr algn="just"/>
            <a:r>
              <a:rPr lang="en-US" dirty="0"/>
              <a:t>(</a:t>
            </a:r>
            <a:r>
              <a:rPr lang="en-US" dirty="0" err="1"/>
              <a:t>i</a:t>
            </a:r>
            <a:r>
              <a:rPr lang="en-US" dirty="0"/>
              <a:t>) basic pay</a:t>
            </a:r>
          </a:p>
          <a:p>
            <a:pPr algn="just"/>
            <a:r>
              <a:rPr lang="en-US" dirty="0"/>
              <a:t>(ii) dearness allowance; and</a:t>
            </a:r>
          </a:p>
          <a:p>
            <a:pPr lvl="0" algn="just"/>
            <a:r>
              <a:rPr lang="en-US" dirty="0"/>
              <a:t>(iii) retaining allowance, if any,</a:t>
            </a:r>
          </a:p>
          <a:p>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12/16/2020</a:t>
            </a:fld>
            <a:endParaRPr lang="en-US"/>
          </a:p>
        </p:txBody>
      </p:sp>
      <p:sp>
        <p:nvSpPr>
          <p:cNvPr id="3" name="Slide Number Placeholder 2"/>
          <p:cNvSpPr>
            <a:spLocks noGrp="1"/>
          </p:cNvSpPr>
          <p:nvPr>
            <p:ph type="sldNum" sz="quarter" idx="12"/>
          </p:nvPr>
        </p:nvSpPr>
        <p:spPr/>
        <p:txBody>
          <a:bodyPr/>
          <a:lstStyle/>
          <a:p>
            <a:fld id="{FC21F401-6B2F-49A7-BC92-683218DFFBAF}" type="slidenum">
              <a:rPr lang="en-US" smtClean="0"/>
              <a:pPr/>
              <a:t>38</a:t>
            </a:fld>
            <a:endParaRPr lang="en-US"/>
          </a:p>
        </p:txBody>
      </p:sp>
      <p:sp>
        <p:nvSpPr>
          <p:cNvPr id="1025" name="Rectangle 1"/>
          <p:cNvSpPr>
            <a:spLocks noChangeArrowheads="1"/>
          </p:cNvSpPr>
          <p:nvPr/>
        </p:nvSpPr>
        <p:spPr bwMode="auto">
          <a:xfrm>
            <a:off x="152400" y="113770"/>
            <a:ext cx="88392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500" b="0" i="1" u="none" strike="noStrike" cap="none" normalizeH="0" baseline="0" dirty="0">
                <a:ln>
                  <a:noFill/>
                </a:ln>
                <a:solidFill>
                  <a:schemeClr val="tx1"/>
                </a:solidFill>
                <a:effectLst/>
                <a:latin typeface="Calibri" pitchFamily="34" charset="0"/>
                <a:ea typeface="Calibri" pitchFamily="34" charset="0"/>
                <a:cs typeface="Times New Roman" pitchFamily="18" charset="0"/>
              </a:rPr>
              <a:t>but does not include-</a:t>
            </a:r>
            <a:endParaRPr kumimoji="0" lang="en-US" sz="2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i="1" u="none" strike="noStrike" cap="none" normalizeH="0" baseline="0" dirty="0">
                <a:ln>
                  <a:noFill/>
                </a:ln>
                <a:solidFill>
                  <a:schemeClr val="tx1"/>
                </a:solidFill>
                <a:effectLst/>
                <a:latin typeface="Calibri" pitchFamily="34" charset="0"/>
                <a:ea typeface="Calibri" pitchFamily="34" charset="0"/>
                <a:cs typeface="Times New Roman" pitchFamily="18" charset="0"/>
              </a:rPr>
              <a:t>any bonus payable under any law for the time being in force, which does not form part of the remuneration payable under the terms of employment;</a:t>
            </a:r>
            <a:endParaRPr kumimoji="0" lang="en-US" sz="2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i="1" u="none" strike="noStrike" cap="none" normalizeH="0" baseline="0" dirty="0">
                <a:ln>
                  <a:noFill/>
                </a:ln>
                <a:solidFill>
                  <a:schemeClr val="tx1"/>
                </a:solidFill>
                <a:effectLst/>
                <a:latin typeface="Calibri" pitchFamily="34" charset="0"/>
                <a:ea typeface="Calibri" pitchFamily="34" charset="0"/>
                <a:cs typeface="Times New Roman" pitchFamily="18" charset="0"/>
              </a:rPr>
              <a:t>the value of any house -accommodation, or of any supply of light, water, medical attendance or other amenity or of any service excluded from the computation of wages by general or special order of the appropriate Government;</a:t>
            </a:r>
            <a:endParaRPr kumimoji="0" lang="en-US" sz="2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i="1" u="none" strike="noStrike" cap="none" normalizeH="0" baseline="0" dirty="0">
                <a:ln>
                  <a:noFill/>
                </a:ln>
                <a:solidFill>
                  <a:schemeClr val="tx1"/>
                </a:solidFill>
                <a:effectLst/>
                <a:latin typeface="Calibri" pitchFamily="34" charset="0"/>
                <a:ea typeface="Calibri" pitchFamily="34" charset="0"/>
                <a:cs typeface="Times New Roman" pitchFamily="18" charset="0"/>
              </a:rPr>
              <a:t>any contribution paid by the employer to any pension or provident fund, and the interest which may have accrued thereon;</a:t>
            </a:r>
            <a:endParaRPr kumimoji="0" lang="en-US" sz="2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i="1" u="none" strike="noStrike" cap="none" normalizeH="0" baseline="0" dirty="0">
                <a:ln>
                  <a:noFill/>
                </a:ln>
                <a:solidFill>
                  <a:schemeClr val="tx1"/>
                </a:solidFill>
                <a:effectLst/>
                <a:latin typeface="Calibri" pitchFamily="34" charset="0"/>
                <a:ea typeface="Calibri" pitchFamily="34" charset="0"/>
                <a:cs typeface="Times New Roman" pitchFamily="18" charset="0"/>
              </a:rPr>
              <a:t>any conveyance allowance or the value of any travelling concession;</a:t>
            </a:r>
            <a:endParaRPr kumimoji="0" lang="en-US" sz="25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A7AB1CE9-A4CE-485B-A7D0-77BF4AD384B2}"/>
              </a:ext>
            </a:extLst>
          </p:cNvPr>
          <p:cNvSpPr>
            <a:spLocks noGrp="1"/>
          </p:cNvSpPr>
          <p:nvPr>
            <p:ph type="sldNum" sz="quarter" idx="12"/>
          </p:nvPr>
        </p:nvSpPr>
        <p:spPr/>
        <p:txBody>
          <a:bodyPr/>
          <a:lstStyle/>
          <a:p>
            <a:fld id="{B6F15528-21DE-4FAA-801E-634DDDAF4B2B}" type="slidenum">
              <a:rPr lang="en-US" smtClean="0"/>
              <a:pPr/>
              <a:t>39</a:t>
            </a:fld>
            <a:endParaRPr lang="en-US"/>
          </a:p>
        </p:txBody>
      </p:sp>
      <p:sp>
        <p:nvSpPr>
          <p:cNvPr id="3" name="TextBox 2">
            <a:extLst>
              <a:ext uri="{FF2B5EF4-FFF2-40B4-BE49-F238E27FC236}">
                <a16:creationId xmlns:a16="http://schemas.microsoft.com/office/drawing/2014/main" xmlns="" id="{663F07B0-01B6-46BB-AFCF-81121FDD9C50}"/>
              </a:ext>
            </a:extLst>
          </p:cNvPr>
          <p:cNvSpPr txBox="1"/>
          <p:nvPr/>
        </p:nvSpPr>
        <p:spPr>
          <a:xfrm>
            <a:off x="329672" y="342900"/>
            <a:ext cx="8484656" cy="4708981"/>
          </a:xfrm>
          <a:prstGeom prst="rect">
            <a:avLst/>
          </a:prstGeom>
          <a:noFill/>
        </p:spPr>
        <p:txBody>
          <a:bodyPr wrap="square" rtlCol="0">
            <a:spAutoFit/>
          </a:bodyPr>
          <a:lstStyle/>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any sum paid to the employed person to defray special expenses entailed on him by the nature of his employment;</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house rent allowance;</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remuneration payable under any award or settlement between the parties or order of a court or Tribunal;</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any overtime allowance;</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any commission payable to the employee;</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any gratuity payable on the termination of employment;</a:t>
            </a:r>
            <a:endParaRPr lang="en-US" sz="2500" dirty="0">
              <a:latin typeface="Arial" pitchFamily="34" charset="0"/>
              <a:cs typeface="Arial" pitchFamily="34" charset="0"/>
            </a:endParaRPr>
          </a:p>
          <a:p>
            <a:pPr lvl="0" algn="just" eaLnBrk="0" fontAlgn="base" hangingPunct="0">
              <a:spcBef>
                <a:spcPct val="0"/>
              </a:spcBef>
              <a:spcAft>
                <a:spcPct val="0"/>
              </a:spcAft>
              <a:buFontTx/>
              <a:buChar char="•"/>
            </a:pPr>
            <a:r>
              <a:rPr lang="en-US" sz="2500" i="1" dirty="0">
                <a:latin typeface="Calibri" pitchFamily="34" charset="0"/>
                <a:ea typeface="Calibri" pitchFamily="34" charset="0"/>
                <a:cs typeface="Times New Roman" pitchFamily="18" charset="0"/>
              </a:rPr>
              <a:t>any retrenchment compensation or other retirement benefit payable to the employee or any ex gratia payment made to him on the termination of employment:</a:t>
            </a:r>
            <a:endParaRPr lang="en-US" sz="2500" dirty="0">
              <a:latin typeface="Arial" pitchFamily="34" charset="0"/>
              <a:cs typeface="Arial" pitchFamily="34" charset="0"/>
            </a:endParaRPr>
          </a:p>
          <a:p>
            <a:endParaRPr lang="en-IN" sz="2500" dirty="0"/>
          </a:p>
        </p:txBody>
      </p:sp>
    </p:spTree>
    <p:extLst>
      <p:ext uri="{BB962C8B-B14F-4D97-AF65-F5344CB8AC3E}">
        <p14:creationId xmlns:p14="http://schemas.microsoft.com/office/powerpoint/2010/main" xmlns="" val="3286632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28700"/>
            <a:ext cx="8229600" cy="3810000"/>
          </a:xfrm>
        </p:spPr>
        <p:txBody>
          <a:bodyPr>
            <a:normAutofit/>
          </a:bodyPr>
          <a:lstStyle/>
          <a:p>
            <a:r>
              <a:rPr lang="en-US" sz="2200" dirty="0"/>
              <a:t>S 2(q) ‘</a:t>
            </a:r>
            <a:r>
              <a:rPr lang="en-US" sz="2200" b="1" i="1" dirty="0"/>
              <a:t>industrial dispute</a:t>
            </a:r>
            <a:r>
              <a:rPr lang="en-US" sz="2200" dirty="0"/>
              <a:t>’ – definition enlarged &amp; now includes Sec 2-A-(of ID Act) individual dismissal &amp; others in the definition itself.</a:t>
            </a:r>
          </a:p>
          <a:p>
            <a:r>
              <a:rPr lang="en-US" sz="2200" dirty="0"/>
              <a:t>S 2(z) ‘</a:t>
            </a:r>
            <a:r>
              <a:rPr lang="en-US" sz="2200" b="1" i="1" dirty="0"/>
              <a:t>negotiating union or negotiating council</a:t>
            </a:r>
            <a:r>
              <a:rPr lang="en-US" sz="2200" dirty="0"/>
              <a:t>’ – newly introduced &amp; significantly important.</a:t>
            </a:r>
          </a:p>
          <a:p>
            <a:r>
              <a:rPr lang="en-US" sz="2200" dirty="0"/>
              <a:t>S 2(</a:t>
            </a:r>
            <a:r>
              <a:rPr lang="en-US" sz="2200" dirty="0" err="1"/>
              <a:t>zh</a:t>
            </a:r>
            <a:r>
              <a:rPr lang="en-US" sz="2200" dirty="0"/>
              <a:t>) ‘</a:t>
            </a:r>
            <a:r>
              <a:rPr lang="en-US" sz="2200" b="1" dirty="0"/>
              <a:t>retrenchment’ </a:t>
            </a:r>
            <a:r>
              <a:rPr lang="en-US" sz="2200" dirty="0"/>
              <a:t>– definition now includes FTE </a:t>
            </a:r>
          </a:p>
          <a:p>
            <a:r>
              <a:rPr lang="en-US" sz="2200" dirty="0"/>
              <a:t>S 2(</a:t>
            </a:r>
            <a:r>
              <a:rPr lang="en-US" sz="2200" dirty="0" err="1"/>
              <a:t>zk</a:t>
            </a:r>
            <a:r>
              <a:rPr lang="en-US" sz="2200" dirty="0"/>
              <a:t>) ‘</a:t>
            </a:r>
            <a:r>
              <a:rPr lang="en-US" sz="2200" b="1" dirty="0"/>
              <a:t>strike</a:t>
            </a:r>
            <a:r>
              <a:rPr lang="en-US" sz="2200" dirty="0"/>
              <a:t>’ – definition expanded &amp; now includes concerted casual leave…</a:t>
            </a:r>
          </a:p>
          <a:p>
            <a:r>
              <a:rPr lang="en-US" sz="2200" dirty="0"/>
              <a:t>S 2(</a:t>
            </a:r>
            <a:r>
              <a:rPr lang="en-US" sz="2200" dirty="0" err="1"/>
              <a:t>zm</a:t>
            </a:r>
            <a:r>
              <a:rPr lang="en-US" sz="2200" dirty="0"/>
              <a:t>) ‘</a:t>
            </a:r>
            <a:r>
              <a:rPr lang="en-US" sz="2200" b="1" i="1" dirty="0"/>
              <a:t>Trade union dispute</a:t>
            </a:r>
            <a:r>
              <a:rPr lang="en-US" sz="2200" dirty="0"/>
              <a:t>’ – newly introduced, significantly important</a:t>
            </a:r>
          </a:p>
          <a:p>
            <a:r>
              <a:rPr lang="en-US" sz="2200" dirty="0"/>
              <a:t>‘trade dispute’ removed.</a:t>
            </a:r>
          </a:p>
          <a:p>
            <a:endParaRPr lang="en-US" sz="2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C21F401-6B2F-49A7-BC92-683218DFFBAF}" type="slidenum">
              <a:rPr lang="en-US" smtClean="0"/>
              <a:pPr/>
              <a:t>40</a:t>
            </a:fld>
            <a:endParaRPr lang="en-US"/>
          </a:p>
        </p:txBody>
      </p:sp>
      <p:sp>
        <p:nvSpPr>
          <p:cNvPr id="43009" name="Rectangle 1"/>
          <p:cNvSpPr>
            <a:spLocks noChangeArrowheads="1"/>
          </p:cNvSpPr>
          <p:nvPr/>
        </p:nvSpPr>
        <p:spPr bwMode="auto">
          <a:xfrm>
            <a:off x="114300" y="212295"/>
            <a:ext cx="8915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100" b="0" u="none" strike="noStrike" cap="none" normalizeH="0" baseline="0" dirty="0">
                <a:ln>
                  <a:noFill/>
                </a:ln>
                <a:solidFill>
                  <a:srgbClr val="FF0000"/>
                </a:solidFill>
                <a:effectLst/>
                <a:latin typeface="Calibri" pitchFamily="34" charset="0"/>
                <a:ea typeface="Calibri" pitchFamily="34" charset="0"/>
                <a:cs typeface="Times New Roman" pitchFamily="18" charset="0"/>
              </a:rPr>
              <a:t>Provided that,</a:t>
            </a:r>
            <a:r>
              <a:rPr kumimoji="0" lang="en-US" sz="2100" b="0" u="none" strike="noStrike" cap="none" normalizeH="0" baseline="0" dirty="0">
                <a:ln>
                  <a:noFill/>
                </a:ln>
                <a:solidFill>
                  <a:schemeClr val="tx1"/>
                </a:solidFill>
                <a:effectLst/>
                <a:latin typeface="Calibri" pitchFamily="34" charset="0"/>
                <a:ea typeface="Calibri" pitchFamily="34" charset="0"/>
                <a:cs typeface="Times New Roman" pitchFamily="18" charset="0"/>
              </a:rPr>
              <a:t> for calculating the wages under this clause, if payments made by the employer to the employee under clauses (a) to (</a:t>
            </a:r>
            <a:r>
              <a:rPr kumimoji="0" lang="en-US" sz="2100" b="0" u="none" strike="noStrike" cap="none" normalizeH="0" baseline="0" dirty="0" err="1">
                <a:ln>
                  <a:noFill/>
                </a:ln>
                <a:solidFill>
                  <a:schemeClr val="tx1"/>
                </a:solidFill>
                <a:effectLst/>
                <a:latin typeface="Calibri" pitchFamily="34" charset="0"/>
                <a:ea typeface="Calibri" pitchFamily="34" charset="0"/>
                <a:cs typeface="Times New Roman" pitchFamily="18" charset="0"/>
              </a:rPr>
              <a:t>i</a:t>
            </a:r>
            <a:r>
              <a:rPr kumimoji="0" lang="en-US" sz="2100" b="0" u="none" strike="noStrike" cap="none" normalizeH="0" baseline="0" dirty="0">
                <a:ln>
                  <a:noFill/>
                </a:ln>
                <a:solidFill>
                  <a:schemeClr val="tx1"/>
                </a:solidFill>
                <a:effectLst/>
                <a:latin typeface="Calibri" pitchFamily="34" charset="0"/>
                <a:ea typeface="Calibri" pitchFamily="34" charset="0"/>
                <a:cs typeface="Times New Roman" pitchFamily="18" charset="0"/>
              </a:rPr>
              <a:t>) exceeds one-half or such other percent, as may be notified by the Central Government, of the all remuneration calculated under this clause, the amount which exceeds such one half, or the percent, so notified, shall be deemed as remuneration and shall be accordingly added in wages under this clause:</a:t>
            </a:r>
            <a:endParaRPr kumimoji="0" lang="en-US" sz="2100" b="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100" b="0" u="none" strike="noStrike" cap="none" normalizeH="0" baseline="0" dirty="0">
                <a:ln>
                  <a:noFill/>
                </a:ln>
                <a:solidFill>
                  <a:srgbClr val="FF0000"/>
                </a:solidFill>
                <a:effectLst/>
                <a:latin typeface="Calibri" pitchFamily="34" charset="0"/>
                <a:ea typeface="Calibri" pitchFamily="34" charset="0"/>
                <a:cs typeface="Times New Roman" pitchFamily="18" charset="0"/>
              </a:rPr>
              <a:t>Provided further that</a:t>
            </a:r>
            <a:r>
              <a:rPr kumimoji="0" lang="en-US" sz="2100" b="0" u="none" strike="noStrike" cap="none" normalizeH="0" baseline="0" dirty="0">
                <a:ln>
                  <a:noFill/>
                </a:ln>
                <a:solidFill>
                  <a:schemeClr val="tx1"/>
                </a:solidFill>
                <a:effectLst/>
                <a:latin typeface="Calibri" pitchFamily="34" charset="0"/>
                <a:ea typeface="Calibri" pitchFamily="34" charset="0"/>
                <a:cs typeface="Times New Roman" pitchFamily="18" charset="0"/>
              </a:rPr>
              <a:t> for the purpose of equal wages to all genders and for the purpose of payment of wages, the emoluments specified in clauses (d), (f), (g) and (h) shall be taken for computation of wage.</a:t>
            </a:r>
            <a:endParaRPr kumimoji="0" lang="en-US" sz="2100" b="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100" b="0" u="none" strike="noStrike" cap="none" normalizeH="0" baseline="0" dirty="0">
                <a:ln>
                  <a:noFill/>
                </a:ln>
                <a:solidFill>
                  <a:srgbClr val="FF0000"/>
                </a:solidFill>
                <a:effectLst/>
                <a:latin typeface="Calibri" pitchFamily="34" charset="0"/>
                <a:ea typeface="Calibri" pitchFamily="34" charset="0"/>
                <a:cs typeface="Times New Roman" pitchFamily="18" charset="0"/>
              </a:rPr>
              <a:t>Explanation,</a:t>
            </a:r>
            <a:r>
              <a:rPr kumimoji="0" lang="en-US" sz="2100" b="0" u="none" strike="noStrike" cap="none" normalizeH="0" baseline="0" dirty="0">
                <a:ln>
                  <a:noFill/>
                </a:ln>
                <a:solidFill>
                  <a:schemeClr val="tx1"/>
                </a:solidFill>
                <a:effectLst/>
                <a:latin typeface="Calibri" pitchFamily="34" charset="0"/>
                <a:ea typeface="Calibri" pitchFamily="34" charset="0"/>
                <a:cs typeface="Times New Roman" pitchFamily="18" charset="0"/>
              </a:rPr>
              <a:t>- Where an employee is given in lieu of the whole or part of the wages payable to him, any remuneration in kind by his employer, the value of such remuneration in kind which does not exceed fifteen per cent, of the total wages payable to him, shall be deemed to form part of the wages of such employee;</a:t>
            </a:r>
            <a:endParaRPr kumimoji="0" lang="en-US" sz="2100" b="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179" y="342900"/>
            <a:ext cx="8229600" cy="635000"/>
          </a:xfrm>
        </p:spPr>
        <p:txBody>
          <a:bodyPr>
            <a:normAutofit fontScale="90000"/>
          </a:bodyPr>
          <a:lstStyle/>
          <a:p>
            <a:r>
              <a:rPr lang="en-US" b="1" dirty="0">
                <a:solidFill>
                  <a:schemeClr val="accent6">
                    <a:lumMod val="75000"/>
                  </a:schemeClr>
                </a:solidFill>
              </a:rPr>
              <a:t>“worker” means any person</a:t>
            </a:r>
          </a:p>
        </p:txBody>
      </p:sp>
      <p:sp>
        <p:nvSpPr>
          <p:cNvPr id="3" name="Content Placeholder 2"/>
          <p:cNvSpPr>
            <a:spLocks noGrp="1"/>
          </p:cNvSpPr>
          <p:nvPr>
            <p:ph idx="1"/>
          </p:nvPr>
        </p:nvSpPr>
        <p:spPr>
          <a:xfrm>
            <a:off x="190500" y="1333500"/>
            <a:ext cx="8763000" cy="4826000"/>
          </a:xfrm>
        </p:spPr>
        <p:txBody>
          <a:bodyPr>
            <a:normAutofit/>
          </a:bodyPr>
          <a:lstStyle/>
          <a:p>
            <a:pPr algn="just"/>
            <a:r>
              <a:rPr lang="en-US" sz="2500" dirty="0"/>
              <a:t> (except an apprentice as defined under clause (</a:t>
            </a:r>
            <a:r>
              <a:rPr lang="en-US" sz="2500" dirty="0" err="1"/>
              <a:t>aa</a:t>
            </a:r>
            <a:r>
              <a:rPr lang="en-US" sz="2500" dirty="0"/>
              <a:t>) of section 2 of the Apprentices Act, 1961) </a:t>
            </a:r>
            <a:r>
              <a:rPr lang="en-US" sz="2500" dirty="0">
                <a:solidFill>
                  <a:srgbClr val="FF0000"/>
                </a:solidFill>
              </a:rPr>
              <a:t>employed in any industry</a:t>
            </a:r>
            <a:r>
              <a:rPr lang="en-US" sz="2500" dirty="0"/>
              <a:t> to do any manual, unskilled, skilled, technical, operational, clerical or supervisory work for hire or reward, whether the terms of employment be express or implied, and includes-</a:t>
            </a:r>
          </a:p>
          <a:p>
            <a:pPr algn="just"/>
            <a:r>
              <a:rPr lang="en-US" sz="2500" dirty="0"/>
              <a:t>(</a:t>
            </a:r>
            <a:r>
              <a:rPr lang="en-US" sz="2500" dirty="0" err="1"/>
              <a:t>i</a:t>
            </a:r>
            <a:r>
              <a:rPr lang="en-US" sz="2500" dirty="0"/>
              <a:t>) working journalists </a:t>
            </a:r>
          </a:p>
          <a:p>
            <a:pPr algn="just"/>
            <a:r>
              <a:rPr lang="en-US" sz="2500" dirty="0"/>
              <a:t> (ii) sales promotions employees</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C21F401-6B2F-49A7-BC92-683218DFFBAF}" type="slidenum">
              <a:rPr lang="en-US" smtClean="0"/>
              <a:pPr/>
              <a:t>42</a:t>
            </a:fld>
            <a:endParaRPr lang="en-US"/>
          </a:p>
        </p:txBody>
      </p:sp>
      <p:sp>
        <p:nvSpPr>
          <p:cNvPr id="44033" name="Rectangle 1"/>
          <p:cNvSpPr>
            <a:spLocks noChangeArrowheads="1"/>
          </p:cNvSpPr>
          <p:nvPr/>
        </p:nvSpPr>
        <p:spPr bwMode="auto">
          <a:xfrm>
            <a:off x="342900" y="495300"/>
            <a:ext cx="8458200"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500" b="0" u="none" strike="noStrike" cap="none" normalizeH="0" baseline="0" dirty="0">
                <a:ln>
                  <a:noFill/>
                </a:ln>
                <a:solidFill>
                  <a:schemeClr val="tx1"/>
                </a:solidFill>
                <a:effectLst/>
                <a:latin typeface="Calibri" pitchFamily="34" charset="0"/>
                <a:ea typeface="Calibri" pitchFamily="34" charset="0"/>
                <a:cs typeface="Times New Roman" pitchFamily="18" charset="0"/>
              </a:rPr>
              <a:t>but does not include any such person-</a:t>
            </a:r>
            <a:endParaRPr kumimoji="0" lang="en-US" sz="2500" b="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u="none" strike="noStrike" cap="none" normalizeH="0" baseline="0" dirty="0">
                <a:ln>
                  <a:noFill/>
                </a:ln>
                <a:solidFill>
                  <a:schemeClr val="tx1"/>
                </a:solidFill>
                <a:effectLst/>
                <a:latin typeface="Calibri" pitchFamily="34" charset="0"/>
                <a:ea typeface="Calibri" pitchFamily="34" charset="0"/>
                <a:cs typeface="Times New Roman" pitchFamily="18" charset="0"/>
              </a:rPr>
              <a:t>who is subject to the Air Force Act, 1950, or the Army Act, 1950, or the Navy Act, 1957; or</a:t>
            </a:r>
            <a:endParaRPr kumimoji="0" lang="en-US" sz="2500" b="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u="none" strike="noStrike" cap="none" normalizeH="0" baseline="0" dirty="0">
                <a:ln>
                  <a:noFill/>
                </a:ln>
                <a:solidFill>
                  <a:schemeClr val="tx1"/>
                </a:solidFill>
                <a:effectLst/>
                <a:latin typeface="Calibri" pitchFamily="34" charset="0"/>
                <a:ea typeface="Calibri" pitchFamily="34" charset="0"/>
                <a:cs typeface="Times New Roman" pitchFamily="18" charset="0"/>
              </a:rPr>
              <a:t>who is employed in the police service or as an officer or other employee of a prison; or</a:t>
            </a:r>
            <a:endParaRPr kumimoji="0" lang="en-US" sz="2500" b="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u="none" strike="noStrike" cap="none" normalizeH="0" baseline="0" dirty="0">
                <a:ln>
                  <a:noFill/>
                </a:ln>
                <a:solidFill>
                  <a:srgbClr val="FF0000"/>
                </a:solidFill>
                <a:effectLst/>
                <a:latin typeface="Calibri" pitchFamily="34" charset="0"/>
                <a:ea typeface="Calibri" pitchFamily="34" charset="0"/>
                <a:cs typeface="Times New Roman" pitchFamily="18" charset="0"/>
              </a:rPr>
              <a:t>who is employed mainly in a managerial or administrative capacity; or</a:t>
            </a:r>
            <a:endParaRPr kumimoji="0" lang="en-US" sz="2500" b="0" u="none" strike="noStrike" cap="none" normalizeH="0" baseline="0" dirty="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500" b="0" u="none" strike="noStrike" cap="none" normalizeH="0" baseline="0" dirty="0">
                <a:ln>
                  <a:noFill/>
                </a:ln>
                <a:solidFill>
                  <a:srgbClr val="FF0000"/>
                </a:solidFill>
                <a:effectLst/>
                <a:latin typeface="Calibri" pitchFamily="34" charset="0"/>
                <a:ea typeface="Calibri" pitchFamily="34" charset="0"/>
                <a:cs typeface="Times New Roman" pitchFamily="18" charset="0"/>
              </a:rPr>
              <a:t>who is employed in a supervisory capacity drawing wage of exceeding fifteen thousand rupees per month or an amount as may be notified by the Central Government from time to time.</a:t>
            </a:r>
            <a:endParaRPr kumimoji="0" lang="en-US" sz="2500" b="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700"/>
            <a:ext cx="8763000" cy="635000"/>
          </a:xfrm>
        </p:spPr>
        <p:txBody>
          <a:bodyPr>
            <a:normAutofit fontScale="90000"/>
          </a:bodyPr>
          <a:lstStyle/>
          <a:p>
            <a:r>
              <a:rPr lang="en-US" b="1" dirty="0">
                <a:solidFill>
                  <a:schemeClr val="accent6">
                    <a:lumMod val="75000"/>
                  </a:schemeClr>
                </a:solidFill>
              </a:rPr>
              <a:t>Substantial compliance under the Code</a:t>
            </a:r>
          </a:p>
        </p:txBody>
      </p:sp>
      <p:sp>
        <p:nvSpPr>
          <p:cNvPr id="3" name="Content Placeholder 2"/>
          <p:cNvSpPr>
            <a:spLocks noGrp="1"/>
          </p:cNvSpPr>
          <p:nvPr>
            <p:ph idx="1"/>
          </p:nvPr>
        </p:nvSpPr>
        <p:spPr>
          <a:xfrm>
            <a:off x="114300" y="417360"/>
            <a:ext cx="8839200" cy="4826000"/>
          </a:xfrm>
        </p:spPr>
        <p:txBody>
          <a:bodyPr>
            <a:normAutofit lnSpcReduction="10000"/>
          </a:bodyPr>
          <a:lstStyle/>
          <a:p>
            <a:pPr algn="just"/>
            <a:endParaRPr lang="en-US" dirty="0"/>
          </a:p>
          <a:p>
            <a:pPr algn="just"/>
            <a:r>
              <a:rPr lang="en-US" dirty="0"/>
              <a:t>Shall </a:t>
            </a:r>
            <a:r>
              <a:rPr lang="en-US" dirty="0">
                <a:solidFill>
                  <a:srgbClr val="FF0000"/>
                </a:solidFill>
              </a:rPr>
              <a:t>NOT</a:t>
            </a:r>
            <a:r>
              <a:rPr lang="en-US" dirty="0"/>
              <a:t> discriminate among employees on the ground of gender with regard to wages in respect of the same work or work of a similar nature</a:t>
            </a:r>
          </a:p>
          <a:p>
            <a:pPr algn="just"/>
            <a:r>
              <a:rPr lang="en-US" dirty="0"/>
              <a:t>For the above purpose shall </a:t>
            </a:r>
            <a:r>
              <a:rPr lang="en-US" dirty="0">
                <a:solidFill>
                  <a:srgbClr val="FF0000"/>
                </a:solidFill>
              </a:rPr>
              <a:t>NOT</a:t>
            </a:r>
            <a:r>
              <a:rPr lang="en-US" dirty="0"/>
              <a:t> reduce the rate of wages of any employee.</a:t>
            </a:r>
          </a:p>
          <a:p>
            <a:pPr algn="just"/>
            <a:r>
              <a:rPr lang="en-US" dirty="0"/>
              <a:t>Shall </a:t>
            </a:r>
            <a:r>
              <a:rPr lang="en-US" dirty="0">
                <a:solidFill>
                  <a:srgbClr val="FF0000"/>
                </a:solidFill>
              </a:rPr>
              <a:t>NOT </a:t>
            </a:r>
            <a:r>
              <a:rPr lang="en-US" dirty="0"/>
              <a:t>make any discrimination on the ground of sex while recruiting any employee for the same work or work of similar nature and also in the conditions of employment.</a:t>
            </a:r>
          </a:p>
          <a:p>
            <a:pPr algn="just">
              <a:buNone/>
            </a:pPr>
            <a:endParaRPr lang="en-US" dirty="0"/>
          </a:p>
          <a:p>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08000"/>
            <a:ext cx="8839200" cy="4699000"/>
          </a:xfrm>
        </p:spPr>
        <p:txBody>
          <a:bodyPr>
            <a:normAutofit/>
          </a:bodyPr>
          <a:lstStyle/>
          <a:p>
            <a:pPr algn="just"/>
            <a:r>
              <a:rPr lang="en-US" dirty="0"/>
              <a:t>shall </a:t>
            </a:r>
            <a:r>
              <a:rPr lang="en-US" dirty="0">
                <a:solidFill>
                  <a:srgbClr val="FF0000"/>
                </a:solidFill>
              </a:rPr>
              <a:t>NOT</a:t>
            </a:r>
            <a:r>
              <a:rPr lang="en-US" dirty="0"/>
              <a:t> pay to any employee wages less than the minimum rate of wages</a:t>
            </a:r>
          </a:p>
          <a:p>
            <a:pPr algn="just"/>
            <a:r>
              <a:rPr lang="en-US" dirty="0"/>
              <a:t>Shall pay </a:t>
            </a:r>
            <a:r>
              <a:rPr lang="en-US" dirty="0">
                <a:solidFill>
                  <a:srgbClr val="FF0000"/>
                </a:solidFill>
              </a:rPr>
              <a:t>overtime rate </a:t>
            </a:r>
            <a:r>
              <a:rPr lang="en-US" dirty="0"/>
              <a:t>which is twice the normal rate of wages</a:t>
            </a:r>
          </a:p>
          <a:p>
            <a:pPr algn="just"/>
            <a:r>
              <a:rPr lang="en-US" dirty="0"/>
              <a:t>Shall pay wages payable </a:t>
            </a:r>
            <a:r>
              <a:rPr lang="en-US" dirty="0">
                <a:solidFill>
                  <a:srgbClr val="FF0000"/>
                </a:solidFill>
              </a:rPr>
              <a:t>within two working days</a:t>
            </a:r>
            <a:r>
              <a:rPr lang="en-US" dirty="0"/>
              <a:t> of removal, dismissal, retrenchment or resignation of an employee </a:t>
            </a:r>
          </a:p>
          <a:p>
            <a:pPr algn="just"/>
            <a:r>
              <a:rPr lang="en-US" dirty="0"/>
              <a:t>Govt. has powers to extend time limit</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0500"/>
            <a:ext cx="8839200" cy="4826000"/>
          </a:xfrm>
        </p:spPr>
        <p:txBody>
          <a:bodyPr>
            <a:normAutofit/>
          </a:bodyPr>
          <a:lstStyle/>
          <a:p>
            <a:pPr algn="just"/>
            <a:r>
              <a:rPr lang="en-US" dirty="0"/>
              <a:t>deduction from wages only in accordance with the provisions of the code and only for the purposes mentioned.</a:t>
            </a:r>
          </a:p>
          <a:p>
            <a:pPr algn="just"/>
            <a:r>
              <a:rPr lang="en-US" dirty="0"/>
              <a:t>Shall </a:t>
            </a:r>
            <a:r>
              <a:rPr lang="en-US" dirty="0">
                <a:solidFill>
                  <a:srgbClr val="FF0000"/>
                </a:solidFill>
              </a:rPr>
              <a:t>NOT</a:t>
            </a:r>
            <a:r>
              <a:rPr lang="en-US" dirty="0"/>
              <a:t> commit any default after deducting from the wages and not depositing in the account of the trust or Government fund</a:t>
            </a:r>
          </a:p>
          <a:p>
            <a:pPr algn="just"/>
            <a:r>
              <a:rPr lang="en-US" dirty="0"/>
              <a:t>Shall </a:t>
            </a:r>
            <a:r>
              <a:rPr lang="en-US" dirty="0">
                <a:solidFill>
                  <a:srgbClr val="FF0000"/>
                </a:solidFill>
              </a:rPr>
              <a:t>NOT</a:t>
            </a:r>
            <a:r>
              <a:rPr lang="en-US" dirty="0"/>
              <a:t> impose any fine on any employee without the previous approval of the App Govt. or of such authority prescribed. </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7500"/>
            <a:ext cx="8229600" cy="5270500"/>
          </a:xfrm>
        </p:spPr>
        <p:txBody>
          <a:bodyPr>
            <a:normAutofit fontScale="85000" lnSpcReduction="10000"/>
          </a:bodyPr>
          <a:lstStyle/>
          <a:p>
            <a:pPr algn="just"/>
            <a:r>
              <a:rPr lang="en-US" dirty="0"/>
              <a:t>Shall </a:t>
            </a:r>
            <a:r>
              <a:rPr lang="en-US" dirty="0">
                <a:solidFill>
                  <a:srgbClr val="FF0000"/>
                </a:solidFill>
              </a:rPr>
              <a:t>PAY</a:t>
            </a:r>
            <a:r>
              <a:rPr lang="en-US" dirty="0"/>
              <a:t> to every employee drawing the prescribed wages and who has put in at least 30 days of work an annual minimum bonus at the rate of 8.33% of the wages earned, whether or not the employer has any allocable surplus during the previous accounting year.</a:t>
            </a:r>
          </a:p>
          <a:p>
            <a:pPr algn="just">
              <a:buNone/>
            </a:pPr>
            <a:endParaRPr lang="en-US" dirty="0"/>
          </a:p>
          <a:p>
            <a:pPr algn="just"/>
            <a:r>
              <a:rPr lang="en-US" dirty="0"/>
              <a:t>Bonus shall be paid by crediting it in the bank account within  a period of eight months from the close of the accounting year. (</a:t>
            </a:r>
            <a:r>
              <a:rPr lang="en-US" dirty="0" err="1"/>
              <a:t>Provi</a:t>
            </a:r>
            <a:r>
              <a:rPr lang="en-US" dirty="0"/>
              <a:t> for time extension)</a:t>
            </a:r>
          </a:p>
          <a:p>
            <a:pPr algn="just"/>
            <a:r>
              <a:rPr lang="en-US" dirty="0"/>
              <a:t>Shall </a:t>
            </a:r>
            <a:r>
              <a:rPr lang="en-US" dirty="0">
                <a:solidFill>
                  <a:srgbClr val="FF0000"/>
                </a:solidFill>
              </a:rPr>
              <a:t>PAY</a:t>
            </a:r>
            <a:r>
              <a:rPr lang="en-US" dirty="0"/>
              <a:t> all amounts required to be paid under this Code to every employee employed by him. (43)</a:t>
            </a:r>
          </a:p>
          <a:p>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825500"/>
          </a:xfrm>
        </p:spPr>
        <p:txBody>
          <a:bodyPr/>
          <a:lstStyle/>
          <a:p>
            <a:r>
              <a:rPr lang="en-US" b="1" dirty="0">
                <a:solidFill>
                  <a:schemeClr val="accent6">
                    <a:lumMod val="75000"/>
                  </a:schemeClr>
                </a:solidFill>
              </a:rPr>
              <a:t>Procedural compliance</a:t>
            </a:r>
          </a:p>
        </p:txBody>
      </p:sp>
      <p:sp>
        <p:nvSpPr>
          <p:cNvPr id="3" name="Content Placeholder 2"/>
          <p:cNvSpPr>
            <a:spLocks noGrp="1"/>
          </p:cNvSpPr>
          <p:nvPr>
            <p:ph idx="1"/>
          </p:nvPr>
        </p:nvSpPr>
        <p:spPr>
          <a:xfrm>
            <a:off x="457200" y="762000"/>
            <a:ext cx="8229600" cy="4343136"/>
          </a:xfrm>
        </p:spPr>
        <p:txBody>
          <a:bodyPr>
            <a:normAutofit fontScale="85000" lnSpcReduction="10000"/>
          </a:bodyPr>
          <a:lstStyle/>
          <a:p>
            <a:pPr algn="just"/>
            <a:r>
              <a:rPr lang="en-US" dirty="0"/>
              <a:t>Every employer to whom this code applies </a:t>
            </a:r>
            <a:r>
              <a:rPr lang="en-US" dirty="0">
                <a:solidFill>
                  <a:srgbClr val="FF0000"/>
                </a:solidFill>
              </a:rPr>
              <a:t>shall</a:t>
            </a:r>
            <a:r>
              <a:rPr lang="en-US" dirty="0"/>
              <a:t> maintain:</a:t>
            </a:r>
          </a:p>
          <a:p>
            <a:pPr lvl="1" algn="just"/>
            <a:r>
              <a:rPr lang="en-US" dirty="0"/>
              <a:t>A register containing the details of persons employed</a:t>
            </a:r>
          </a:p>
          <a:p>
            <a:pPr lvl="1" algn="just"/>
            <a:r>
              <a:rPr lang="en-US" dirty="0"/>
              <a:t>Muster roll</a:t>
            </a:r>
          </a:p>
          <a:p>
            <a:pPr lvl="1" algn="just"/>
            <a:r>
              <a:rPr lang="en-US" dirty="0"/>
              <a:t>Wages and such other details in the prescribed manner</a:t>
            </a:r>
          </a:p>
          <a:p>
            <a:pPr lvl="1" algn="just"/>
            <a:r>
              <a:rPr lang="en-US" dirty="0"/>
              <a:t>Display notice of the abstract of the code, category-wise wage rates of employees, wage period, day and date and time of payment of wages</a:t>
            </a:r>
          </a:p>
          <a:p>
            <a:pPr lvl="1" algn="just"/>
            <a:r>
              <a:rPr lang="en-US" dirty="0"/>
              <a:t>Issue wage slips in the manner prescribed</a:t>
            </a:r>
          </a:p>
          <a:p>
            <a:pPr lvl="1" algn="just"/>
            <a:r>
              <a:rPr lang="en-US" dirty="0"/>
              <a:t>The names and addresses of the Inspector-cum Facilitator having jurisdiction</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b="1" dirty="0">
                <a:solidFill>
                  <a:schemeClr val="accent6">
                    <a:lumMod val="75000"/>
                  </a:schemeClr>
                </a:solidFill>
              </a:rPr>
              <a:t>Penalties</a:t>
            </a:r>
          </a:p>
        </p:txBody>
      </p:sp>
      <p:sp>
        <p:nvSpPr>
          <p:cNvPr id="3" name="Content Placeholder 2"/>
          <p:cNvSpPr>
            <a:spLocks noGrp="1"/>
          </p:cNvSpPr>
          <p:nvPr>
            <p:ph idx="1"/>
          </p:nvPr>
        </p:nvSpPr>
        <p:spPr>
          <a:xfrm>
            <a:off x="228600" y="578115"/>
            <a:ext cx="8686800" cy="4902730"/>
          </a:xfrm>
        </p:spPr>
        <p:txBody>
          <a:bodyPr>
            <a:normAutofit lnSpcReduction="10000"/>
          </a:bodyPr>
          <a:lstStyle/>
          <a:p>
            <a:pPr algn="just"/>
            <a:r>
              <a:rPr lang="en-US" i="1" dirty="0"/>
              <a:t>Substantial violation like paying less than the amount due to any employee -Employer</a:t>
            </a:r>
          </a:p>
          <a:p>
            <a:pPr algn="just">
              <a:buFont typeface="Wingdings" pitchFamily="2" charset="2"/>
              <a:buChar char="Ø"/>
            </a:pPr>
            <a:r>
              <a:rPr lang="en-US" sz="2400" dirty="0"/>
              <a:t>Punishable with fine up to Rs </a:t>
            </a:r>
            <a:r>
              <a:rPr lang="en-US" sz="2400" dirty="0">
                <a:solidFill>
                  <a:srgbClr val="FF0000"/>
                </a:solidFill>
              </a:rPr>
              <a:t>50,000</a:t>
            </a:r>
            <a:r>
              <a:rPr lang="en-US" sz="2400" dirty="0"/>
              <a:t>;  </a:t>
            </a:r>
          </a:p>
          <a:p>
            <a:pPr algn="just">
              <a:buFont typeface="Wingdings" pitchFamily="2" charset="2"/>
              <a:buChar char="Ø"/>
            </a:pPr>
            <a:r>
              <a:rPr lang="en-US" sz="2400" dirty="0"/>
              <a:t>Repeated offence within five years punishable with imprisonment for a term up to 3 months or with fine up to Rs</a:t>
            </a:r>
            <a:r>
              <a:rPr lang="en-US" sz="2400" dirty="0">
                <a:solidFill>
                  <a:srgbClr val="FF0000"/>
                </a:solidFill>
              </a:rPr>
              <a:t> one </a:t>
            </a:r>
            <a:r>
              <a:rPr lang="en-US" sz="2400" dirty="0" err="1">
                <a:solidFill>
                  <a:srgbClr val="FF0000"/>
                </a:solidFill>
              </a:rPr>
              <a:t>lakh</a:t>
            </a:r>
            <a:r>
              <a:rPr lang="en-US" sz="2400" dirty="0">
                <a:solidFill>
                  <a:srgbClr val="FF0000"/>
                </a:solidFill>
              </a:rPr>
              <a:t>;</a:t>
            </a:r>
          </a:p>
          <a:p>
            <a:pPr algn="just">
              <a:buFont typeface="Wingdings" pitchFamily="2" charset="2"/>
              <a:buChar char="Ø"/>
            </a:pPr>
            <a:r>
              <a:rPr lang="en-US" sz="2400" dirty="0"/>
              <a:t>Contravenes any provision, rules, order made punishable with fine up to Rs </a:t>
            </a:r>
            <a:r>
              <a:rPr lang="en-US" sz="2400" dirty="0">
                <a:solidFill>
                  <a:srgbClr val="FF0000"/>
                </a:solidFill>
              </a:rPr>
              <a:t>20,000</a:t>
            </a:r>
            <a:r>
              <a:rPr lang="en-US" sz="2400" dirty="0"/>
              <a:t>;</a:t>
            </a:r>
          </a:p>
          <a:p>
            <a:pPr algn="just">
              <a:buFont typeface="Wingdings" pitchFamily="2" charset="2"/>
              <a:buChar char="Ø"/>
            </a:pPr>
            <a:r>
              <a:rPr lang="en-US" sz="2400" dirty="0"/>
              <a:t>Repeated offence within five years punishable with imprisonment for a term up to one month or fine up to Rs </a:t>
            </a:r>
            <a:r>
              <a:rPr lang="en-US" sz="2400" dirty="0">
                <a:solidFill>
                  <a:srgbClr val="FF0000"/>
                </a:solidFill>
              </a:rPr>
              <a:t>40,000 </a:t>
            </a:r>
            <a:r>
              <a:rPr lang="en-US" sz="2400" dirty="0"/>
              <a:t>or with both;</a:t>
            </a:r>
          </a:p>
          <a:p>
            <a:pPr algn="just"/>
            <a:r>
              <a:rPr lang="en-US" sz="2400" i="1" dirty="0"/>
              <a:t>For Procedural violation</a:t>
            </a:r>
          </a:p>
          <a:p>
            <a:pPr algn="just">
              <a:buFont typeface="Wingdings" pitchFamily="2" charset="2"/>
              <a:buChar char="Ø"/>
            </a:pPr>
            <a:r>
              <a:rPr lang="en-US" sz="2400" dirty="0"/>
              <a:t>For Non-maintenance or improper records, punishable with fine up to Rs </a:t>
            </a:r>
            <a:r>
              <a:rPr lang="en-US" sz="2400" dirty="0">
                <a:solidFill>
                  <a:srgbClr val="FF0000"/>
                </a:solidFill>
              </a:rPr>
              <a:t>10,000</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762000"/>
          </a:xfrm>
        </p:spPr>
        <p:txBody>
          <a:bodyPr>
            <a:normAutofit/>
          </a:bodyPr>
          <a:lstStyle/>
          <a:p>
            <a:r>
              <a:rPr lang="en-US" b="1" dirty="0">
                <a:solidFill>
                  <a:schemeClr val="accent6">
                    <a:lumMod val="75000"/>
                  </a:schemeClr>
                </a:solidFill>
              </a:rPr>
              <a:t>Compounding of Offence</a:t>
            </a:r>
          </a:p>
        </p:txBody>
      </p:sp>
      <p:sp>
        <p:nvSpPr>
          <p:cNvPr id="3" name="Content Placeholder 2"/>
          <p:cNvSpPr>
            <a:spLocks noGrp="1"/>
          </p:cNvSpPr>
          <p:nvPr>
            <p:ph idx="1"/>
          </p:nvPr>
        </p:nvSpPr>
        <p:spPr>
          <a:xfrm>
            <a:off x="457200" y="698500"/>
            <a:ext cx="8229600" cy="4406636"/>
          </a:xfrm>
        </p:spPr>
        <p:txBody>
          <a:bodyPr>
            <a:normAutofit fontScale="92500"/>
          </a:bodyPr>
          <a:lstStyle/>
          <a:p>
            <a:pPr algn="just"/>
            <a:r>
              <a:rPr lang="en-US" dirty="0"/>
              <a:t>An offence not being </a:t>
            </a:r>
            <a:r>
              <a:rPr lang="en-US" dirty="0">
                <a:solidFill>
                  <a:srgbClr val="FF0000"/>
                </a:solidFill>
              </a:rPr>
              <a:t>an substantial offence</a:t>
            </a:r>
            <a:r>
              <a:rPr lang="en-US" dirty="0"/>
              <a:t>- the code provides for compounding of offence</a:t>
            </a:r>
          </a:p>
          <a:p>
            <a:pPr algn="just"/>
            <a:r>
              <a:rPr lang="en-US" dirty="0"/>
              <a:t>Gazetted Officer will have powers to levy a sum 50% of maximum fine provided for such offence</a:t>
            </a:r>
          </a:p>
          <a:p>
            <a:pPr algn="just"/>
            <a:r>
              <a:rPr lang="en-US" dirty="0"/>
              <a:t>No prosecution can be proceeded if an offence is been compounded and any pending procedure before any court, intimation has to be given by the Gazetted officer and the employer may be </a:t>
            </a:r>
            <a:r>
              <a:rPr lang="en-US" dirty="0">
                <a:solidFill>
                  <a:srgbClr val="FF0000"/>
                </a:solidFill>
              </a:rPr>
              <a:t>discharged</a:t>
            </a:r>
            <a:r>
              <a:rPr lang="en-US" dirty="0"/>
              <a:t> </a:t>
            </a:r>
          </a:p>
        </p:txBody>
      </p:sp>
      <p:sp>
        <p:nvSpPr>
          <p:cNvPr id="5" name="Slide Number Placeholder 4"/>
          <p:cNvSpPr>
            <a:spLocks noGrp="1"/>
          </p:cNvSpPr>
          <p:nvPr>
            <p:ph type="sldNum" sz="quarter" idx="12"/>
          </p:nvPr>
        </p:nvSpPr>
        <p:spPr/>
        <p:txBody>
          <a:bodyPr/>
          <a:lstStyle/>
          <a:p>
            <a:fld id="{FC21F401-6B2F-49A7-BC92-683218DFFBAF}"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51000"/>
            <a:ext cx="8229600" cy="3340100"/>
          </a:xfrm>
        </p:spPr>
        <p:txBody>
          <a:bodyPr>
            <a:normAutofit/>
          </a:bodyPr>
          <a:lstStyle/>
          <a:p>
            <a:r>
              <a:rPr lang="en-US" sz="2200" dirty="0"/>
              <a:t>S 2(</a:t>
            </a:r>
            <a:r>
              <a:rPr lang="en-US" sz="2200" dirty="0" err="1"/>
              <a:t>zq</a:t>
            </a:r>
            <a:r>
              <a:rPr lang="en-US" sz="2200" dirty="0"/>
              <a:t>) ‘</a:t>
            </a:r>
            <a:r>
              <a:rPr lang="en-US" sz="2200" b="1" i="1" dirty="0"/>
              <a:t>wages</a:t>
            </a:r>
            <a:r>
              <a:rPr lang="en-US" sz="2200" dirty="0"/>
              <a:t>’, same as in code on wages, newer interpretation, 11 items are excluded.</a:t>
            </a:r>
          </a:p>
          <a:p>
            <a:r>
              <a:rPr lang="en-US" sz="2200" dirty="0"/>
              <a:t>S 2(</a:t>
            </a:r>
            <a:r>
              <a:rPr lang="en-US" sz="2200" dirty="0" err="1"/>
              <a:t>zr</a:t>
            </a:r>
            <a:r>
              <a:rPr lang="en-US" sz="2200" dirty="0"/>
              <a:t>) ‘</a:t>
            </a:r>
            <a:r>
              <a:rPr lang="en-US" sz="2200" b="1" i="1" dirty="0"/>
              <a:t>worker</a:t>
            </a:r>
            <a:r>
              <a:rPr lang="en-US" sz="2200" dirty="0"/>
              <a:t>’ – defined for the first time, instead of workman. (excludes apprentices as defined under AA) &amp; includes: </a:t>
            </a:r>
          </a:p>
          <a:p>
            <a:r>
              <a:rPr lang="en-US" sz="2200" dirty="0"/>
              <a:t>working journalists;</a:t>
            </a:r>
          </a:p>
          <a:p>
            <a:r>
              <a:rPr lang="en-US" sz="2200" dirty="0"/>
              <a:t>sales promotion employees; </a:t>
            </a:r>
          </a:p>
          <a:p>
            <a:r>
              <a:rPr lang="en-US" sz="2200" dirty="0"/>
              <a:t>workers who are terminated; </a:t>
            </a:r>
          </a:p>
          <a:p>
            <a:r>
              <a:rPr lang="en-US" sz="2200" dirty="0"/>
              <a:t>supervisory workers drawing more than 18 k are excluded</a:t>
            </a:r>
          </a:p>
          <a:p>
            <a:pPr>
              <a:buNone/>
            </a:pPr>
            <a:endParaRPr lang="en-US" sz="2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4710"/>
            <a:ext cx="8229600" cy="571500"/>
          </a:xfrm>
        </p:spPr>
        <p:txBody>
          <a:bodyPr>
            <a:normAutofit fontScale="90000"/>
          </a:bodyPr>
          <a:lstStyle/>
          <a:p>
            <a:r>
              <a:rPr lang="en-US" b="1" dirty="0">
                <a:solidFill>
                  <a:schemeClr val="accent6">
                    <a:lumMod val="75000"/>
                  </a:schemeClr>
                </a:solidFill>
              </a:rPr>
              <a:t>Burden of Proof</a:t>
            </a:r>
          </a:p>
        </p:txBody>
      </p:sp>
      <p:sp>
        <p:nvSpPr>
          <p:cNvPr id="3" name="Content Placeholder 2"/>
          <p:cNvSpPr>
            <a:spLocks noGrp="1"/>
          </p:cNvSpPr>
          <p:nvPr>
            <p:ph idx="1"/>
          </p:nvPr>
        </p:nvSpPr>
        <p:spPr>
          <a:xfrm>
            <a:off x="457200" y="635000"/>
            <a:ext cx="8458200" cy="4432300"/>
          </a:xfrm>
        </p:spPr>
        <p:txBody>
          <a:bodyPr>
            <a:normAutofit fontScale="92500" lnSpcReduction="20000"/>
          </a:bodyPr>
          <a:lstStyle/>
          <a:p>
            <a:pPr algn="just"/>
            <a:r>
              <a:rPr lang="en-US" dirty="0"/>
              <a:t>When a claim is made before any authority against the employer for:</a:t>
            </a:r>
          </a:p>
          <a:p>
            <a:pPr algn="just">
              <a:buFont typeface="Wingdings" pitchFamily="2" charset="2"/>
              <a:buChar char="Ø"/>
            </a:pPr>
            <a:r>
              <a:rPr lang="en-US" dirty="0"/>
              <a:t>Non-payment of equal remuneration </a:t>
            </a:r>
          </a:p>
          <a:p>
            <a:pPr algn="just">
              <a:buFont typeface="Wingdings" pitchFamily="2" charset="2"/>
              <a:buChar char="Ø"/>
            </a:pPr>
            <a:r>
              <a:rPr lang="en-US" dirty="0"/>
              <a:t>Non-payment of bonus</a:t>
            </a:r>
          </a:p>
          <a:p>
            <a:pPr algn="just">
              <a:buFont typeface="Wingdings" pitchFamily="2" charset="2"/>
              <a:buChar char="Ø"/>
            </a:pPr>
            <a:r>
              <a:rPr lang="en-US" dirty="0"/>
              <a:t>Less payment of wages</a:t>
            </a:r>
          </a:p>
          <a:p>
            <a:pPr algn="just">
              <a:buFont typeface="Wingdings" pitchFamily="2" charset="2"/>
              <a:buChar char="Ø"/>
            </a:pPr>
            <a:r>
              <a:rPr lang="en-US" dirty="0"/>
              <a:t>Less payment of bonus</a:t>
            </a:r>
          </a:p>
          <a:p>
            <a:pPr algn="just">
              <a:buFont typeface="Wingdings" pitchFamily="2" charset="2"/>
              <a:buChar char="Ø"/>
            </a:pPr>
            <a:r>
              <a:rPr lang="en-US" dirty="0"/>
              <a:t>Making un-authorized deductions from the wages of an employee</a:t>
            </a:r>
          </a:p>
          <a:p>
            <a:pPr algn="just"/>
            <a:r>
              <a:rPr lang="en-US" dirty="0">
                <a:solidFill>
                  <a:srgbClr val="FF0000"/>
                </a:solidFill>
              </a:rPr>
              <a:t>Then the burden of prove that the said dues have been paid shall be on the Employer.</a:t>
            </a:r>
          </a:p>
          <a:p>
            <a:pPr>
              <a:buFont typeface="Wingdings" pitchFamily="2" charset="2"/>
              <a:buChar char="Ø"/>
            </a:pPr>
            <a:endParaRPr lang="en-US" dirty="0"/>
          </a:p>
        </p:txBody>
      </p:sp>
      <p:sp>
        <p:nvSpPr>
          <p:cNvPr id="5" name="Slide Number Placeholder 4"/>
          <p:cNvSpPr>
            <a:spLocks noGrp="1"/>
          </p:cNvSpPr>
          <p:nvPr>
            <p:ph type="sldNum" sz="quarter" idx="12"/>
          </p:nvPr>
        </p:nvSpPr>
        <p:spPr/>
        <p:txBody>
          <a:bodyPr/>
          <a:lstStyle/>
          <a:p>
            <a:fld id="{FC21F401-6B2F-49A7-BC92-683218DFFBAF}"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000"/>
            <a:ext cx="8229600" cy="444500"/>
          </a:xfrm>
        </p:spPr>
        <p:txBody>
          <a:bodyPr>
            <a:normAutofit fontScale="90000"/>
          </a:bodyPr>
          <a:lstStyle/>
          <a:p>
            <a:r>
              <a:rPr lang="en-US" b="1" dirty="0">
                <a:solidFill>
                  <a:schemeClr val="accent6">
                    <a:lumMod val="75000"/>
                  </a:schemeClr>
                </a:solidFill>
              </a:rPr>
              <a:t>Miscellaneous</a:t>
            </a:r>
          </a:p>
        </p:txBody>
      </p:sp>
      <p:sp>
        <p:nvSpPr>
          <p:cNvPr id="3" name="Content Placeholder 2"/>
          <p:cNvSpPr>
            <a:spLocks noGrp="1"/>
          </p:cNvSpPr>
          <p:nvPr>
            <p:ph idx="1"/>
          </p:nvPr>
        </p:nvSpPr>
        <p:spPr>
          <a:xfrm>
            <a:off x="152400" y="698500"/>
            <a:ext cx="8839200" cy="4826000"/>
          </a:xfrm>
        </p:spPr>
        <p:txBody>
          <a:bodyPr>
            <a:normAutofit fontScale="70000" lnSpcReduction="20000"/>
          </a:bodyPr>
          <a:lstStyle/>
          <a:p>
            <a:pPr algn="just"/>
            <a:r>
              <a:rPr lang="en-US" dirty="0"/>
              <a:t>Fixation of MW to be kept </a:t>
            </a:r>
            <a:r>
              <a:rPr lang="en-US" dirty="0">
                <a:solidFill>
                  <a:srgbClr val="FF0000"/>
                </a:solidFill>
              </a:rPr>
              <a:t>at the minimum </a:t>
            </a:r>
            <a:r>
              <a:rPr lang="en-US" dirty="0"/>
              <a:t>by appropriate Government</a:t>
            </a:r>
          </a:p>
          <a:p>
            <a:pPr algn="just"/>
            <a:r>
              <a:rPr lang="en-US" dirty="0"/>
              <a:t>Disqualification for Bonus- Conviction for </a:t>
            </a:r>
            <a:r>
              <a:rPr lang="en-US" dirty="0">
                <a:solidFill>
                  <a:srgbClr val="FF0000"/>
                </a:solidFill>
              </a:rPr>
              <a:t>Sexual Harassment</a:t>
            </a:r>
          </a:p>
          <a:p>
            <a:pPr algn="just"/>
            <a:r>
              <a:rPr lang="en-US" dirty="0"/>
              <a:t>Chapter on Bonus applicable to establishments employing </a:t>
            </a:r>
            <a:r>
              <a:rPr lang="en-US" dirty="0">
                <a:solidFill>
                  <a:srgbClr val="FF0000"/>
                </a:solidFill>
              </a:rPr>
              <a:t>20 </a:t>
            </a:r>
            <a:r>
              <a:rPr lang="en-US" dirty="0"/>
              <a:t>or more persons</a:t>
            </a:r>
          </a:p>
          <a:p>
            <a:pPr algn="just"/>
            <a:r>
              <a:rPr lang="en-US" dirty="0"/>
              <a:t>CAB/SAB to advise on providing increasing employment opportunities for women</a:t>
            </a:r>
          </a:p>
          <a:p>
            <a:pPr algn="just"/>
            <a:r>
              <a:rPr lang="en-US" dirty="0"/>
              <a:t>Discretionary powers of the authorities is maintained to levy compensation up to</a:t>
            </a:r>
            <a:r>
              <a:rPr lang="en-US" dirty="0">
                <a:solidFill>
                  <a:srgbClr val="FF0000"/>
                </a:solidFill>
              </a:rPr>
              <a:t>10</a:t>
            </a:r>
            <a:r>
              <a:rPr lang="en-US" dirty="0"/>
              <a:t> times  in addition to the claims determined.</a:t>
            </a:r>
          </a:p>
          <a:p>
            <a:pPr algn="just"/>
            <a:r>
              <a:rPr lang="en-US" dirty="0"/>
              <a:t>Claims can be filed by the concerned employee ;TU; ICF within three years time period.</a:t>
            </a:r>
          </a:p>
          <a:p>
            <a:pPr algn="just"/>
            <a:r>
              <a:rPr lang="en-US" dirty="0"/>
              <a:t>Disputes pertaining Bonus is considered an ID</a:t>
            </a:r>
          </a:p>
          <a:p>
            <a:pPr algn="just"/>
            <a:r>
              <a:rPr lang="en-US" dirty="0">
                <a:solidFill>
                  <a:srgbClr val="FF0000"/>
                </a:solidFill>
              </a:rPr>
              <a:t>S.51(5) ICF to advice employers and workers relating to compliance with the provisions of this Act</a:t>
            </a:r>
          </a:p>
          <a:p>
            <a:pPr algn="just"/>
            <a:r>
              <a:rPr lang="en-US" dirty="0">
                <a:solidFill>
                  <a:srgbClr val="FF0000"/>
                </a:solidFill>
              </a:rPr>
              <a:t>Inspections and regulatory powers is regulated under the code.</a:t>
            </a:r>
          </a:p>
        </p:txBody>
      </p:sp>
      <p:sp>
        <p:nvSpPr>
          <p:cNvPr id="5" name="Slide Number Placeholder 4"/>
          <p:cNvSpPr>
            <a:spLocks noGrp="1"/>
          </p:cNvSpPr>
          <p:nvPr>
            <p:ph type="sldNum" sz="quarter" idx="12"/>
          </p:nvPr>
        </p:nvSpPr>
        <p:spPr/>
        <p:txBody>
          <a:bodyPr/>
          <a:lstStyle/>
          <a:p>
            <a:fld id="{FC21F401-6B2F-49A7-BC92-683218DFFBAF}"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xmlns="" id="{477989F8-0451-41E2-8F9D-0DEFED6CA7D4}"/>
              </a:ext>
            </a:extLst>
          </p:cNvPr>
          <p:cNvSpPr>
            <a:spLocks noGrp="1"/>
          </p:cNvSpPr>
          <p:nvPr>
            <p:ph type="sldNum" sz="quarter" idx="12"/>
          </p:nvPr>
        </p:nvSpPr>
        <p:spPr/>
        <p:txBody>
          <a:bodyPr/>
          <a:lstStyle/>
          <a:p>
            <a:fld id="{B6F15528-21DE-4FAA-801E-634DDDAF4B2B}" type="slidenum">
              <a:rPr lang="en-US" smtClean="0"/>
              <a:pPr/>
              <a:t>52</a:t>
            </a:fld>
            <a:endParaRPr lang="en-US"/>
          </a:p>
        </p:txBody>
      </p:sp>
      <p:sp>
        <p:nvSpPr>
          <p:cNvPr id="7" name="Title 1">
            <a:extLst>
              <a:ext uri="{FF2B5EF4-FFF2-40B4-BE49-F238E27FC236}">
                <a16:creationId xmlns:a16="http://schemas.microsoft.com/office/drawing/2014/main" xmlns="" id="{55C222FF-C833-47EF-9E05-91AF57956442}"/>
              </a:ext>
            </a:extLst>
          </p:cNvPr>
          <p:cNvSpPr>
            <a:spLocks noGrp="1"/>
          </p:cNvSpPr>
          <p:nvPr>
            <p:ph type="title"/>
          </p:nvPr>
        </p:nvSpPr>
        <p:spPr>
          <a:xfrm>
            <a:off x="457200" y="127000"/>
            <a:ext cx="8229600" cy="444500"/>
          </a:xfrm>
        </p:spPr>
        <p:txBody>
          <a:bodyPr>
            <a:normAutofit fontScale="90000"/>
          </a:bodyPr>
          <a:lstStyle/>
          <a:p>
            <a:r>
              <a:rPr lang="en-US" b="1" dirty="0">
                <a:solidFill>
                  <a:schemeClr val="accent6">
                    <a:lumMod val="75000"/>
                  </a:schemeClr>
                </a:solidFill>
              </a:rPr>
              <a:t>Cognizance of offences</a:t>
            </a:r>
          </a:p>
        </p:txBody>
      </p:sp>
      <p:sp>
        <p:nvSpPr>
          <p:cNvPr id="8" name="Content Placeholder 2">
            <a:extLst>
              <a:ext uri="{FF2B5EF4-FFF2-40B4-BE49-F238E27FC236}">
                <a16:creationId xmlns:a16="http://schemas.microsoft.com/office/drawing/2014/main" xmlns="" id="{CB385608-663C-4D07-BBC2-D6B68FE9170B}"/>
              </a:ext>
            </a:extLst>
          </p:cNvPr>
          <p:cNvSpPr>
            <a:spLocks noGrp="1"/>
          </p:cNvSpPr>
          <p:nvPr>
            <p:ph idx="1"/>
          </p:nvPr>
        </p:nvSpPr>
        <p:spPr>
          <a:xfrm>
            <a:off x="152400" y="698500"/>
            <a:ext cx="8839200" cy="4826000"/>
          </a:xfrm>
        </p:spPr>
        <p:txBody>
          <a:bodyPr>
            <a:normAutofit/>
          </a:bodyPr>
          <a:lstStyle/>
          <a:p>
            <a:pPr marL="0" indent="0" algn="just">
              <a:buNone/>
            </a:pPr>
            <a:r>
              <a:rPr lang="en-US" dirty="0"/>
              <a:t>       Court shall take cognizance of any offence on a complaint made by :</a:t>
            </a:r>
          </a:p>
          <a:p>
            <a:pPr algn="just"/>
            <a:r>
              <a:rPr lang="en-US" dirty="0"/>
              <a:t>Under the authority of the </a:t>
            </a:r>
            <a:r>
              <a:rPr lang="en-US" dirty="0" err="1"/>
              <a:t>App.Govt</a:t>
            </a:r>
            <a:r>
              <a:rPr lang="en-US" dirty="0"/>
              <a:t>. </a:t>
            </a:r>
            <a:endParaRPr lang="en-US" dirty="0">
              <a:solidFill>
                <a:srgbClr val="FF0000"/>
              </a:solidFill>
            </a:endParaRPr>
          </a:p>
          <a:p>
            <a:pPr algn="just"/>
            <a:r>
              <a:rPr lang="en-US" dirty="0"/>
              <a:t>Or an officer authorized in this behalf</a:t>
            </a:r>
          </a:p>
          <a:p>
            <a:pPr algn="just"/>
            <a:r>
              <a:rPr lang="en-US" dirty="0"/>
              <a:t>Or by an employee</a:t>
            </a:r>
          </a:p>
          <a:p>
            <a:pPr algn="just"/>
            <a:r>
              <a:rPr lang="en-US" dirty="0"/>
              <a:t>Or a registered TU</a:t>
            </a:r>
          </a:p>
          <a:p>
            <a:pPr algn="just"/>
            <a:r>
              <a:rPr lang="en-US" dirty="0"/>
              <a:t>Or an Inspector-cum-Facilitator.</a:t>
            </a:r>
            <a:endParaRPr lang="en-US" dirty="0">
              <a:solidFill>
                <a:srgbClr val="FF0000"/>
              </a:solidFill>
            </a:endParaRPr>
          </a:p>
        </p:txBody>
      </p:sp>
    </p:spTree>
    <p:extLst>
      <p:ext uri="{BB962C8B-B14F-4D97-AF65-F5344CB8AC3E}">
        <p14:creationId xmlns:p14="http://schemas.microsoft.com/office/powerpoint/2010/main" xmlns="" val="5895466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a:p>
        </p:txBody>
      </p:sp>
      <p:pic>
        <p:nvPicPr>
          <p:cNvPr id="5" name="Picture 4" descr="thank_you_PNG55.png"/>
          <p:cNvPicPr>
            <a:picLocks noChangeAspect="1"/>
          </p:cNvPicPr>
          <p:nvPr/>
        </p:nvPicPr>
        <p:blipFill>
          <a:blip r:embed="rId2"/>
          <a:stretch>
            <a:fillRect/>
          </a:stretch>
        </p:blipFill>
        <p:spPr>
          <a:xfrm>
            <a:off x="1071538" y="571484"/>
            <a:ext cx="6702446" cy="3820683"/>
          </a:xfrm>
          <a:prstGeom prst="rect">
            <a:avLst/>
          </a:prstGeom>
        </p:spPr>
      </p:pic>
      <p:sp>
        <p:nvSpPr>
          <p:cNvPr id="6" name="TextBox 5"/>
          <p:cNvSpPr txBox="1"/>
          <p:nvPr/>
        </p:nvSpPr>
        <p:spPr>
          <a:xfrm>
            <a:off x="2071670" y="4643450"/>
            <a:ext cx="4899996" cy="523220"/>
          </a:xfrm>
          <a:prstGeom prst="rect">
            <a:avLst/>
          </a:prstGeom>
          <a:noFill/>
        </p:spPr>
        <p:txBody>
          <a:bodyPr wrap="none" rtlCol="0">
            <a:spAutoFit/>
          </a:bodyPr>
          <a:lstStyle/>
          <a:p>
            <a:r>
              <a:rPr lang="en-US" sz="2800" b="1" dirty="0" smtClean="0"/>
              <a:t>Visit us : www.drmanjunathg.in</a:t>
            </a:r>
            <a:endParaRPr lang="en-US"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
            <a:ext cx="8001000" cy="692242"/>
          </a:xfrm>
        </p:spPr>
        <p:txBody>
          <a:bodyPr>
            <a:noAutofit/>
          </a:bodyPr>
          <a:lstStyle/>
          <a:p>
            <a:pPr algn="l"/>
            <a:r>
              <a:rPr lang="en-US" sz="2800" b="1" dirty="0">
                <a:solidFill>
                  <a:schemeClr val="accent6">
                    <a:lumMod val="75000"/>
                  </a:schemeClr>
                </a:solidFill>
              </a:rPr>
              <a:t>Grievance </a:t>
            </a:r>
            <a:r>
              <a:rPr lang="en-US" sz="2800" b="1" dirty="0" err="1">
                <a:solidFill>
                  <a:schemeClr val="accent6">
                    <a:lumMod val="75000"/>
                  </a:schemeClr>
                </a:solidFill>
              </a:rPr>
              <a:t>Redressal</a:t>
            </a:r>
            <a:r>
              <a:rPr lang="en-US" sz="2800" b="1" dirty="0">
                <a:solidFill>
                  <a:schemeClr val="accent6">
                    <a:lumMod val="75000"/>
                  </a:schemeClr>
                </a:solidFill>
              </a:rPr>
              <a:t> Committee Setting up of GRM</a:t>
            </a:r>
          </a:p>
        </p:txBody>
      </p:sp>
      <p:sp>
        <p:nvSpPr>
          <p:cNvPr id="3" name="Content Placeholder 2"/>
          <p:cNvSpPr>
            <a:spLocks noGrp="1"/>
          </p:cNvSpPr>
          <p:nvPr>
            <p:ph idx="1"/>
          </p:nvPr>
        </p:nvSpPr>
        <p:spPr>
          <a:xfrm>
            <a:off x="457200" y="952500"/>
            <a:ext cx="8229600" cy="4267200"/>
          </a:xfrm>
        </p:spPr>
        <p:txBody>
          <a:bodyPr>
            <a:normAutofit fontScale="62500" lnSpcReduction="20000"/>
          </a:bodyPr>
          <a:lstStyle/>
          <a:p>
            <a:pPr algn="just"/>
            <a:r>
              <a:rPr lang="en-US" sz="3400" dirty="0"/>
              <a:t>Very significant changes</a:t>
            </a:r>
          </a:p>
          <a:p>
            <a:pPr algn="just"/>
            <a:r>
              <a:rPr lang="en-US" sz="3400" dirty="0"/>
              <a:t>11 sub-sections under the code instead of 8</a:t>
            </a:r>
          </a:p>
          <a:p>
            <a:pPr algn="just"/>
            <a:r>
              <a:rPr lang="en-US" sz="3400" dirty="0"/>
              <a:t>No of members is now 10, earlier 6.</a:t>
            </a:r>
          </a:p>
          <a:p>
            <a:pPr algn="just"/>
            <a:r>
              <a:rPr lang="en-US" sz="3400" dirty="0"/>
              <a:t>Aggrieved Worker with individual grievance may file an application before GRC within one year from the date of cause of action of such dispute</a:t>
            </a:r>
          </a:p>
          <a:p>
            <a:pPr algn="just"/>
            <a:r>
              <a:rPr lang="en-US" sz="3400" dirty="0"/>
              <a:t>GRC to conduct its proceedings within 30 days</a:t>
            </a:r>
          </a:p>
          <a:p>
            <a:pPr algn="just"/>
            <a:r>
              <a:rPr lang="en-US" sz="3400" dirty="0"/>
              <a:t>Decision making process is explained in detail.</a:t>
            </a:r>
          </a:p>
          <a:p>
            <a:pPr algn="just"/>
            <a:r>
              <a:rPr lang="en-US" sz="3400" dirty="0"/>
              <a:t>Worker can seek an appeal if not satisfied with the decision of the GRC, within 60 days &amp; file an application before the conciliation officer through the Trade Union.</a:t>
            </a:r>
          </a:p>
          <a:p>
            <a:pPr algn="just"/>
            <a:r>
              <a:rPr lang="en-US" sz="3400" dirty="0"/>
              <a:t>A worker can also directly approach Tribunal for adjudication of the dispute after the expiry of 45 days from the date he has made an application to the conciliation officer.</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95300"/>
            <a:ext cx="8686800" cy="1981200"/>
          </a:xfrm>
        </p:spPr>
        <p:txBody>
          <a:bodyPr>
            <a:normAutofit fontScale="90000"/>
          </a:bodyPr>
          <a:lstStyle/>
          <a:p>
            <a:r>
              <a:rPr lang="en-US" b="1" dirty="0">
                <a:solidFill>
                  <a:schemeClr val="accent6">
                    <a:lumMod val="75000"/>
                  </a:schemeClr>
                </a:solidFill>
              </a:rPr>
              <a:t>Dismissal etc of an individual worker to be deemed to be an industrial dispute</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a:xfrm>
            <a:off x="457200" y="2095500"/>
            <a:ext cx="8229600" cy="2057400"/>
          </a:xfrm>
        </p:spPr>
        <p:txBody>
          <a:bodyPr>
            <a:normAutofit/>
          </a:bodyPr>
          <a:lstStyle/>
          <a:p>
            <a:r>
              <a:rPr lang="en-US" sz="2800" dirty="0"/>
              <a:t>Significant changes</a:t>
            </a:r>
          </a:p>
          <a:p>
            <a:r>
              <a:rPr lang="en-US" sz="2800" dirty="0"/>
              <a:t>Time limit to raise an industrial dispute of an individual worker is now 2 years only.</a:t>
            </a:r>
          </a:p>
          <a:p>
            <a:pPr>
              <a:buNone/>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52500"/>
          </a:xfrm>
        </p:spPr>
        <p:txBody>
          <a:bodyPr>
            <a:normAutofit fontScale="90000"/>
          </a:bodyPr>
          <a:lstStyle/>
          <a:p>
            <a:r>
              <a:rPr lang="en-US" sz="3600" b="1" dirty="0">
                <a:solidFill>
                  <a:schemeClr val="accent6">
                    <a:lumMod val="75000"/>
                  </a:schemeClr>
                </a:solidFill>
              </a:rPr>
              <a:t>Application for registration, alteration of Trade Union</a:t>
            </a:r>
            <a:br>
              <a:rPr lang="en-US" sz="3600" b="1" dirty="0">
                <a:solidFill>
                  <a:schemeClr val="accent6">
                    <a:lumMod val="75000"/>
                  </a:schemeClr>
                </a:solidFill>
              </a:rPr>
            </a:br>
            <a:endParaRPr lang="en-US" sz="3600" b="1" dirty="0">
              <a:solidFill>
                <a:schemeClr val="accent6">
                  <a:lumMod val="75000"/>
                </a:schemeClr>
              </a:solidFill>
            </a:endParaRPr>
          </a:p>
        </p:txBody>
      </p:sp>
      <p:sp>
        <p:nvSpPr>
          <p:cNvPr id="3" name="Content Placeholder 2"/>
          <p:cNvSpPr>
            <a:spLocks noGrp="1"/>
          </p:cNvSpPr>
          <p:nvPr>
            <p:ph idx="1"/>
          </p:nvPr>
        </p:nvSpPr>
        <p:spPr>
          <a:xfrm>
            <a:off x="457200" y="1384564"/>
            <a:ext cx="8229600" cy="3530336"/>
          </a:xfrm>
        </p:spPr>
        <p:txBody>
          <a:bodyPr>
            <a:normAutofit/>
          </a:bodyPr>
          <a:lstStyle/>
          <a:p>
            <a:r>
              <a:rPr lang="en-US" sz="2800" dirty="0"/>
              <a:t>Significant changes</a:t>
            </a:r>
          </a:p>
          <a:p>
            <a:r>
              <a:rPr lang="en-US" sz="2800" dirty="0"/>
              <a:t>Electronic application </a:t>
            </a:r>
          </a:p>
          <a:p>
            <a:r>
              <a:rPr lang="en-US" sz="2800" dirty="0"/>
              <a:t>A declaration to be made by an affidavit</a:t>
            </a:r>
          </a:p>
          <a:p>
            <a:r>
              <a:rPr lang="en-US" sz="2800" dirty="0"/>
              <a:t>Copy of the resolution authorizing the applicant to make an application.</a:t>
            </a:r>
          </a:p>
          <a:p>
            <a:r>
              <a:rPr lang="en-US" sz="2800" dirty="0"/>
              <a:t>Resolution regarding agreeing to constitute a federation or a central </a:t>
            </a:r>
            <a:r>
              <a:rPr lang="en-US" sz="2800" dirty="0" err="1"/>
              <a:t>organisation</a:t>
            </a:r>
            <a:r>
              <a:rPr lang="en-US" sz="2800" dirty="0"/>
              <a:t> of Trade Unions</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565"/>
            <a:ext cx="8229600" cy="1168135"/>
          </a:xfrm>
        </p:spPr>
        <p:txBody>
          <a:bodyPr>
            <a:normAutofit fontScale="90000"/>
          </a:bodyPr>
          <a:lstStyle/>
          <a:p>
            <a:r>
              <a:rPr lang="en-US" b="1" dirty="0">
                <a:solidFill>
                  <a:schemeClr val="accent6">
                    <a:lumMod val="75000"/>
                  </a:schemeClr>
                </a:solidFill>
              </a:rPr>
              <a:t>Registration of Trade Union and cancellation </a:t>
            </a:r>
            <a:br>
              <a:rPr lang="en-US" b="1" dirty="0">
                <a:solidFill>
                  <a:schemeClr val="accent6">
                    <a:lumMod val="75000"/>
                  </a:schemeClr>
                </a:solidFill>
              </a:rPr>
            </a:br>
            <a:endParaRPr lang="en-US" b="1" dirty="0">
              <a:solidFill>
                <a:schemeClr val="accent6">
                  <a:lumMod val="75000"/>
                </a:schemeClr>
              </a:solidFill>
            </a:endParaRPr>
          </a:p>
        </p:txBody>
      </p:sp>
      <p:sp>
        <p:nvSpPr>
          <p:cNvPr id="3" name="Content Placeholder 2"/>
          <p:cNvSpPr>
            <a:spLocks noGrp="1"/>
          </p:cNvSpPr>
          <p:nvPr>
            <p:ph idx="1"/>
          </p:nvPr>
        </p:nvSpPr>
        <p:spPr>
          <a:xfrm>
            <a:off x="457200" y="1638300"/>
            <a:ext cx="8458200" cy="3581400"/>
          </a:xfrm>
        </p:spPr>
        <p:txBody>
          <a:bodyPr>
            <a:normAutofit/>
          </a:bodyPr>
          <a:lstStyle/>
          <a:p>
            <a:r>
              <a:rPr lang="en-US" sz="2400" dirty="0"/>
              <a:t>Registration &amp; Certificate.</a:t>
            </a:r>
          </a:p>
          <a:p>
            <a:r>
              <a:rPr lang="en-US" sz="2400" dirty="0"/>
              <a:t>Significant changes</a:t>
            </a:r>
          </a:p>
          <a:p>
            <a:r>
              <a:rPr lang="en-US" sz="2400" dirty="0"/>
              <a:t>Status of existing Trade Unions mentioned in clause (4) with proviso.</a:t>
            </a:r>
          </a:p>
          <a:p>
            <a:r>
              <a:rPr lang="en-US" sz="2400" dirty="0"/>
              <a:t>Fraud or mistake, or ceased to exist not shown in the code.</a:t>
            </a:r>
          </a:p>
          <a:p>
            <a:r>
              <a:rPr lang="en-US" sz="2400" dirty="0"/>
              <a:t>Cancellation of Trade Union allowed if Tribunal orders so.</a:t>
            </a:r>
          </a:p>
          <a:p>
            <a:r>
              <a:rPr lang="en-US" sz="2400" dirty="0"/>
              <a:t>Speaking orders essential for cancellation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1150</TotalTime>
  <Words>3552</Words>
  <Application>Microsoft Office PowerPoint</Application>
  <PresentationFormat>On-screen Show (16:10)</PresentationFormat>
  <Paragraphs>352</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THE INDUSTRIAL RELATIONS &amp; THE CODES ON WAGES, 2020</vt:lpstr>
      <vt:lpstr>The Industrial Relations Codes, 2020 </vt:lpstr>
      <vt:lpstr>Definitions:</vt:lpstr>
      <vt:lpstr>Slide 4</vt:lpstr>
      <vt:lpstr>Slide 5</vt:lpstr>
      <vt:lpstr>Grievance Redressal Committee Setting up of GRM</vt:lpstr>
      <vt:lpstr>Dismissal etc of an individual worker to be deemed to be an industrial dispute </vt:lpstr>
      <vt:lpstr>Application for registration, alteration of Trade Union </vt:lpstr>
      <vt:lpstr>Registration of Trade Union and cancellation  </vt:lpstr>
      <vt:lpstr>Appeal against non-registration or cancellation of registration </vt:lpstr>
      <vt:lpstr>Communication to Trade Union and change in its registration particulars </vt:lpstr>
      <vt:lpstr>Recognizing of negotiating union or negotiating council</vt:lpstr>
      <vt:lpstr>Adjudication of disputes of Trade Unions </vt:lpstr>
      <vt:lpstr>Recognition of Trade Unions at Central and State level </vt:lpstr>
      <vt:lpstr> STANDING ORDERS </vt:lpstr>
      <vt:lpstr>Model standing orders by Central Govt. and temporary application</vt:lpstr>
      <vt:lpstr>Procedure for certification</vt:lpstr>
      <vt:lpstr>Time-limit for completing disciplinary proceedings &amp; liability to pay subsistence allowance</vt:lpstr>
      <vt:lpstr>Industrial Tribunal</vt:lpstr>
      <vt:lpstr>Decision of Tribunal or NT </vt:lpstr>
      <vt:lpstr>Conciliation and adjudication of dispute</vt:lpstr>
      <vt:lpstr>Form of award, its communication &amp; commencement </vt:lpstr>
      <vt:lpstr>Commencement and conclusion of proceedings </vt:lpstr>
      <vt:lpstr>Prohibition of strikes and lockouts </vt:lpstr>
      <vt:lpstr>SPECIAL PROVISIONS RELATING TO LAY-OFF, RETRENCHMENT &amp; CLOSURE IN CERTAIN ESTABLISHMENTS </vt:lpstr>
      <vt:lpstr>Worker re-skilling fund </vt:lpstr>
      <vt:lpstr>Power of officers of app. Govt. to impose penalty in certain cases </vt:lpstr>
      <vt:lpstr>Composition of offences </vt:lpstr>
      <vt:lpstr>Repeal and savings </vt:lpstr>
      <vt:lpstr>THE CODES ON WAGES, 2020</vt:lpstr>
      <vt:lpstr>Definitions</vt:lpstr>
      <vt:lpstr>Contract labour means a worker who shall be deemed to be</vt:lpstr>
      <vt:lpstr>Slide 33</vt:lpstr>
      <vt:lpstr>‘Employee’ means, any person (other than an apprentice engaged under the Apprentices Act, 1961)</vt:lpstr>
      <vt:lpstr>Employer means a person who employs one or more employees in his establishment either directly or through any person… </vt:lpstr>
      <vt:lpstr>Industrial dispute newly introduced in the wages code</vt:lpstr>
      <vt:lpstr>“wages” means all remuneration whether by way</vt:lpstr>
      <vt:lpstr>Slide 38</vt:lpstr>
      <vt:lpstr>Slide 39</vt:lpstr>
      <vt:lpstr>Slide 40</vt:lpstr>
      <vt:lpstr>“worker” means any person</vt:lpstr>
      <vt:lpstr>Slide 42</vt:lpstr>
      <vt:lpstr>Substantial compliance under the Code</vt:lpstr>
      <vt:lpstr>Slide 44</vt:lpstr>
      <vt:lpstr>Slide 45</vt:lpstr>
      <vt:lpstr>Slide 46</vt:lpstr>
      <vt:lpstr>Procedural compliance</vt:lpstr>
      <vt:lpstr>Penalties</vt:lpstr>
      <vt:lpstr>Compounding of Offence</vt:lpstr>
      <vt:lpstr>Burden of Proof</vt:lpstr>
      <vt:lpstr>Miscellaneous</vt:lpstr>
      <vt:lpstr>Cognizance of offences</vt:lpstr>
      <vt:lpstr>Slide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 AND WAGE CODES</dc:title>
  <dc:creator>WC</dc:creator>
  <cp:lastModifiedBy>Loukik</cp:lastModifiedBy>
  <cp:revision>142</cp:revision>
  <dcterms:created xsi:type="dcterms:W3CDTF">2006-08-16T00:00:00Z</dcterms:created>
  <dcterms:modified xsi:type="dcterms:W3CDTF">2020-12-16T11:13:27Z</dcterms:modified>
</cp:coreProperties>
</file>