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3" r:id="rId5"/>
    <p:sldId id="268" r:id="rId6"/>
    <p:sldId id="262" r:id="rId7"/>
    <p:sldId id="265" r:id="rId8"/>
    <p:sldId id="269" r:id="rId9"/>
    <p:sldId id="270" r:id="rId10"/>
    <p:sldId id="266" r:id="rId11"/>
    <p:sldId id="267" r:id="rId12"/>
    <p:sldId id="258" r:id="rId13"/>
    <p:sldId id="259" r:id="rId14"/>
    <p:sldId id="260" r:id="rId15"/>
    <p:sldId id="261"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736" y="-3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7AC2C9-316B-419E-B00B-77447804BD28}" type="datetimeFigureOut">
              <a:rPr lang="en-US" smtClean="0"/>
              <a:pPr/>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CB7C8-609F-4EA4-B3CA-4D36709809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7AC2C9-316B-419E-B00B-77447804BD28}" type="datetimeFigureOut">
              <a:rPr lang="en-US" smtClean="0"/>
              <a:pPr/>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CB7C8-609F-4EA4-B3CA-4D36709809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7AC2C9-316B-419E-B00B-77447804BD28}" type="datetimeFigureOut">
              <a:rPr lang="en-US" smtClean="0"/>
              <a:pPr/>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CB7C8-609F-4EA4-B3CA-4D36709809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7AC2C9-316B-419E-B00B-77447804BD28}" type="datetimeFigureOut">
              <a:rPr lang="en-US" smtClean="0"/>
              <a:pPr/>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CB7C8-609F-4EA4-B3CA-4D36709809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7AC2C9-316B-419E-B00B-77447804BD28}" type="datetimeFigureOut">
              <a:rPr lang="en-US" smtClean="0"/>
              <a:pPr/>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CB7C8-609F-4EA4-B3CA-4D36709809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7AC2C9-316B-419E-B00B-77447804BD28}" type="datetimeFigureOut">
              <a:rPr lang="en-US" smtClean="0"/>
              <a:pPr/>
              <a:t>9/29/2019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CB7C8-609F-4EA4-B3CA-4D36709809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7AC2C9-316B-419E-B00B-77447804BD28}" type="datetimeFigureOut">
              <a:rPr lang="en-US" smtClean="0"/>
              <a:pPr/>
              <a:t>9/29/2019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4CB7C8-609F-4EA4-B3CA-4D36709809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7AC2C9-316B-419E-B00B-77447804BD28}" type="datetimeFigureOut">
              <a:rPr lang="en-US" smtClean="0"/>
              <a:pPr/>
              <a:t>9/29/2019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4CB7C8-609F-4EA4-B3CA-4D36709809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AC2C9-316B-419E-B00B-77447804BD28}" type="datetimeFigureOut">
              <a:rPr lang="en-US" smtClean="0"/>
              <a:pPr/>
              <a:t>9/29/2019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4CB7C8-609F-4EA4-B3CA-4D36709809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7AC2C9-316B-419E-B00B-77447804BD28}" type="datetimeFigureOut">
              <a:rPr lang="en-US" smtClean="0"/>
              <a:pPr/>
              <a:t>9/29/2019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CB7C8-609F-4EA4-B3CA-4D36709809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7AC2C9-316B-419E-B00B-77447804BD28}" type="datetimeFigureOut">
              <a:rPr lang="en-US" smtClean="0"/>
              <a:pPr/>
              <a:t>9/29/2019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CB7C8-609F-4EA4-B3CA-4D36709809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AC2C9-316B-419E-B00B-77447804BD28}" type="datetimeFigureOut">
              <a:rPr lang="en-US" smtClean="0"/>
              <a:pPr/>
              <a:t>9/29/2019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CB7C8-609F-4EA4-B3CA-4D36709809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3657599"/>
          </a:xfrm>
        </p:spPr>
        <p:txBody>
          <a:bodyPr>
            <a:normAutofit/>
          </a:bodyPr>
          <a:lstStyle/>
          <a:p>
            <a:r>
              <a:rPr lang="en-US" dirty="0" smtClean="0"/>
              <a:t>Prevention of Violence and Sexual Harassment at Workplaces and Colleges</a:t>
            </a:r>
            <a:br>
              <a:rPr lang="en-US" dirty="0" smtClean="0"/>
            </a:br>
            <a:r>
              <a:rPr lang="en-US" sz="3100" dirty="0" smtClean="0"/>
              <a:t/>
            </a:r>
            <a:br>
              <a:rPr lang="en-US" sz="3100" dirty="0" smtClean="0"/>
            </a:br>
            <a:r>
              <a:rPr lang="en-US" sz="3100" dirty="0" smtClean="0"/>
              <a:t>20</a:t>
            </a:r>
            <a:r>
              <a:rPr lang="en-US" sz="3100" baseline="30000" dirty="0" smtClean="0"/>
              <a:t>th</a:t>
            </a:r>
            <a:r>
              <a:rPr lang="en-US" sz="3100" dirty="0" smtClean="0"/>
              <a:t> September </a:t>
            </a:r>
            <a:r>
              <a:rPr lang="en-US" sz="3100" dirty="0" smtClean="0"/>
              <a:t>2019</a:t>
            </a:r>
            <a:br>
              <a:rPr lang="en-US" sz="3100" dirty="0" smtClean="0"/>
            </a:br>
            <a:r>
              <a:rPr lang="en-US" sz="3100" dirty="0" err="1" smtClean="0"/>
              <a:t>Basaveshwara</a:t>
            </a:r>
            <a:r>
              <a:rPr lang="en-US" sz="3100" dirty="0" smtClean="0"/>
              <a:t> Degree College, Bengaluru</a:t>
            </a:r>
            <a:endParaRPr lang="en-US" sz="3100" dirty="0"/>
          </a:p>
        </p:txBody>
      </p:sp>
      <p:sp>
        <p:nvSpPr>
          <p:cNvPr id="3" name="Subtitle 2"/>
          <p:cNvSpPr>
            <a:spLocks noGrp="1"/>
          </p:cNvSpPr>
          <p:nvPr>
            <p:ph type="subTitle" idx="1"/>
          </p:nvPr>
        </p:nvSpPr>
        <p:spPr>
          <a:xfrm>
            <a:off x="1371600" y="4648200"/>
            <a:ext cx="6400800" cy="990600"/>
          </a:xfrm>
        </p:spPr>
        <p:txBody>
          <a:bodyPr>
            <a:normAutofit fontScale="62500" lnSpcReduction="20000"/>
          </a:bodyPr>
          <a:lstStyle/>
          <a:p>
            <a:r>
              <a:rPr lang="en-US" dirty="0" smtClean="0"/>
              <a:t>Dr. G. MANJUNATH, KLS, </a:t>
            </a:r>
            <a:r>
              <a:rPr lang="en-US" dirty="0" err="1" smtClean="0"/>
              <a:t>Phd</a:t>
            </a:r>
            <a:endParaRPr lang="en-US" dirty="0" smtClean="0"/>
          </a:p>
          <a:p>
            <a:r>
              <a:rPr lang="en-US" dirty="0" smtClean="0"/>
              <a:t>WELFARE COMMISSIONER</a:t>
            </a:r>
          </a:p>
          <a:p>
            <a:r>
              <a:rPr lang="en-US" dirty="0" smtClean="0"/>
              <a:t>GOVERNMENT OF KARNATAKA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tatic.toiimg.com/photo/imgsize-831096,msid-68954565/68954565.jpg"/>
          <p:cNvPicPr>
            <a:picLocks noChangeAspect="1" noChangeArrowheads="1"/>
          </p:cNvPicPr>
          <p:nvPr/>
        </p:nvPicPr>
        <p:blipFill>
          <a:blip r:embed="rId2"/>
          <a:srcRect/>
          <a:stretch>
            <a:fillRect/>
          </a:stretch>
        </p:blipFill>
        <p:spPr bwMode="auto">
          <a:xfrm>
            <a:off x="-914400" y="-1371600"/>
            <a:ext cx="11430000" cy="85725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gc, sexual harassment, colleges, universiti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200" dirty="0" smtClean="0"/>
              <a:t>Sec. 2(n) “sexual harassment”</a:t>
            </a:r>
            <a:endParaRPr lang="en-US" sz="3200" dirty="0"/>
          </a:p>
        </p:txBody>
      </p:sp>
      <p:sp>
        <p:nvSpPr>
          <p:cNvPr id="3" name="Content Placeholder 2"/>
          <p:cNvSpPr>
            <a:spLocks noGrp="1"/>
          </p:cNvSpPr>
          <p:nvPr>
            <p:ph idx="1"/>
          </p:nvPr>
        </p:nvSpPr>
        <p:spPr>
          <a:xfrm>
            <a:off x="457200" y="914400"/>
            <a:ext cx="8229600" cy="5211763"/>
          </a:xfrm>
        </p:spPr>
        <p:txBody>
          <a:bodyPr/>
          <a:lstStyle/>
          <a:p>
            <a:r>
              <a:rPr lang="en-US" dirty="0" smtClean="0"/>
              <a:t>Includes any one or more of the following </a:t>
            </a:r>
            <a:r>
              <a:rPr lang="en-US" b="1" i="1" dirty="0" smtClean="0"/>
              <a:t>unwelcome</a:t>
            </a:r>
            <a:r>
              <a:rPr lang="en-US" dirty="0" smtClean="0"/>
              <a:t> acts or behaviour(whether directly or by implication) namely:-</a:t>
            </a:r>
          </a:p>
          <a:p>
            <a:endParaRPr lang="en-US" dirty="0"/>
          </a:p>
        </p:txBody>
      </p:sp>
      <p:graphicFrame>
        <p:nvGraphicFramePr>
          <p:cNvPr id="4" name="Table 3"/>
          <p:cNvGraphicFramePr>
            <a:graphicFrameLocks noGrp="1"/>
          </p:cNvGraphicFramePr>
          <p:nvPr/>
        </p:nvGraphicFramePr>
        <p:xfrm>
          <a:off x="914400" y="2514600"/>
          <a:ext cx="7162800" cy="3992880"/>
        </p:xfrm>
        <a:graphic>
          <a:graphicData uri="http://schemas.openxmlformats.org/drawingml/2006/table">
            <a:tbl>
              <a:tblPr firstRow="1" bandRow="1">
                <a:tableStyleId>{5C22544A-7EE6-4342-B048-85BDC9FD1C3A}</a:tableStyleId>
              </a:tblPr>
              <a:tblGrid>
                <a:gridCol w="685800"/>
                <a:gridCol w="6477000"/>
              </a:tblGrid>
              <a:tr h="792480">
                <a:tc>
                  <a:txBody>
                    <a:bodyPr/>
                    <a:lstStyle/>
                    <a:p>
                      <a:pPr algn="ctr"/>
                      <a:r>
                        <a:rPr lang="en-US" dirty="0" smtClean="0"/>
                        <a:t>(</a:t>
                      </a:r>
                      <a:r>
                        <a:rPr lang="en-US" dirty="0" err="1" smtClean="0"/>
                        <a:t>i</a:t>
                      </a:r>
                      <a:r>
                        <a:rPr lang="en-US" dirty="0" smtClean="0"/>
                        <a:t>)</a:t>
                      </a:r>
                      <a:endParaRPr lang="en-US" dirty="0"/>
                    </a:p>
                  </a:txBody>
                  <a:tcPr/>
                </a:tc>
                <a:tc>
                  <a:txBody>
                    <a:bodyPr/>
                    <a:lstStyle/>
                    <a:p>
                      <a:pPr algn="just"/>
                      <a:r>
                        <a:rPr lang="en-US" sz="2400" dirty="0" smtClean="0"/>
                        <a:t>Physical contact and advances; or</a:t>
                      </a:r>
                      <a:endParaRPr lang="en-US" sz="2400" dirty="0"/>
                    </a:p>
                  </a:txBody>
                  <a:tcPr/>
                </a:tc>
              </a:tr>
              <a:tr h="792480">
                <a:tc>
                  <a:txBody>
                    <a:bodyPr/>
                    <a:lstStyle/>
                    <a:p>
                      <a:pPr algn="ctr"/>
                      <a:r>
                        <a:rPr lang="en-US" dirty="0" smtClean="0"/>
                        <a:t>(ii)</a:t>
                      </a:r>
                      <a:endParaRPr lang="en-US" dirty="0"/>
                    </a:p>
                  </a:txBody>
                  <a:tcPr/>
                </a:tc>
                <a:tc>
                  <a:txBody>
                    <a:bodyPr/>
                    <a:lstStyle/>
                    <a:p>
                      <a:pPr algn="just"/>
                      <a:r>
                        <a:rPr lang="en-US" sz="2400" dirty="0" smtClean="0"/>
                        <a:t>A demand or request for sexual favours;</a:t>
                      </a:r>
                      <a:r>
                        <a:rPr lang="en-US" sz="2400" baseline="0" dirty="0" smtClean="0"/>
                        <a:t> or</a:t>
                      </a:r>
                      <a:endParaRPr lang="en-US" sz="2400" dirty="0"/>
                    </a:p>
                  </a:txBody>
                  <a:tcPr/>
                </a:tc>
              </a:tr>
              <a:tr h="792480">
                <a:tc>
                  <a:txBody>
                    <a:bodyPr/>
                    <a:lstStyle/>
                    <a:p>
                      <a:pPr algn="ctr"/>
                      <a:r>
                        <a:rPr lang="en-US" dirty="0" smtClean="0"/>
                        <a:t>(iii)</a:t>
                      </a:r>
                      <a:endParaRPr lang="en-US" dirty="0"/>
                    </a:p>
                  </a:txBody>
                  <a:tcPr/>
                </a:tc>
                <a:tc>
                  <a:txBody>
                    <a:bodyPr/>
                    <a:lstStyle/>
                    <a:p>
                      <a:pPr algn="just"/>
                      <a:r>
                        <a:rPr lang="en-US" sz="2400" dirty="0" smtClean="0"/>
                        <a:t>Making</a:t>
                      </a:r>
                      <a:r>
                        <a:rPr lang="en-US" sz="2400" baseline="0" dirty="0" smtClean="0"/>
                        <a:t> sexually coloured remarks; or</a:t>
                      </a:r>
                      <a:endParaRPr lang="en-US" sz="2400" dirty="0"/>
                    </a:p>
                  </a:txBody>
                  <a:tcPr/>
                </a:tc>
              </a:tr>
              <a:tr h="792480">
                <a:tc>
                  <a:txBody>
                    <a:bodyPr/>
                    <a:lstStyle/>
                    <a:p>
                      <a:pPr algn="ctr"/>
                      <a:r>
                        <a:rPr lang="en-US" dirty="0" smtClean="0"/>
                        <a:t>(iv)</a:t>
                      </a:r>
                      <a:endParaRPr lang="en-US" dirty="0"/>
                    </a:p>
                  </a:txBody>
                  <a:tcPr/>
                </a:tc>
                <a:tc>
                  <a:txBody>
                    <a:bodyPr/>
                    <a:lstStyle/>
                    <a:p>
                      <a:pPr algn="just"/>
                      <a:r>
                        <a:rPr lang="en-US" sz="2400" dirty="0" smtClean="0"/>
                        <a:t>Showing pornography;</a:t>
                      </a:r>
                      <a:r>
                        <a:rPr lang="en-US" sz="2400" baseline="0" dirty="0" smtClean="0"/>
                        <a:t> or</a:t>
                      </a:r>
                      <a:endParaRPr lang="en-US" sz="2400" dirty="0"/>
                    </a:p>
                  </a:txBody>
                  <a:tcPr/>
                </a:tc>
              </a:tr>
              <a:tr h="792480">
                <a:tc>
                  <a:txBody>
                    <a:bodyPr/>
                    <a:lstStyle/>
                    <a:p>
                      <a:pPr algn="ctr"/>
                      <a:r>
                        <a:rPr lang="en-US" dirty="0" smtClean="0"/>
                        <a:t>(v)</a:t>
                      </a:r>
                      <a:endParaRPr lang="en-US" dirty="0"/>
                    </a:p>
                  </a:txBody>
                  <a:tcPr/>
                </a:tc>
                <a:tc>
                  <a:txBody>
                    <a:bodyPr/>
                    <a:lstStyle/>
                    <a:p>
                      <a:pPr algn="just"/>
                      <a:r>
                        <a:rPr lang="en-US" sz="2400" dirty="0" smtClean="0"/>
                        <a:t>Any other unwelcome physical, verbal or non-verbal conduct of sexual</a:t>
                      </a:r>
                      <a:r>
                        <a:rPr lang="en-US" sz="2400" baseline="0" dirty="0" smtClean="0"/>
                        <a:t> nature</a:t>
                      </a:r>
                      <a:endParaRPr lang="en-US" sz="2400" dirty="0"/>
                    </a:p>
                  </a:txBody>
                  <a:tcPr/>
                </a:tc>
              </a:tr>
            </a:tbl>
          </a:graphicData>
        </a:graphic>
      </p:graphicFrame>
      <p:sp>
        <p:nvSpPr>
          <p:cNvPr id="5" name="Slide Number Placeholder 4"/>
          <p:cNvSpPr>
            <a:spLocks noGrp="1"/>
          </p:cNvSpPr>
          <p:nvPr>
            <p:ph type="sldNum" sz="quarter" idx="12"/>
          </p:nvPr>
        </p:nvSpPr>
        <p:spPr/>
        <p:txBody>
          <a:bodyPr/>
          <a:lstStyle/>
          <a:p>
            <a:fld id="{CDF021F5-47A8-45F7-834F-0F8230BE290B}" type="slidenum">
              <a:rPr lang="en-US" smtClean="0"/>
              <a:pPr/>
              <a:t>12</a:t>
            </a:fld>
            <a:endParaRPr lang="en-US"/>
          </a:p>
        </p:txBody>
      </p:sp>
    </p:spTree>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114800" cy="609600"/>
          </a:xfrm>
        </p:spPr>
        <p:txBody>
          <a:bodyPr>
            <a:normAutofit fontScale="90000"/>
          </a:bodyPr>
          <a:lstStyle/>
          <a:p>
            <a:r>
              <a:rPr lang="en-US" sz="3600" dirty="0" smtClean="0"/>
              <a:t>Sec. 2(o) Workplace</a:t>
            </a:r>
            <a:endParaRPr lang="en-US" sz="3600" dirty="0"/>
          </a:p>
        </p:txBody>
      </p:sp>
      <p:sp>
        <p:nvSpPr>
          <p:cNvPr id="6" name="Footer Placeholder 5"/>
          <p:cNvSpPr>
            <a:spLocks noGrp="1"/>
          </p:cNvSpPr>
          <p:nvPr>
            <p:ph type="ftr" sz="quarter" idx="11"/>
          </p:nvPr>
        </p:nvSpPr>
        <p:spPr/>
        <p:txBody>
          <a:bodyPr/>
          <a:lstStyle/>
          <a:p>
            <a:r>
              <a:rPr lang="en-US" smtClean="0"/>
              <a:t>KPCL, 3rd March 2017</a:t>
            </a:r>
            <a:endParaRPr lang="en-US" dirty="0"/>
          </a:p>
        </p:txBody>
      </p:sp>
      <p:sp>
        <p:nvSpPr>
          <p:cNvPr id="5" name="Slide Number Placeholder 4"/>
          <p:cNvSpPr>
            <a:spLocks noGrp="1"/>
          </p:cNvSpPr>
          <p:nvPr>
            <p:ph type="sldNum" sz="quarter" idx="12"/>
          </p:nvPr>
        </p:nvSpPr>
        <p:spPr/>
        <p:txBody>
          <a:bodyPr/>
          <a:lstStyle/>
          <a:p>
            <a:fld id="{0BD2AAFE-EA2B-46E6-8B3E-402F8DC48AE0}" type="slidenum">
              <a:rPr lang="en-US" smtClean="0"/>
              <a:pPr/>
              <a:t>13</a:t>
            </a:fld>
            <a:endParaRPr lang="en-US"/>
          </a:p>
        </p:txBody>
      </p:sp>
      <p:sp>
        <p:nvSpPr>
          <p:cNvPr id="3" name="Content Placeholder 2"/>
          <p:cNvSpPr>
            <a:spLocks noGrp="1"/>
          </p:cNvSpPr>
          <p:nvPr>
            <p:ph sz="quarter" idx="1"/>
          </p:nvPr>
        </p:nvSpPr>
        <p:spPr>
          <a:xfrm>
            <a:off x="0" y="1066800"/>
            <a:ext cx="9144000" cy="5791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2500" lnSpcReduction="10000"/>
          </a:bodyPr>
          <a:lstStyle/>
          <a:p>
            <a:pPr lvl="0" algn="just">
              <a:buNone/>
            </a:pPr>
            <a:endParaRPr lang="en-US" sz="2400" dirty="0" smtClean="0"/>
          </a:p>
          <a:p>
            <a:pPr lvl="0" algn="just"/>
            <a:r>
              <a:rPr lang="en-US" sz="2400" dirty="0" smtClean="0"/>
              <a:t>It </a:t>
            </a:r>
            <a:r>
              <a:rPr lang="en-US" sz="2400" dirty="0"/>
              <a:t>provides six different types of workplaces with elaborate coverage and scope</a:t>
            </a:r>
          </a:p>
          <a:p>
            <a:pPr lvl="0" algn="just"/>
            <a:r>
              <a:rPr lang="en-US" sz="2400" dirty="0" smtClean="0"/>
              <a:t>Sec. 2(o) Workplace </a:t>
            </a:r>
            <a:r>
              <a:rPr lang="en-US" sz="2400" dirty="0"/>
              <a:t>includes any department, organization, undertaking, establishment, enterprise, institution, office, branch or unit which is established, owned, controlled or wholly or substantially financed by funds provided directly or indirectly by the appropriate government or the local authority.</a:t>
            </a:r>
          </a:p>
          <a:p>
            <a:pPr lvl="0" algn="just"/>
            <a:r>
              <a:rPr lang="en-US" sz="2400" dirty="0"/>
              <a:t>Government company</a:t>
            </a:r>
          </a:p>
          <a:p>
            <a:pPr lvl="0" algn="just"/>
            <a:r>
              <a:rPr lang="en-US" sz="2400" dirty="0"/>
              <a:t>A corporation</a:t>
            </a:r>
          </a:p>
          <a:p>
            <a:pPr lvl="0" algn="just"/>
            <a:r>
              <a:rPr lang="en-US" sz="2400" dirty="0"/>
              <a:t>A co-operative society</a:t>
            </a:r>
          </a:p>
          <a:p>
            <a:pPr lvl="0" algn="just"/>
            <a:r>
              <a:rPr lang="en-US" sz="2400" dirty="0"/>
              <a:t>Any private sector organization</a:t>
            </a:r>
          </a:p>
          <a:p>
            <a:pPr lvl="0" algn="just"/>
            <a:r>
              <a:rPr lang="en-US" sz="2400" dirty="0"/>
              <a:t>A private venture, undertaking, enterprise, institution, establishment, society, trust, non-governmental organization, </a:t>
            </a:r>
          </a:p>
          <a:p>
            <a:pPr lvl="0" algn="just"/>
            <a:r>
              <a:rPr lang="en-US" sz="2400" dirty="0"/>
              <a:t>Unit or service provider carrying on commercial, professional, vocational, </a:t>
            </a:r>
            <a:r>
              <a:rPr lang="en-US" sz="2400" i="1" dirty="0">
                <a:solidFill>
                  <a:srgbClr val="FF0000"/>
                </a:solidFill>
              </a:rPr>
              <a:t>educational</a:t>
            </a:r>
            <a:r>
              <a:rPr lang="en-US" sz="2400" dirty="0"/>
              <a:t>, entertainmental, industrial, health services</a:t>
            </a:r>
          </a:p>
          <a:p>
            <a:endParaRPr lang="en-US" sz="2400" dirty="0"/>
          </a:p>
        </p:txBody>
      </p:sp>
      <p:pic>
        <p:nvPicPr>
          <p:cNvPr id="1026" name="Picture 2" descr="C:\Users\USER\Desktop\PSHW\Images\workplace.jpg"/>
          <p:cNvPicPr>
            <a:picLocks noChangeAspect="1" noChangeArrowheads="1"/>
          </p:cNvPicPr>
          <p:nvPr/>
        </p:nvPicPr>
        <p:blipFill>
          <a:blip r:embed="rId2"/>
          <a:srcRect/>
          <a:stretch>
            <a:fillRect/>
          </a:stretch>
        </p:blipFill>
        <p:spPr bwMode="auto">
          <a:xfrm>
            <a:off x="6324600" y="1"/>
            <a:ext cx="2819400" cy="106680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smtClean="0"/>
              <a:t>Sec. 3(1)</a:t>
            </a:r>
            <a:endParaRPr lang="en-US" dirty="0"/>
          </a:p>
        </p:txBody>
      </p:sp>
      <p:sp>
        <p:nvSpPr>
          <p:cNvPr id="3" name="Text Placeholder 2"/>
          <p:cNvSpPr>
            <a:spLocks noGrp="1"/>
          </p:cNvSpPr>
          <p:nvPr>
            <p:ph type="body" sz="half" idx="3"/>
          </p:nvPr>
        </p:nvSpPr>
        <p:spPr>
          <a:xfrm>
            <a:off x="5257800" y="1535113"/>
            <a:ext cx="3886200" cy="639762"/>
          </a:xfrm>
        </p:spPr>
        <p:txBody>
          <a:bodyPr>
            <a:normAutofit fontScale="92500"/>
          </a:bodyPr>
          <a:lstStyle/>
          <a:p>
            <a:r>
              <a:rPr lang="en-US" sz="2800" dirty="0" smtClean="0"/>
              <a:t>Main objective of the Act</a:t>
            </a:r>
            <a:endParaRPr lang="en-US" sz="2800" dirty="0"/>
          </a:p>
        </p:txBody>
      </p:sp>
      <p:sp>
        <p:nvSpPr>
          <p:cNvPr id="6" name="Content Placeholder 5"/>
          <p:cNvSpPr>
            <a:spLocks noGrp="1"/>
          </p:cNvSpPr>
          <p:nvPr>
            <p:ph sz="quarter" idx="2"/>
          </p:nvPr>
        </p:nvSpPr>
        <p:spPr>
          <a:xfrm>
            <a:off x="0" y="2286000"/>
            <a:ext cx="4572000" cy="4114800"/>
          </a:xfrm>
          <a:blipFill>
            <a:blip r:embed="rId2"/>
            <a:tile tx="0" ty="0" sx="100000" sy="100000" flip="none" algn="tl"/>
          </a:blipFill>
        </p:spPr>
        <p:txBody>
          <a:bodyPr>
            <a:normAutofit/>
          </a:bodyPr>
          <a:lstStyle/>
          <a:p>
            <a:pPr algn="just">
              <a:buNone/>
            </a:pPr>
            <a:r>
              <a:rPr lang="en-US" sz="3600" i="1" dirty="0" smtClean="0"/>
              <a:t>Prevention of sexual harassment,- (1) No woman shall be subjected to sexual harassment at any workplace.</a:t>
            </a:r>
            <a:endParaRPr lang="en-US" sz="3600" dirty="0" smtClean="0"/>
          </a:p>
          <a:p>
            <a:endParaRPr lang="en-US" dirty="0"/>
          </a:p>
        </p:txBody>
      </p:sp>
      <p:sp>
        <p:nvSpPr>
          <p:cNvPr id="8" name="Slide Number Placeholder 7"/>
          <p:cNvSpPr>
            <a:spLocks noGrp="1"/>
          </p:cNvSpPr>
          <p:nvPr>
            <p:ph type="sldNum" sz="quarter" idx="12"/>
          </p:nvPr>
        </p:nvSpPr>
        <p:spPr/>
        <p:txBody>
          <a:bodyPr/>
          <a:lstStyle/>
          <a:p>
            <a:fld id="{0BD2AAFE-EA2B-46E6-8B3E-402F8DC48AE0}" type="slidenum">
              <a:rPr lang="en-US" smtClean="0"/>
              <a:pPr/>
              <a:t>14</a:t>
            </a:fld>
            <a:endParaRPr lang="en-US"/>
          </a:p>
        </p:txBody>
      </p:sp>
      <p:sp>
        <p:nvSpPr>
          <p:cNvPr id="9" name="Title 8"/>
          <p:cNvSpPr>
            <a:spLocks noGrp="1"/>
          </p:cNvSpPr>
          <p:nvPr>
            <p:ph type="title"/>
          </p:nvPr>
        </p:nvSpPr>
        <p:spPr>
          <a:xfrm>
            <a:off x="457200" y="274638"/>
            <a:ext cx="8229600" cy="715962"/>
          </a:xfrm>
        </p:spPr>
        <p:txBody>
          <a:bodyPr>
            <a:normAutofit fontScale="90000"/>
          </a:bodyPr>
          <a:lstStyle/>
          <a:p>
            <a:r>
              <a:rPr lang="en-US" dirty="0" smtClean="0"/>
              <a:t>Operative portion of the Act</a:t>
            </a:r>
            <a:endParaRPr lang="en-US" dirty="0"/>
          </a:p>
        </p:txBody>
      </p:sp>
      <p:pic>
        <p:nvPicPr>
          <p:cNvPr id="4097" name="Picture 1" descr="C:\Users\USER\Desktop\CII\photos\sh two.jpg"/>
          <p:cNvPicPr>
            <a:picLocks noGrp="1" noChangeAspect="1" noChangeArrowheads="1"/>
          </p:cNvPicPr>
          <p:nvPr>
            <p:ph sz="quarter" idx="4"/>
          </p:nvPr>
        </p:nvPicPr>
        <p:blipFill>
          <a:blip r:embed="rId3"/>
          <a:srcRect/>
          <a:stretch>
            <a:fillRect/>
          </a:stretch>
        </p:blipFill>
        <p:spPr bwMode="auto">
          <a:xfrm>
            <a:off x="5410200" y="2438401"/>
            <a:ext cx="3733799" cy="2971800"/>
          </a:xfrm>
          <a:prstGeom prst="rect">
            <a:avLst/>
          </a:prstGeom>
          <a:noFill/>
        </p:spPr>
      </p:pic>
    </p:spTree>
  </p:cSld>
  <p:clrMapOvr>
    <a:masterClrMapping/>
  </p:clrMapOvr>
  <p:transition>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200" dirty="0" smtClean="0"/>
              <a:t>Criminal Act Amendments 2013 &amp; its implication in sexual harassment cases</a:t>
            </a:r>
            <a:br>
              <a:rPr lang="en-US" sz="3200" dirty="0" smtClean="0"/>
            </a:br>
            <a:endParaRPr lang="en-US" sz="3200" dirty="0"/>
          </a:p>
        </p:txBody>
      </p:sp>
      <p:pic>
        <p:nvPicPr>
          <p:cNvPr id="1026" name="Picture 2" descr="C:\Users\USER\Desktop\PSHW\Images\IPC.jpg"/>
          <p:cNvPicPr>
            <a:picLocks noGrp="1" noChangeAspect="1" noChangeArrowheads="1"/>
          </p:cNvPicPr>
          <p:nvPr>
            <p:ph idx="1"/>
          </p:nvPr>
        </p:nvPicPr>
        <p:blipFill>
          <a:blip r:embed="rId2"/>
          <a:srcRect/>
          <a:stretch>
            <a:fillRect/>
          </a:stretch>
        </p:blipFill>
        <p:spPr bwMode="auto">
          <a:xfrm>
            <a:off x="0" y="1066801"/>
            <a:ext cx="3886200" cy="2285999"/>
          </a:xfrm>
          <a:prstGeom prst="rect">
            <a:avLst/>
          </a:prstGeom>
          <a:noFill/>
        </p:spPr>
      </p:pic>
      <p:graphicFrame>
        <p:nvGraphicFramePr>
          <p:cNvPr id="5" name="Table 4"/>
          <p:cNvGraphicFramePr>
            <a:graphicFrameLocks noGrp="1"/>
          </p:cNvGraphicFramePr>
          <p:nvPr/>
        </p:nvGraphicFramePr>
        <p:xfrm>
          <a:off x="3886200" y="1143000"/>
          <a:ext cx="5181600" cy="2286000"/>
        </p:xfrm>
        <a:graphic>
          <a:graphicData uri="http://schemas.openxmlformats.org/drawingml/2006/table">
            <a:tbl>
              <a:tblPr firstRow="1" bandRow="1">
                <a:tableStyleId>{5C22544A-7EE6-4342-B048-85BDC9FD1C3A}</a:tableStyleId>
              </a:tblPr>
              <a:tblGrid>
                <a:gridCol w="5181600"/>
              </a:tblGrid>
              <a:tr h="2133600">
                <a:tc>
                  <a:txBody>
                    <a:bodyPr/>
                    <a:lstStyle/>
                    <a:p>
                      <a:r>
                        <a:rPr lang="en-US" sz="1800" b="1" kern="1200" dirty="0" smtClean="0">
                          <a:solidFill>
                            <a:schemeClr val="lt1"/>
                          </a:solidFill>
                          <a:latin typeface="+mn-lt"/>
                          <a:ea typeface="+mn-ea"/>
                          <a:cs typeface="+mn-cs"/>
                        </a:rPr>
                        <a:t>Came into force on 3</a:t>
                      </a:r>
                      <a:r>
                        <a:rPr lang="en-US" sz="1800" b="1" kern="1200" baseline="30000" dirty="0" smtClean="0">
                          <a:solidFill>
                            <a:schemeClr val="lt1"/>
                          </a:solidFill>
                          <a:latin typeface="+mn-lt"/>
                          <a:ea typeface="+mn-ea"/>
                          <a:cs typeface="+mn-cs"/>
                        </a:rPr>
                        <a:t>rd</a:t>
                      </a:r>
                      <a:r>
                        <a:rPr lang="en-US" sz="1800" b="1" kern="1200" dirty="0" smtClean="0">
                          <a:solidFill>
                            <a:schemeClr val="lt1"/>
                          </a:solidFill>
                          <a:latin typeface="+mn-lt"/>
                          <a:ea typeface="+mn-ea"/>
                          <a:cs typeface="+mn-cs"/>
                        </a:rPr>
                        <a:t> Feb 2013</a:t>
                      </a:r>
                    </a:p>
                    <a:p>
                      <a:endParaRPr lang="en-US" sz="1800" b="1" kern="1200" dirty="0" smtClean="0">
                        <a:solidFill>
                          <a:schemeClr val="lt1"/>
                        </a:solidFill>
                        <a:latin typeface="+mn-lt"/>
                        <a:ea typeface="+mn-ea"/>
                        <a:cs typeface="+mn-cs"/>
                      </a:endParaRPr>
                    </a:p>
                    <a:p>
                      <a:r>
                        <a:rPr lang="en-US" sz="1800" b="1" kern="1200" dirty="0" smtClean="0">
                          <a:solidFill>
                            <a:schemeClr val="lt1"/>
                          </a:solidFill>
                          <a:latin typeface="+mn-lt"/>
                          <a:ea typeface="+mn-ea"/>
                          <a:cs typeface="+mn-cs"/>
                        </a:rPr>
                        <a:t>Insertion of new sections </a:t>
                      </a:r>
                    </a:p>
                    <a:p>
                      <a:r>
                        <a:rPr lang="en-US" sz="1800" b="1" kern="1200" dirty="0" smtClean="0">
                          <a:solidFill>
                            <a:schemeClr val="lt1"/>
                          </a:solidFill>
                          <a:latin typeface="+mn-lt"/>
                          <a:ea typeface="+mn-ea"/>
                          <a:cs typeface="+mn-cs"/>
                        </a:rPr>
                        <a:t>354A, </a:t>
                      </a:r>
                    </a:p>
                    <a:p>
                      <a:r>
                        <a:rPr lang="en-US" sz="1800" b="1" kern="1200" dirty="0" smtClean="0">
                          <a:solidFill>
                            <a:schemeClr val="lt1"/>
                          </a:solidFill>
                          <a:latin typeface="+mn-lt"/>
                          <a:ea typeface="+mn-ea"/>
                          <a:cs typeface="+mn-cs"/>
                        </a:rPr>
                        <a:t>354B, </a:t>
                      </a:r>
                    </a:p>
                    <a:p>
                      <a:r>
                        <a:rPr lang="en-US" sz="1800" b="1" kern="1200" dirty="0" smtClean="0">
                          <a:solidFill>
                            <a:schemeClr val="lt1"/>
                          </a:solidFill>
                          <a:latin typeface="+mn-lt"/>
                          <a:ea typeface="+mn-ea"/>
                          <a:cs typeface="+mn-cs"/>
                        </a:rPr>
                        <a:t>354C &amp; </a:t>
                      </a:r>
                    </a:p>
                    <a:p>
                      <a:r>
                        <a:rPr lang="en-US" sz="1800" b="1" kern="1200" dirty="0" smtClean="0">
                          <a:solidFill>
                            <a:schemeClr val="lt1"/>
                          </a:solidFill>
                          <a:latin typeface="+mn-lt"/>
                          <a:ea typeface="+mn-ea"/>
                          <a:cs typeface="+mn-cs"/>
                        </a:rPr>
                        <a:t>354D after Sec 354</a:t>
                      </a:r>
                    </a:p>
                    <a:p>
                      <a:endParaRPr lang="en-US" dirty="0"/>
                    </a:p>
                  </a:txBody>
                  <a:tcPr/>
                </a:tc>
              </a:tr>
            </a:tbl>
          </a:graphicData>
        </a:graphic>
      </p:graphicFrame>
      <p:graphicFrame>
        <p:nvGraphicFramePr>
          <p:cNvPr id="6" name="Table 5"/>
          <p:cNvGraphicFramePr>
            <a:graphicFrameLocks noGrp="1"/>
          </p:cNvGraphicFramePr>
          <p:nvPr/>
        </p:nvGraphicFramePr>
        <p:xfrm>
          <a:off x="76201" y="3505200"/>
          <a:ext cx="8991599" cy="3436530"/>
        </p:xfrm>
        <a:graphic>
          <a:graphicData uri="http://schemas.openxmlformats.org/drawingml/2006/table">
            <a:tbl>
              <a:tblPr firstRow="1" bandRow="1">
                <a:tableStyleId>{5C22544A-7EE6-4342-B048-85BDC9FD1C3A}</a:tableStyleId>
              </a:tblPr>
              <a:tblGrid>
                <a:gridCol w="1295400"/>
                <a:gridCol w="7696199"/>
              </a:tblGrid>
              <a:tr h="736525">
                <a:tc>
                  <a:txBody>
                    <a:bodyPr/>
                    <a:lstStyle/>
                    <a:p>
                      <a:r>
                        <a:rPr lang="en-US" sz="2000" dirty="0" smtClean="0"/>
                        <a:t>S. 354-A</a:t>
                      </a:r>
                      <a:endParaRPr lang="en-US" sz="2000" dirty="0"/>
                    </a:p>
                  </a:txBody>
                  <a:tcPr/>
                </a:tc>
                <a:tc>
                  <a:txBody>
                    <a:bodyPr/>
                    <a:lstStyle/>
                    <a:p>
                      <a:r>
                        <a:rPr lang="en-US" sz="2400" b="1" kern="1200" dirty="0" smtClean="0">
                          <a:solidFill>
                            <a:schemeClr val="lt1"/>
                          </a:solidFill>
                          <a:latin typeface="+mn-lt"/>
                          <a:ea typeface="+mn-ea"/>
                          <a:cs typeface="+mn-cs"/>
                        </a:rPr>
                        <a:t>Sexual harassment and punishment for sexual harassment.-</a:t>
                      </a:r>
                      <a:endParaRPr lang="en-US" sz="2400" dirty="0"/>
                    </a:p>
                  </a:txBody>
                  <a:tcPr/>
                </a:tc>
              </a:tr>
              <a:tr h="736525">
                <a:tc>
                  <a:txBody>
                    <a:bodyPr/>
                    <a:lstStyle/>
                    <a:p>
                      <a:r>
                        <a:rPr lang="en-US" sz="2000" dirty="0" smtClean="0"/>
                        <a:t>S. 354-B</a:t>
                      </a:r>
                      <a:endParaRPr lang="en-US" sz="2000" dirty="0"/>
                    </a:p>
                  </a:txBody>
                  <a:tcPr/>
                </a:tc>
                <a:tc>
                  <a:txBody>
                    <a:bodyPr/>
                    <a:lstStyle/>
                    <a:p>
                      <a:r>
                        <a:rPr lang="en-US" sz="2400" kern="1200" dirty="0" smtClean="0">
                          <a:solidFill>
                            <a:schemeClr val="dk1"/>
                          </a:solidFill>
                          <a:latin typeface="+mn-lt"/>
                          <a:ea typeface="+mn-ea"/>
                          <a:cs typeface="+mn-cs"/>
                        </a:rPr>
                        <a:t>Sec. 354B. Assault or use of criminal force to woman with intent to disrobe.-</a:t>
                      </a:r>
                      <a:endParaRPr lang="en-US" sz="2400" dirty="0"/>
                    </a:p>
                  </a:txBody>
                  <a:tcPr/>
                </a:tc>
              </a:tr>
              <a:tr h="409180">
                <a:tc>
                  <a:txBody>
                    <a:bodyPr/>
                    <a:lstStyle/>
                    <a:p>
                      <a:r>
                        <a:rPr lang="en-US" sz="2000" dirty="0" smtClean="0"/>
                        <a:t>S. 354-C</a:t>
                      </a:r>
                      <a:endParaRPr lang="en-US" sz="2000" dirty="0"/>
                    </a:p>
                  </a:txBody>
                  <a:tcPr/>
                </a:tc>
                <a:tc>
                  <a:txBody>
                    <a:bodyPr/>
                    <a:lstStyle/>
                    <a:p>
                      <a:r>
                        <a:rPr lang="en-US" sz="2400" kern="1200" dirty="0" smtClean="0">
                          <a:solidFill>
                            <a:schemeClr val="dk1"/>
                          </a:solidFill>
                          <a:latin typeface="+mn-lt"/>
                          <a:ea typeface="+mn-ea"/>
                          <a:cs typeface="+mn-cs"/>
                        </a:rPr>
                        <a:t>Sec. 354C. Voyeurism.-</a:t>
                      </a:r>
                      <a:endParaRPr lang="en-US" sz="2400" dirty="0"/>
                    </a:p>
                  </a:txBody>
                  <a:tcPr/>
                </a:tc>
              </a:tr>
              <a:tr h="632370">
                <a:tc>
                  <a:txBody>
                    <a:bodyPr/>
                    <a:lstStyle/>
                    <a:p>
                      <a:r>
                        <a:rPr lang="en-US" sz="2000" dirty="0" smtClean="0"/>
                        <a:t>S. 354-5</a:t>
                      </a:r>
                      <a:endParaRPr lang="en-US" sz="2000" dirty="0"/>
                    </a:p>
                  </a:txBody>
                  <a:tcPr/>
                </a:tc>
                <a:tc>
                  <a:txBody>
                    <a:bodyPr/>
                    <a:lstStyle/>
                    <a:p>
                      <a:r>
                        <a:rPr lang="en-US" sz="2400" kern="1200" dirty="0" smtClean="0">
                          <a:solidFill>
                            <a:schemeClr val="dk1"/>
                          </a:solidFill>
                          <a:latin typeface="+mn-lt"/>
                          <a:ea typeface="+mn-ea"/>
                          <a:cs typeface="+mn-cs"/>
                        </a:rPr>
                        <a:t>354D. Stalking.-</a:t>
                      </a:r>
                      <a:endParaRPr lang="en-US" sz="2400" dirty="0"/>
                    </a:p>
                  </a:txBody>
                  <a:tcPr/>
                </a:tc>
              </a:tr>
              <a:tr h="632370">
                <a:tc>
                  <a:txBody>
                    <a:bodyPr/>
                    <a:lstStyle/>
                    <a:p>
                      <a:r>
                        <a:rPr lang="en-US" sz="2000" dirty="0" smtClean="0"/>
                        <a:t>S.</a:t>
                      </a:r>
                      <a:r>
                        <a:rPr lang="en-US" sz="2000" baseline="0" dirty="0" smtClean="0"/>
                        <a:t> 375 &amp; 509</a:t>
                      </a:r>
                      <a:endParaRPr lang="en-US" sz="2000" dirty="0"/>
                    </a:p>
                  </a:txBody>
                  <a:tcPr/>
                </a:tc>
                <a:tc>
                  <a:txBody>
                    <a:bodyPr/>
                    <a:lstStyle/>
                    <a:p>
                      <a:r>
                        <a:rPr lang="en-US" sz="2000" dirty="0" smtClean="0"/>
                        <a:t>Rape &amp; </a:t>
                      </a:r>
                      <a:r>
                        <a:rPr lang="en-US" sz="2000" kern="1200" dirty="0" smtClean="0">
                          <a:solidFill>
                            <a:schemeClr val="dk1"/>
                          </a:solidFill>
                          <a:latin typeface="+mn-lt"/>
                          <a:ea typeface="+mn-ea"/>
                          <a:cs typeface="+mn-cs"/>
                        </a:rPr>
                        <a:t>Word, gesture or act intended to insult the modesty of a woman.-</a:t>
                      </a:r>
                      <a:endParaRPr lang="en-US" sz="2000" dirty="0"/>
                    </a:p>
                  </a:txBody>
                  <a:tcPr/>
                </a:tc>
              </a:tr>
            </a:tbl>
          </a:graphicData>
        </a:graphic>
      </p:graphicFrame>
      <p:sp>
        <p:nvSpPr>
          <p:cNvPr id="7" name="Slide Number Placeholder 6"/>
          <p:cNvSpPr>
            <a:spLocks noGrp="1"/>
          </p:cNvSpPr>
          <p:nvPr>
            <p:ph type="sldNum" sz="quarter" idx="12"/>
          </p:nvPr>
        </p:nvSpPr>
        <p:spPr/>
        <p:txBody>
          <a:bodyPr/>
          <a:lstStyle/>
          <a:p>
            <a:fld id="{CDF021F5-47A8-45F7-834F-0F8230BE290B}" type="slidenum">
              <a:rPr lang="en-US" smtClean="0"/>
              <a:pPr/>
              <a:t>15</a:t>
            </a:fld>
            <a:endParaRPr lang="en-US"/>
          </a:p>
        </p:txBody>
      </p:sp>
    </p:spTree>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result for images of bystander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 result for images of bystander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Contents</a:t>
            </a:r>
            <a:endParaRPr lang="en-US" dirty="0"/>
          </a:p>
        </p:txBody>
      </p:sp>
      <p:sp>
        <p:nvSpPr>
          <p:cNvPr id="3" name="Content Placeholder 2"/>
          <p:cNvSpPr>
            <a:spLocks noGrp="1"/>
          </p:cNvSpPr>
          <p:nvPr>
            <p:ph idx="1"/>
          </p:nvPr>
        </p:nvSpPr>
        <p:spPr>
          <a:xfrm>
            <a:off x="228600" y="1066800"/>
            <a:ext cx="8763000" cy="5059363"/>
          </a:xfrm>
        </p:spPr>
        <p:txBody>
          <a:bodyPr>
            <a:normAutofit fontScale="92500" lnSpcReduction="10000"/>
          </a:bodyPr>
          <a:lstStyle/>
          <a:p>
            <a:r>
              <a:rPr lang="en-US" dirty="0" smtClean="0"/>
              <a:t>Supreme Court of India (DOJ:13-8-1997)</a:t>
            </a:r>
          </a:p>
          <a:p>
            <a:r>
              <a:rPr lang="en-US" dirty="0" smtClean="0"/>
              <a:t>Vishaka vs. State of Rajasthan “</a:t>
            </a:r>
            <a:r>
              <a:rPr lang="en-US" b="1" i="1" dirty="0" smtClean="0">
                <a:solidFill>
                  <a:srgbClr val="FF0000"/>
                </a:solidFill>
              </a:rPr>
              <a:t>Vishaka case</a:t>
            </a:r>
            <a:r>
              <a:rPr lang="en-US" dirty="0" smtClean="0"/>
              <a:t>”</a:t>
            </a:r>
          </a:p>
          <a:p>
            <a:r>
              <a:rPr lang="en-US" dirty="0" smtClean="0"/>
              <a:t>Supreme Court of India (DOJ: 5-5-2017)</a:t>
            </a:r>
          </a:p>
          <a:p>
            <a:r>
              <a:rPr lang="en-US" dirty="0" smtClean="0"/>
              <a:t>Mukesh vs. State of NCT of Delhi “</a:t>
            </a:r>
            <a:r>
              <a:rPr lang="en-US" i="1" dirty="0" smtClean="0">
                <a:solidFill>
                  <a:srgbClr val="FF0000"/>
                </a:solidFill>
              </a:rPr>
              <a:t>Nirbhaya case</a:t>
            </a:r>
            <a:r>
              <a:rPr lang="en-US" dirty="0" smtClean="0"/>
              <a:t>”</a:t>
            </a:r>
          </a:p>
          <a:p>
            <a:r>
              <a:rPr lang="en-US" dirty="0" smtClean="0"/>
              <a:t>The  Sexual Harassment at Workplace (Prevention, Prohibition &amp; Redressal) Act, 2013 (Dec 9) </a:t>
            </a:r>
            <a:r>
              <a:rPr lang="en-US" i="1" dirty="0" smtClean="0">
                <a:solidFill>
                  <a:srgbClr val="FF0000"/>
                </a:solidFill>
              </a:rPr>
              <a:t>POSH</a:t>
            </a:r>
          </a:p>
          <a:p>
            <a:r>
              <a:rPr lang="en-US" dirty="0" smtClean="0"/>
              <a:t>The Criminal Law (Amendment)Act, 2013 (Feb 3)</a:t>
            </a:r>
          </a:p>
          <a:p>
            <a:r>
              <a:rPr lang="en-US" i="1" dirty="0" smtClean="0">
                <a:solidFill>
                  <a:srgbClr val="FF0000"/>
                </a:solidFill>
              </a:rPr>
              <a:t>SAKSHAM </a:t>
            </a:r>
            <a:r>
              <a:rPr lang="en-US" dirty="0" smtClean="0"/>
              <a:t>–Measures for Ensuring the Safety of women and Programmes for Gender Sensitization on Campuses- UGC (Dec 2013)</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13004800" cy="860425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formance pays: Times considered institutions from 50 countries classified as emerging economies by the Financial Times Stock Exchang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 </a:t>
            </a:r>
            <a:r>
              <a:rPr lang="en-US" dirty="0" err="1" smtClean="0"/>
              <a:t>Kavya</a:t>
            </a:r>
            <a:r>
              <a:rPr lang="en-US" dirty="0" smtClean="0"/>
              <a:t> vs. The Chairman, UGC. High Court of Madras (DOJ:4/12/2014)</a:t>
            </a:r>
          </a:p>
          <a:p>
            <a:r>
              <a:rPr lang="en-US" dirty="0" smtClean="0"/>
              <a:t>(Anti-ragging and SH case)</a:t>
            </a:r>
            <a:endParaRPr lang="en-US" dirty="0"/>
          </a:p>
          <a:p>
            <a:r>
              <a:rPr lang="en-US" dirty="0" smtClean="0"/>
              <a:t>Global </a:t>
            </a:r>
            <a:r>
              <a:rPr lang="en-US" dirty="0" err="1" smtClean="0"/>
              <a:t>Jindal</a:t>
            </a:r>
            <a:r>
              <a:rPr lang="en-US" dirty="0" smtClean="0"/>
              <a:t> University Rape case (Trail court to Supreme Court)</a:t>
            </a:r>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C\Desktop\SH in India\Case laws\campusharassmen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images of intimate partner violenc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Related imag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489</Words>
  <Application>Microsoft Office PowerPoint</Application>
  <PresentationFormat>On-screen Show (4:3)</PresentationFormat>
  <Paragraphs>64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Prevention of Violence and Sexual Harassment at Workplaces and Colleges  20th September 2019 Basaveshwara Degree College, Bengaluru</vt:lpstr>
      <vt:lpstr>Contents</vt:lpstr>
      <vt:lpstr>Slide 3</vt:lpstr>
      <vt:lpstr>Slide 4</vt:lpstr>
      <vt:lpstr>Slide 5</vt:lpstr>
      <vt:lpstr>Slide 6</vt:lpstr>
      <vt:lpstr>Slide 7</vt:lpstr>
      <vt:lpstr>Slide 8</vt:lpstr>
      <vt:lpstr>Slide 9</vt:lpstr>
      <vt:lpstr>Slide 10</vt:lpstr>
      <vt:lpstr>Slide 11</vt:lpstr>
      <vt:lpstr>Sec. 2(n) “sexual harassment”</vt:lpstr>
      <vt:lpstr>Sec. 2(o) Workplace</vt:lpstr>
      <vt:lpstr>Operative portion of the Act</vt:lpstr>
      <vt:lpstr>Criminal Act Amendments 2013 &amp; its implication in sexual harassment cases </vt:lpstr>
      <vt:lpstr>Slide 16</vt:lpstr>
      <vt:lpstr>Slide 17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of Violence and Sexual Harassment at Workplaces and Colleges Basaveswara Degree College 20th September 2019</dc:title>
  <dc:creator>WC</dc:creator>
  <cp:lastModifiedBy>WC</cp:lastModifiedBy>
  <cp:revision>26</cp:revision>
  <dcterms:created xsi:type="dcterms:W3CDTF">2019-09-19T13:35:46Z</dcterms:created>
  <dcterms:modified xsi:type="dcterms:W3CDTF">2019-09-29T08:15:15Z</dcterms:modified>
</cp:coreProperties>
</file>