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0" d="100"/>
          <a:sy n="70" d="100"/>
        </p:scale>
        <p:origin x="53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0B571-06F3-325A-A3F2-03BE6FCA8E0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FD7DADC0-A86D-7355-B540-9DF607D3841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A9E1485D-84A5-B9A5-7F6E-0AC90C99BA76}"/>
              </a:ext>
            </a:extLst>
          </p:cNvPr>
          <p:cNvSpPr>
            <a:spLocks noGrp="1"/>
          </p:cNvSpPr>
          <p:nvPr>
            <p:ph type="dt" sz="half" idx="10"/>
          </p:nvPr>
        </p:nvSpPr>
        <p:spPr/>
        <p:txBody>
          <a:bodyPr/>
          <a:lstStyle/>
          <a:p>
            <a:fld id="{564C1C20-0C13-467A-82B7-2DA898F952F3}" type="datetimeFigureOut">
              <a:rPr lang="en-IN" smtClean="0"/>
              <a:t>24-10-2024</a:t>
            </a:fld>
            <a:endParaRPr lang="en-IN"/>
          </a:p>
        </p:txBody>
      </p:sp>
      <p:sp>
        <p:nvSpPr>
          <p:cNvPr id="5" name="Footer Placeholder 4">
            <a:extLst>
              <a:ext uri="{FF2B5EF4-FFF2-40B4-BE49-F238E27FC236}">
                <a16:creationId xmlns:a16="http://schemas.microsoft.com/office/drawing/2014/main" id="{C11AFE9D-3EA1-4428-BD12-45239908F35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523A76B-58CE-9B94-DF30-1C1CD6E77308}"/>
              </a:ext>
            </a:extLst>
          </p:cNvPr>
          <p:cNvSpPr>
            <a:spLocks noGrp="1"/>
          </p:cNvSpPr>
          <p:nvPr>
            <p:ph type="sldNum" sz="quarter" idx="12"/>
          </p:nvPr>
        </p:nvSpPr>
        <p:spPr/>
        <p:txBody>
          <a:bodyPr/>
          <a:lstStyle/>
          <a:p>
            <a:fld id="{3C2A3386-7587-4DE7-B97E-DBB84770BCFC}" type="slidenum">
              <a:rPr lang="en-IN" smtClean="0"/>
              <a:t>‹#›</a:t>
            </a:fld>
            <a:endParaRPr lang="en-IN"/>
          </a:p>
        </p:txBody>
      </p:sp>
    </p:spTree>
    <p:extLst>
      <p:ext uri="{BB962C8B-B14F-4D97-AF65-F5344CB8AC3E}">
        <p14:creationId xmlns:p14="http://schemas.microsoft.com/office/powerpoint/2010/main" val="18647026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19489-4803-E52A-A2FA-524EBB9D05C7}"/>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BDDB2D6C-A342-8C2F-723B-2668F2BE161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118776C-B924-CDEF-BA5F-3C9E9676C86D}"/>
              </a:ext>
            </a:extLst>
          </p:cNvPr>
          <p:cNvSpPr>
            <a:spLocks noGrp="1"/>
          </p:cNvSpPr>
          <p:nvPr>
            <p:ph type="dt" sz="half" idx="10"/>
          </p:nvPr>
        </p:nvSpPr>
        <p:spPr/>
        <p:txBody>
          <a:bodyPr/>
          <a:lstStyle/>
          <a:p>
            <a:fld id="{564C1C20-0C13-467A-82B7-2DA898F952F3}" type="datetimeFigureOut">
              <a:rPr lang="en-IN" smtClean="0"/>
              <a:t>24-10-2024</a:t>
            </a:fld>
            <a:endParaRPr lang="en-IN"/>
          </a:p>
        </p:txBody>
      </p:sp>
      <p:sp>
        <p:nvSpPr>
          <p:cNvPr id="5" name="Footer Placeholder 4">
            <a:extLst>
              <a:ext uri="{FF2B5EF4-FFF2-40B4-BE49-F238E27FC236}">
                <a16:creationId xmlns:a16="http://schemas.microsoft.com/office/drawing/2014/main" id="{E6E6CFF9-86D2-3594-C38A-287549C6E8F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8A2C519-A0FF-0D32-C2DE-E1BDD3E2B1A5}"/>
              </a:ext>
            </a:extLst>
          </p:cNvPr>
          <p:cNvSpPr>
            <a:spLocks noGrp="1"/>
          </p:cNvSpPr>
          <p:nvPr>
            <p:ph type="sldNum" sz="quarter" idx="12"/>
          </p:nvPr>
        </p:nvSpPr>
        <p:spPr/>
        <p:txBody>
          <a:bodyPr/>
          <a:lstStyle/>
          <a:p>
            <a:fld id="{3C2A3386-7587-4DE7-B97E-DBB84770BCFC}" type="slidenum">
              <a:rPr lang="en-IN" smtClean="0"/>
              <a:t>‹#›</a:t>
            </a:fld>
            <a:endParaRPr lang="en-IN"/>
          </a:p>
        </p:txBody>
      </p:sp>
    </p:spTree>
    <p:extLst>
      <p:ext uri="{BB962C8B-B14F-4D97-AF65-F5344CB8AC3E}">
        <p14:creationId xmlns:p14="http://schemas.microsoft.com/office/powerpoint/2010/main" val="32484434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39BD30C-F356-A8E5-5678-E2DD8D60687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8ED0264-2666-1DD0-55AE-7063F2D9C21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ED56BD7-3170-9E7D-CF9B-5ABB87B76E1E}"/>
              </a:ext>
            </a:extLst>
          </p:cNvPr>
          <p:cNvSpPr>
            <a:spLocks noGrp="1"/>
          </p:cNvSpPr>
          <p:nvPr>
            <p:ph type="dt" sz="half" idx="10"/>
          </p:nvPr>
        </p:nvSpPr>
        <p:spPr/>
        <p:txBody>
          <a:bodyPr/>
          <a:lstStyle/>
          <a:p>
            <a:fld id="{564C1C20-0C13-467A-82B7-2DA898F952F3}" type="datetimeFigureOut">
              <a:rPr lang="en-IN" smtClean="0"/>
              <a:t>24-10-2024</a:t>
            </a:fld>
            <a:endParaRPr lang="en-IN"/>
          </a:p>
        </p:txBody>
      </p:sp>
      <p:sp>
        <p:nvSpPr>
          <p:cNvPr id="5" name="Footer Placeholder 4">
            <a:extLst>
              <a:ext uri="{FF2B5EF4-FFF2-40B4-BE49-F238E27FC236}">
                <a16:creationId xmlns:a16="http://schemas.microsoft.com/office/drawing/2014/main" id="{5D68C936-0325-C9E4-BAEA-A95F24F34D2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B9BD358-4294-E8C7-22F5-B6AF42D12D35}"/>
              </a:ext>
            </a:extLst>
          </p:cNvPr>
          <p:cNvSpPr>
            <a:spLocks noGrp="1"/>
          </p:cNvSpPr>
          <p:nvPr>
            <p:ph type="sldNum" sz="quarter" idx="12"/>
          </p:nvPr>
        </p:nvSpPr>
        <p:spPr/>
        <p:txBody>
          <a:bodyPr/>
          <a:lstStyle/>
          <a:p>
            <a:fld id="{3C2A3386-7587-4DE7-B97E-DBB84770BCFC}" type="slidenum">
              <a:rPr lang="en-IN" smtClean="0"/>
              <a:t>‹#›</a:t>
            </a:fld>
            <a:endParaRPr lang="en-IN"/>
          </a:p>
        </p:txBody>
      </p:sp>
    </p:spTree>
    <p:extLst>
      <p:ext uri="{BB962C8B-B14F-4D97-AF65-F5344CB8AC3E}">
        <p14:creationId xmlns:p14="http://schemas.microsoft.com/office/powerpoint/2010/main" val="1645252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93680-02B5-527C-FE76-877E03B05352}"/>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FD135BB-A2A6-DC16-A321-51ACE387668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9429D77-3069-2C9E-E8E1-B59739603BDA}"/>
              </a:ext>
            </a:extLst>
          </p:cNvPr>
          <p:cNvSpPr>
            <a:spLocks noGrp="1"/>
          </p:cNvSpPr>
          <p:nvPr>
            <p:ph type="dt" sz="half" idx="10"/>
          </p:nvPr>
        </p:nvSpPr>
        <p:spPr/>
        <p:txBody>
          <a:bodyPr/>
          <a:lstStyle/>
          <a:p>
            <a:fld id="{564C1C20-0C13-467A-82B7-2DA898F952F3}" type="datetimeFigureOut">
              <a:rPr lang="en-IN" smtClean="0"/>
              <a:t>24-10-2024</a:t>
            </a:fld>
            <a:endParaRPr lang="en-IN"/>
          </a:p>
        </p:txBody>
      </p:sp>
      <p:sp>
        <p:nvSpPr>
          <p:cNvPr id="5" name="Footer Placeholder 4">
            <a:extLst>
              <a:ext uri="{FF2B5EF4-FFF2-40B4-BE49-F238E27FC236}">
                <a16:creationId xmlns:a16="http://schemas.microsoft.com/office/drawing/2014/main" id="{5AFD33CF-7792-94D2-3C8A-A66D8C6C589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6C77974-EEF1-5DFF-2818-9EEE3BE52411}"/>
              </a:ext>
            </a:extLst>
          </p:cNvPr>
          <p:cNvSpPr>
            <a:spLocks noGrp="1"/>
          </p:cNvSpPr>
          <p:nvPr>
            <p:ph type="sldNum" sz="quarter" idx="12"/>
          </p:nvPr>
        </p:nvSpPr>
        <p:spPr/>
        <p:txBody>
          <a:bodyPr/>
          <a:lstStyle/>
          <a:p>
            <a:fld id="{3C2A3386-7587-4DE7-B97E-DBB84770BCFC}" type="slidenum">
              <a:rPr lang="en-IN" smtClean="0"/>
              <a:t>‹#›</a:t>
            </a:fld>
            <a:endParaRPr lang="en-IN"/>
          </a:p>
        </p:txBody>
      </p:sp>
    </p:spTree>
    <p:extLst>
      <p:ext uri="{BB962C8B-B14F-4D97-AF65-F5344CB8AC3E}">
        <p14:creationId xmlns:p14="http://schemas.microsoft.com/office/powerpoint/2010/main" val="1284630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6C6AB-CFB6-D336-854D-BEFCC510EAF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FB59E616-AF5D-CE19-6504-24673357E66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C800B10-B95D-03EB-ABC1-8A6F12CC4329}"/>
              </a:ext>
            </a:extLst>
          </p:cNvPr>
          <p:cNvSpPr>
            <a:spLocks noGrp="1"/>
          </p:cNvSpPr>
          <p:nvPr>
            <p:ph type="dt" sz="half" idx="10"/>
          </p:nvPr>
        </p:nvSpPr>
        <p:spPr/>
        <p:txBody>
          <a:bodyPr/>
          <a:lstStyle/>
          <a:p>
            <a:fld id="{564C1C20-0C13-467A-82B7-2DA898F952F3}" type="datetimeFigureOut">
              <a:rPr lang="en-IN" smtClean="0"/>
              <a:t>24-10-2024</a:t>
            </a:fld>
            <a:endParaRPr lang="en-IN"/>
          </a:p>
        </p:txBody>
      </p:sp>
      <p:sp>
        <p:nvSpPr>
          <p:cNvPr id="5" name="Footer Placeholder 4">
            <a:extLst>
              <a:ext uri="{FF2B5EF4-FFF2-40B4-BE49-F238E27FC236}">
                <a16:creationId xmlns:a16="http://schemas.microsoft.com/office/drawing/2014/main" id="{343A5B36-D760-A801-5F09-9CEBB966A7A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9CF1209-297F-DDB4-7347-4D35259673DE}"/>
              </a:ext>
            </a:extLst>
          </p:cNvPr>
          <p:cNvSpPr>
            <a:spLocks noGrp="1"/>
          </p:cNvSpPr>
          <p:nvPr>
            <p:ph type="sldNum" sz="quarter" idx="12"/>
          </p:nvPr>
        </p:nvSpPr>
        <p:spPr/>
        <p:txBody>
          <a:bodyPr/>
          <a:lstStyle/>
          <a:p>
            <a:fld id="{3C2A3386-7587-4DE7-B97E-DBB84770BCFC}" type="slidenum">
              <a:rPr lang="en-IN" smtClean="0"/>
              <a:t>‹#›</a:t>
            </a:fld>
            <a:endParaRPr lang="en-IN"/>
          </a:p>
        </p:txBody>
      </p:sp>
    </p:spTree>
    <p:extLst>
      <p:ext uri="{BB962C8B-B14F-4D97-AF65-F5344CB8AC3E}">
        <p14:creationId xmlns:p14="http://schemas.microsoft.com/office/powerpoint/2010/main" val="24429708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700D9-1C8D-25CD-0CEC-34FC783C60EA}"/>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1F1EE06F-8498-1F5C-1BE9-2CC4D453678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28BB8722-2CAB-C994-476C-44D3BAC9147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9F9B9BBD-7627-7F12-E2EA-6482198DEBC8}"/>
              </a:ext>
            </a:extLst>
          </p:cNvPr>
          <p:cNvSpPr>
            <a:spLocks noGrp="1"/>
          </p:cNvSpPr>
          <p:nvPr>
            <p:ph type="dt" sz="half" idx="10"/>
          </p:nvPr>
        </p:nvSpPr>
        <p:spPr/>
        <p:txBody>
          <a:bodyPr/>
          <a:lstStyle/>
          <a:p>
            <a:fld id="{564C1C20-0C13-467A-82B7-2DA898F952F3}" type="datetimeFigureOut">
              <a:rPr lang="en-IN" smtClean="0"/>
              <a:t>24-10-2024</a:t>
            </a:fld>
            <a:endParaRPr lang="en-IN"/>
          </a:p>
        </p:txBody>
      </p:sp>
      <p:sp>
        <p:nvSpPr>
          <p:cNvPr id="6" name="Footer Placeholder 5">
            <a:extLst>
              <a:ext uri="{FF2B5EF4-FFF2-40B4-BE49-F238E27FC236}">
                <a16:creationId xmlns:a16="http://schemas.microsoft.com/office/drawing/2014/main" id="{FFEE9BC2-6C53-065B-004A-7196802DB889}"/>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F4F34656-F5DF-5FE0-E514-F7A1420A3D14}"/>
              </a:ext>
            </a:extLst>
          </p:cNvPr>
          <p:cNvSpPr>
            <a:spLocks noGrp="1"/>
          </p:cNvSpPr>
          <p:nvPr>
            <p:ph type="sldNum" sz="quarter" idx="12"/>
          </p:nvPr>
        </p:nvSpPr>
        <p:spPr/>
        <p:txBody>
          <a:bodyPr/>
          <a:lstStyle/>
          <a:p>
            <a:fld id="{3C2A3386-7587-4DE7-B97E-DBB84770BCFC}" type="slidenum">
              <a:rPr lang="en-IN" smtClean="0"/>
              <a:t>‹#›</a:t>
            </a:fld>
            <a:endParaRPr lang="en-IN"/>
          </a:p>
        </p:txBody>
      </p:sp>
    </p:spTree>
    <p:extLst>
      <p:ext uri="{BB962C8B-B14F-4D97-AF65-F5344CB8AC3E}">
        <p14:creationId xmlns:p14="http://schemas.microsoft.com/office/powerpoint/2010/main" val="2885605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FAAA92-3D2A-1F95-A526-4ECBFE090329}"/>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91CDEEE1-56A0-2300-9823-A003BE61EDC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C3104C0-CBB8-A0C8-2A17-8977E103A1A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477CBB02-707F-2327-520C-FCEA6456CE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06B7B4F-A2B6-E102-58A5-00F9FA41D40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235A564A-A36E-7886-C4BE-5CE4E4BB4D4E}"/>
              </a:ext>
            </a:extLst>
          </p:cNvPr>
          <p:cNvSpPr>
            <a:spLocks noGrp="1"/>
          </p:cNvSpPr>
          <p:nvPr>
            <p:ph type="dt" sz="half" idx="10"/>
          </p:nvPr>
        </p:nvSpPr>
        <p:spPr/>
        <p:txBody>
          <a:bodyPr/>
          <a:lstStyle/>
          <a:p>
            <a:fld id="{564C1C20-0C13-467A-82B7-2DA898F952F3}" type="datetimeFigureOut">
              <a:rPr lang="en-IN" smtClean="0"/>
              <a:t>24-10-2024</a:t>
            </a:fld>
            <a:endParaRPr lang="en-IN"/>
          </a:p>
        </p:txBody>
      </p:sp>
      <p:sp>
        <p:nvSpPr>
          <p:cNvPr id="8" name="Footer Placeholder 7">
            <a:extLst>
              <a:ext uri="{FF2B5EF4-FFF2-40B4-BE49-F238E27FC236}">
                <a16:creationId xmlns:a16="http://schemas.microsoft.com/office/drawing/2014/main" id="{AEFFCE96-D220-F46E-7DC0-2E2EDDDB6CFA}"/>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380BB654-C04C-5E53-2766-FBD399BEEB52}"/>
              </a:ext>
            </a:extLst>
          </p:cNvPr>
          <p:cNvSpPr>
            <a:spLocks noGrp="1"/>
          </p:cNvSpPr>
          <p:nvPr>
            <p:ph type="sldNum" sz="quarter" idx="12"/>
          </p:nvPr>
        </p:nvSpPr>
        <p:spPr/>
        <p:txBody>
          <a:bodyPr/>
          <a:lstStyle/>
          <a:p>
            <a:fld id="{3C2A3386-7587-4DE7-B97E-DBB84770BCFC}" type="slidenum">
              <a:rPr lang="en-IN" smtClean="0"/>
              <a:t>‹#›</a:t>
            </a:fld>
            <a:endParaRPr lang="en-IN"/>
          </a:p>
        </p:txBody>
      </p:sp>
    </p:spTree>
    <p:extLst>
      <p:ext uri="{BB962C8B-B14F-4D97-AF65-F5344CB8AC3E}">
        <p14:creationId xmlns:p14="http://schemas.microsoft.com/office/powerpoint/2010/main" val="19423390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61113-C27F-A689-85F9-BA51E598DDE3}"/>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F8FDE000-A23D-14BD-0300-82D56E9DB821}"/>
              </a:ext>
            </a:extLst>
          </p:cNvPr>
          <p:cNvSpPr>
            <a:spLocks noGrp="1"/>
          </p:cNvSpPr>
          <p:nvPr>
            <p:ph type="dt" sz="half" idx="10"/>
          </p:nvPr>
        </p:nvSpPr>
        <p:spPr/>
        <p:txBody>
          <a:bodyPr/>
          <a:lstStyle/>
          <a:p>
            <a:fld id="{564C1C20-0C13-467A-82B7-2DA898F952F3}" type="datetimeFigureOut">
              <a:rPr lang="en-IN" smtClean="0"/>
              <a:t>24-10-2024</a:t>
            </a:fld>
            <a:endParaRPr lang="en-IN"/>
          </a:p>
        </p:txBody>
      </p:sp>
      <p:sp>
        <p:nvSpPr>
          <p:cNvPr id="4" name="Footer Placeholder 3">
            <a:extLst>
              <a:ext uri="{FF2B5EF4-FFF2-40B4-BE49-F238E27FC236}">
                <a16:creationId xmlns:a16="http://schemas.microsoft.com/office/drawing/2014/main" id="{18B7D203-4C57-5BF1-7260-D0AA5A7B1F11}"/>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DDC682DA-C6B3-2CA6-15B5-710B46C18097}"/>
              </a:ext>
            </a:extLst>
          </p:cNvPr>
          <p:cNvSpPr>
            <a:spLocks noGrp="1"/>
          </p:cNvSpPr>
          <p:nvPr>
            <p:ph type="sldNum" sz="quarter" idx="12"/>
          </p:nvPr>
        </p:nvSpPr>
        <p:spPr/>
        <p:txBody>
          <a:bodyPr/>
          <a:lstStyle/>
          <a:p>
            <a:fld id="{3C2A3386-7587-4DE7-B97E-DBB84770BCFC}" type="slidenum">
              <a:rPr lang="en-IN" smtClean="0"/>
              <a:t>‹#›</a:t>
            </a:fld>
            <a:endParaRPr lang="en-IN"/>
          </a:p>
        </p:txBody>
      </p:sp>
    </p:spTree>
    <p:extLst>
      <p:ext uri="{BB962C8B-B14F-4D97-AF65-F5344CB8AC3E}">
        <p14:creationId xmlns:p14="http://schemas.microsoft.com/office/powerpoint/2010/main" val="2936370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BADA39C-BB8B-A784-6A56-38C58CE132F3}"/>
              </a:ext>
            </a:extLst>
          </p:cNvPr>
          <p:cNvSpPr>
            <a:spLocks noGrp="1"/>
          </p:cNvSpPr>
          <p:nvPr>
            <p:ph type="dt" sz="half" idx="10"/>
          </p:nvPr>
        </p:nvSpPr>
        <p:spPr/>
        <p:txBody>
          <a:bodyPr/>
          <a:lstStyle/>
          <a:p>
            <a:fld id="{564C1C20-0C13-467A-82B7-2DA898F952F3}" type="datetimeFigureOut">
              <a:rPr lang="en-IN" smtClean="0"/>
              <a:t>24-10-2024</a:t>
            </a:fld>
            <a:endParaRPr lang="en-IN"/>
          </a:p>
        </p:txBody>
      </p:sp>
      <p:sp>
        <p:nvSpPr>
          <p:cNvPr id="3" name="Footer Placeholder 2">
            <a:extLst>
              <a:ext uri="{FF2B5EF4-FFF2-40B4-BE49-F238E27FC236}">
                <a16:creationId xmlns:a16="http://schemas.microsoft.com/office/drawing/2014/main" id="{A9517ACB-28C5-A5C3-08FD-46BC3847A640}"/>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F983C04F-17E7-7070-9EA2-C17B9CB470E1}"/>
              </a:ext>
            </a:extLst>
          </p:cNvPr>
          <p:cNvSpPr>
            <a:spLocks noGrp="1"/>
          </p:cNvSpPr>
          <p:nvPr>
            <p:ph type="sldNum" sz="quarter" idx="12"/>
          </p:nvPr>
        </p:nvSpPr>
        <p:spPr/>
        <p:txBody>
          <a:bodyPr/>
          <a:lstStyle/>
          <a:p>
            <a:fld id="{3C2A3386-7587-4DE7-B97E-DBB84770BCFC}" type="slidenum">
              <a:rPr lang="en-IN" smtClean="0"/>
              <a:t>‹#›</a:t>
            </a:fld>
            <a:endParaRPr lang="en-IN"/>
          </a:p>
        </p:txBody>
      </p:sp>
    </p:spTree>
    <p:extLst>
      <p:ext uri="{BB962C8B-B14F-4D97-AF65-F5344CB8AC3E}">
        <p14:creationId xmlns:p14="http://schemas.microsoft.com/office/powerpoint/2010/main" val="927793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BC80AF-88A7-22D5-B831-CC82991936E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E5397576-0FCA-FE85-3F74-B61C324245F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B5566DAF-2FE4-6138-1F47-BCB62C6B77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26298D-5C6B-A8E0-1E69-DA730D3B3790}"/>
              </a:ext>
            </a:extLst>
          </p:cNvPr>
          <p:cNvSpPr>
            <a:spLocks noGrp="1"/>
          </p:cNvSpPr>
          <p:nvPr>
            <p:ph type="dt" sz="half" idx="10"/>
          </p:nvPr>
        </p:nvSpPr>
        <p:spPr/>
        <p:txBody>
          <a:bodyPr/>
          <a:lstStyle/>
          <a:p>
            <a:fld id="{564C1C20-0C13-467A-82B7-2DA898F952F3}" type="datetimeFigureOut">
              <a:rPr lang="en-IN" smtClean="0"/>
              <a:t>24-10-2024</a:t>
            </a:fld>
            <a:endParaRPr lang="en-IN"/>
          </a:p>
        </p:txBody>
      </p:sp>
      <p:sp>
        <p:nvSpPr>
          <p:cNvPr id="6" name="Footer Placeholder 5">
            <a:extLst>
              <a:ext uri="{FF2B5EF4-FFF2-40B4-BE49-F238E27FC236}">
                <a16:creationId xmlns:a16="http://schemas.microsoft.com/office/drawing/2014/main" id="{49650CA4-EB11-FB51-ACA4-4C3A14045459}"/>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88FF091D-0B20-1D1D-8DF7-627FCA8A36B3}"/>
              </a:ext>
            </a:extLst>
          </p:cNvPr>
          <p:cNvSpPr>
            <a:spLocks noGrp="1"/>
          </p:cNvSpPr>
          <p:nvPr>
            <p:ph type="sldNum" sz="quarter" idx="12"/>
          </p:nvPr>
        </p:nvSpPr>
        <p:spPr/>
        <p:txBody>
          <a:bodyPr/>
          <a:lstStyle/>
          <a:p>
            <a:fld id="{3C2A3386-7587-4DE7-B97E-DBB84770BCFC}" type="slidenum">
              <a:rPr lang="en-IN" smtClean="0"/>
              <a:t>‹#›</a:t>
            </a:fld>
            <a:endParaRPr lang="en-IN"/>
          </a:p>
        </p:txBody>
      </p:sp>
    </p:spTree>
    <p:extLst>
      <p:ext uri="{BB962C8B-B14F-4D97-AF65-F5344CB8AC3E}">
        <p14:creationId xmlns:p14="http://schemas.microsoft.com/office/powerpoint/2010/main" val="24469768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5E8AD-FFBF-D68B-4B4A-6786A88A82E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5C4E5C7B-F519-4C27-12BA-0DDF854332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3B8E77EE-8504-959B-8AAA-208B1C89EF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06D586-981E-5B8D-79AB-356535D45E1E}"/>
              </a:ext>
            </a:extLst>
          </p:cNvPr>
          <p:cNvSpPr>
            <a:spLocks noGrp="1"/>
          </p:cNvSpPr>
          <p:nvPr>
            <p:ph type="dt" sz="half" idx="10"/>
          </p:nvPr>
        </p:nvSpPr>
        <p:spPr/>
        <p:txBody>
          <a:bodyPr/>
          <a:lstStyle/>
          <a:p>
            <a:fld id="{564C1C20-0C13-467A-82B7-2DA898F952F3}" type="datetimeFigureOut">
              <a:rPr lang="en-IN" smtClean="0"/>
              <a:t>24-10-2024</a:t>
            </a:fld>
            <a:endParaRPr lang="en-IN"/>
          </a:p>
        </p:txBody>
      </p:sp>
      <p:sp>
        <p:nvSpPr>
          <p:cNvPr id="6" name="Footer Placeholder 5">
            <a:extLst>
              <a:ext uri="{FF2B5EF4-FFF2-40B4-BE49-F238E27FC236}">
                <a16:creationId xmlns:a16="http://schemas.microsoft.com/office/drawing/2014/main" id="{FA67DA84-8ADC-2E7B-ABE2-66F2F0699B71}"/>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38AF6ACF-6390-6E03-25ED-14342C6376FE}"/>
              </a:ext>
            </a:extLst>
          </p:cNvPr>
          <p:cNvSpPr>
            <a:spLocks noGrp="1"/>
          </p:cNvSpPr>
          <p:nvPr>
            <p:ph type="sldNum" sz="quarter" idx="12"/>
          </p:nvPr>
        </p:nvSpPr>
        <p:spPr/>
        <p:txBody>
          <a:bodyPr/>
          <a:lstStyle/>
          <a:p>
            <a:fld id="{3C2A3386-7587-4DE7-B97E-DBB84770BCFC}" type="slidenum">
              <a:rPr lang="en-IN" smtClean="0"/>
              <a:t>‹#›</a:t>
            </a:fld>
            <a:endParaRPr lang="en-IN"/>
          </a:p>
        </p:txBody>
      </p:sp>
    </p:spTree>
    <p:extLst>
      <p:ext uri="{BB962C8B-B14F-4D97-AF65-F5344CB8AC3E}">
        <p14:creationId xmlns:p14="http://schemas.microsoft.com/office/powerpoint/2010/main" val="1086449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44397F2-2CB1-BFEE-7730-D817DD2429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FE0F1A9-56BE-C8BF-FD57-7F313C07706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C684161-CA10-0156-4ABC-2AE1D9B1BB0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4C1C20-0C13-467A-82B7-2DA898F952F3}" type="datetimeFigureOut">
              <a:rPr lang="en-IN" smtClean="0"/>
              <a:t>24-10-2024</a:t>
            </a:fld>
            <a:endParaRPr lang="en-IN"/>
          </a:p>
        </p:txBody>
      </p:sp>
      <p:sp>
        <p:nvSpPr>
          <p:cNvPr id="5" name="Footer Placeholder 4">
            <a:extLst>
              <a:ext uri="{FF2B5EF4-FFF2-40B4-BE49-F238E27FC236}">
                <a16:creationId xmlns:a16="http://schemas.microsoft.com/office/drawing/2014/main" id="{C44323D7-6E92-8941-1A4E-C74F28EF74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1930B1CA-7E54-C0E9-79BC-2064F2B00C0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2A3386-7587-4DE7-B97E-DBB84770BCFC}" type="slidenum">
              <a:rPr lang="en-IN" smtClean="0"/>
              <a:t>‹#›</a:t>
            </a:fld>
            <a:endParaRPr lang="en-IN"/>
          </a:p>
        </p:txBody>
      </p:sp>
    </p:spTree>
    <p:extLst>
      <p:ext uri="{BB962C8B-B14F-4D97-AF65-F5344CB8AC3E}">
        <p14:creationId xmlns:p14="http://schemas.microsoft.com/office/powerpoint/2010/main" val="2327256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drmanjunathg.in/"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47ED3-2E77-D9F2-E4B9-72D047926983}"/>
              </a:ext>
            </a:extLst>
          </p:cNvPr>
          <p:cNvSpPr>
            <a:spLocks noGrp="1"/>
          </p:cNvSpPr>
          <p:nvPr>
            <p:ph type="ctrTitle"/>
          </p:nvPr>
        </p:nvSpPr>
        <p:spPr>
          <a:xfrm>
            <a:off x="1524000" y="192025"/>
            <a:ext cx="9144000" cy="2103120"/>
          </a:xfrm>
        </p:spPr>
        <p:txBody>
          <a:bodyPr>
            <a:normAutofit/>
          </a:bodyPr>
          <a:lstStyle/>
          <a:p>
            <a:r>
              <a:rPr lang="en-IN" sz="4000" dirty="0"/>
              <a:t>The Code on Wages, 2019</a:t>
            </a:r>
            <a:br>
              <a:rPr lang="en-IN" sz="4000" dirty="0"/>
            </a:br>
            <a:r>
              <a:rPr lang="en-IN" sz="4000" dirty="0"/>
              <a:t>Substantial provision &amp; compliance for the employers</a:t>
            </a:r>
          </a:p>
        </p:txBody>
      </p:sp>
      <p:sp>
        <p:nvSpPr>
          <p:cNvPr id="3" name="Subtitle 2">
            <a:extLst>
              <a:ext uri="{FF2B5EF4-FFF2-40B4-BE49-F238E27FC236}">
                <a16:creationId xmlns:a16="http://schemas.microsoft.com/office/drawing/2014/main" id="{D4A3081D-2C43-893B-1818-B38E6248AC17}"/>
              </a:ext>
            </a:extLst>
          </p:cNvPr>
          <p:cNvSpPr>
            <a:spLocks noGrp="1"/>
          </p:cNvSpPr>
          <p:nvPr>
            <p:ph type="subTitle" idx="1"/>
          </p:nvPr>
        </p:nvSpPr>
        <p:spPr>
          <a:xfrm>
            <a:off x="1524000" y="3602038"/>
            <a:ext cx="9144000" cy="2835338"/>
          </a:xfrm>
        </p:spPr>
        <p:txBody>
          <a:bodyPr>
            <a:normAutofit/>
          </a:bodyPr>
          <a:lstStyle/>
          <a:p>
            <a:r>
              <a:rPr lang="en-IN" dirty="0" err="1"/>
              <a:t>Dr.</a:t>
            </a:r>
            <a:r>
              <a:rPr lang="en-IN" dirty="0"/>
              <a:t> G MANJUNATH, KLS, PHD</a:t>
            </a:r>
          </a:p>
          <a:p>
            <a:r>
              <a:rPr lang="en-IN" dirty="0"/>
              <a:t>Additional Labour Commissioner (IR)</a:t>
            </a:r>
          </a:p>
          <a:p>
            <a:r>
              <a:rPr lang="en-IN" dirty="0"/>
              <a:t>Government of Karnataka</a:t>
            </a:r>
          </a:p>
          <a:p>
            <a:r>
              <a:rPr lang="en-IN" dirty="0">
                <a:hlinkClick r:id="rId2"/>
              </a:rPr>
              <a:t>www.drmanjunathg.in</a:t>
            </a:r>
            <a:endParaRPr lang="en-IN" dirty="0"/>
          </a:p>
          <a:p>
            <a:r>
              <a:rPr lang="en-IN" dirty="0"/>
              <a:t>25.10.2024</a:t>
            </a:r>
          </a:p>
          <a:p>
            <a:r>
              <a:rPr lang="en-IN" dirty="0"/>
              <a:t>MC Hall, Infosys campus, Electronic city, Bengaluru</a:t>
            </a:r>
          </a:p>
          <a:p>
            <a:endParaRPr lang="en-IN" dirty="0"/>
          </a:p>
          <a:p>
            <a:endParaRPr lang="en-IN" dirty="0"/>
          </a:p>
          <a:p>
            <a:endParaRPr lang="en-IN" dirty="0"/>
          </a:p>
        </p:txBody>
      </p:sp>
    </p:spTree>
    <p:extLst>
      <p:ext uri="{BB962C8B-B14F-4D97-AF65-F5344CB8AC3E}">
        <p14:creationId xmlns:p14="http://schemas.microsoft.com/office/powerpoint/2010/main" val="36711885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EF98DE-A70F-B6D9-F890-2003BBF65953}"/>
              </a:ext>
            </a:extLst>
          </p:cNvPr>
          <p:cNvSpPr>
            <a:spLocks noGrp="1"/>
          </p:cNvSpPr>
          <p:nvPr>
            <p:ph type="title"/>
          </p:nvPr>
        </p:nvSpPr>
        <p:spPr>
          <a:xfrm>
            <a:off x="838200" y="365125"/>
            <a:ext cx="10515600" cy="466979"/>
          </a:xfrm>
        </p:spPr>
        <p:txBody>
          <a:bodyPr>
            <a:normAutofit fontScale="90000"/>
          </a:bodyPr>
          <a:lstStyle/>
          <a:p>
            <a:pPr algn="ctr"/>
            <a:r>
              <a:rPr lang="en-IN" sz="3200" dirty="0"/>
              <a:t>Compliance No 8</a:t>
            </a:r>
          </a:p>
        </p:txBody>
      </p:sp>
      <p:sp>
        <p:nvSpPr>
          <p:cNvPr id="3" name="Content Placeholder 2">
            <a:extLst>
              <a:ext uri="{FF2B5EF4-FFF2-40B4-BE49-F238E27FC236}">
                <a16:creationId xmlns:a16="http://schemas.microsoft.com/office/drawing/2014/main" id="{A78FDAE5-8EF2-FEE6-FED7-2CEC604DD73B}"/>
              </a:ext>
            </a:extLst>
          </p:cNvPr>
          <p:cNvSpPr>
            <a:spLocks noGrp="1"/>
          </p:cNvSpPr>
          <p:nvPr>
            <p:ph idx="1"/>
          </p:nvPr>
        </p:nvSpPr>
        <p:spPr>
          <a:xfrm>
            <a:off x="292608" y="941832"/>
            <a:ext cx="11631168" cy="5733288"/>
          </a:xfrm>
        </p:spPr>
        <p:txBody>
          <a:bodyPr/>
          <a:lstStyle/>
          <a:p>
            <a:r>
              <a:rPr lang="en-IN" dirty="0"/>
              <a:t>Employer may deduct certain amounts from the bonus payable to an employee, if he is found guilty of misconduct causing financial loss to the employer in respect of that accounting year only.</a:t>
            </a:r>
          </a:p>
          <a:p>
            <a:pPr marL="0" indent="0">
              <a:buNone/>
            </a:pPr>
            <a:endParaRPr lang="en-IN" dirty="0"/>
          </a:p>
          <a:p>
            <a:r>
              <a:rPr lang="en-IN" dirty="0"/>
              <a:t>Employer may also disqualify an employee from receiving bonus if he is dismissed from service for-</a:t>
            </a:r>
          </a:p>
          <a:p>
            <a:pPr>
              <a:buFont typeface="Wingdings" panose="05000000000000000000" pitchFamily="2" charset="2"/>
              <a:buChar char="§"/>
            </a:pPr>
            <a:r>
              <a:rPr lang="en-IN" dirty="0"/>
              <a:t>Fraud</a:t>
            </a:r>
          </a:p>
          <a:p>
            <a:pPr>
              <a:buFont typeface="Wingdings" panose="05000000000000000000" pitchFamily="2" charset="2"/>
              <a:buChar char="§"/>
            </a:pPr>
            <a:r>
              <a:rPr lang="en-IN" dirty="0"/>
              <a:t>Riotous or violent behaviour while on the premises of the establishment or</a:t>
            </a:r>
          </a:p>
          <a:p>
            <a:pPr>
              <a:buFont typeface="Wingdings" panose="05000000000000000000" pitchFamily="2" charset="2"/>
              <a:buChar char="§"/>
            </a:pPr>
            <a:r>
              <a:rPr lang="en-IN" dirty="0"/>
              <a:t>Theft</a:t>
            </a:r>
          </a:p>
          <a:p>
            <a:pPr>
              <a:buFont typeface="Wingdings" panose="05000000000000000000" pitchFamily="2" charset="2"/>
              <a:buChar char="§"/>
            </a:pPr>
            <a:r>
              <a:rPr lang="en-IN" dirty="0"/>
              <a:t>Misappropriation ;</a:t>
            </a:r>
          </a:p>
          <a:p>
            <a:pPr>
              <a:buFont typeface="Wingdings" panose="05000000000000000000" pitchFamily="2" charset="2"/>
              <a:buChar char="§"/>
            </a:pPr>
            <a:r>
              <a:rPr lang="en-IN" dirty="0"/>
              <a:t>Sabotage of any property of the establishment’</a:t>
            </a:r>
          </a:p>
          <a:p>
            <a:pPr>
              <a:buFont typeface="Wingdings" panose="05000000000000000000" pitchFamily="2" charset="2"/>
              <a:buChar char="§"/>
            </a:pPr>
            <a:r>
              <a:rPr lang="en-IN" dirty="0"/>
              <a:t>Conviction for sexual harassment</a:t>
            </a:r>
          </a:p>
        </p:txBody>
      </p:sp>
    </p:spTree>
    <p:extLst>
      <p:ext uri="{BB962C8B-B14F-4D97-AF65-F5344CB8AC3E}">
        <p14:creationId xmlns:p14="http://schemas.microsoft.com/office/powerpoint/2010/main" val="17070134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4952E-985C-EC30-18F8-453A3D05EEFC}"/>
              </a:ext>
            </a:extLst>
          </p:cNvPr>
          <p:cNvSpPr>
            <a:spLocks noGrp="1"/>
          </p:cNvSpPr>
          <p:nvPr>
            <p:ph type="title"/>
          </p:nvPr>
        </p:nvSpPr>
        <p:spPr>
          <a:xfrm>
            <a:off x="838200" y="365125"/>
            <a:ext cx="10515600" cy="540131"/>
          </a:xfrm>
        </p:spPr>
        <p:txBody>
          <a:bodyPr>
            <a:normAutofit fontScale="90000"/>
          </a:bodyPr>
          <a:lstStyle/>
          <a:p>
            <a:pPr algn="ctr"/>
            <a:r>
              <a:rPr lang="en-IN" sz="3200" dirty="0"/>
              <a:t>Compliance No 9</a:t>
            </a:r>
            <a:r>
              <a:rPr lang="en-IN" sz="4400" dirty="0"/>
              <a:t> </a:t>
            </a:r>
            <a:endParaRPr lang="en-IN" dirty="0"/>
          </a:p>
        </p:txBody>
      </p:sp>
      <p:sp>
        <p:nvSpPr>
          <p:cNvPr id="3" name="Content Placeholder 2">
            <a:extLst>
              <a:ext uri="{FF2B5EF4-FFF2-40B4-BE49-F238E27FC236}">
                <a16:creationId xmlns:a16="http://schemas.microsoft.com/office/drawing/2014/main" id="{801F5D80-C258-766E-DAA5-225A1E2CBF17}"/>
              </a:ext>
            </a:extLst>
          </p:cNvPr>
          <p:cNvSpPr>
            <a:spLocks noGrp="1"/>
          </p:cNvSpPr>
          <p:nvPr>
            <p:ph idx="1"/>
          </p:nvPr>
        </p:nvSpPr>
        <p:spPr>
          <a:xfrm>
            <a:off x="274320" y="987552"/>
            <a:ext cx="11567160" cy="5505323"/>
          </a:xfrm>
        </p:spPr>
        <p:txBody>
          <a:bodyPr/>
          <a:lstStyle/>
          <a:p>
            <a:r>
              <a:rPr lang="en-IN" dirty="0"/>
              <a:t>Every employer shall pay all amounts to be required to be paid under this code to every employee employed by him.</a:t>
            </a:r>
          </a:p>
          <a:p>
            <a:pPr marL="0" indent="0">
              <a:buNone/>
            </a:pPr>
            <a:endParaRPr lang="en-IN" dirty="0"/>
          </a:p>
          <a:p>
            <a:r>
              <a:rPr lang="en-IN" dirty="0"/>
              <a:t>Employer to pay various undisbursed dues on case of death of an employee to the legal heirs or be deposited with such authority and get himself discharged from his liability. </a:t>
            </a:r>
          </a:p>
          <a:p>
            <a:pPr marL="0" indent="0">
              <a:buNone/>
            </a:pPr>
            <a:endParaRPr lang="en-IN" dirty="0"/>
          </a:p>
          <a:p>
            <a:r>
              <a:rPr lang="en-IN" dirty="0"/>
              <a:t>Employer shall not fail or default himself from paying any claim determined and compensation ordered by the claims authority u/s 45 of the code.</a:t>
            </a:r>
          </a:p>
          <a:p>
            <a:pPr marL="0" indent="0">
              <a:buNone/>
            </a:pPr>
            <a:endParaRPr lang="en-IN" dirty="0"/>
          </a:p>
          <a:p>
            <a:r>
              <a:rPr lang="en-IN" dirty="0"/>
              <a:t>Claims application time period extended from 6 months to 3 years from the date om which claims arises. </a:t>
            </a:r>
          </a:p>
        </p:txBody>
      </p:sp>
    </p:spTree>
    <p:extLst>
      <p:ext uri="{BB962C8B-B14F-4D97-AF65-F5344CB8AC3E}">
        <p14:creationId xmlns:p14="http://schemas.microsoft.com/office/powerpoint/2010/main" val="35392306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D7E95-A996-DE16-5DA8-92272B6DBE66}"/>
              </a:ext>
            </a:extLst>
          </p:cNvPr>
          <p:cNvSpPr>
            <a:spLocks noGrp="1"/>
          </p:cNvSpPr>
          <p:nvPr>
            <p:ph type="title"/>
          </p:nvPr>
        </p:nvSpPr>
        <p:spPr>
          <a:xfrm>
            <a:off x="838200" y="365125"/>
            <a:ext cx="10515600" cy="732155"/>
          </a:xfrm>
        </p:spPr>
        <p:txBody>
          <a:bodyPr>
            <a:normAutofit/>
          </a:bodyPr>
          <a:lstStyle/>
          <a:p>
            <a:pPr algn="ctr"/>
            <a:r>
              <a:rPr lang="en-IN" sz="3200" dirty="0"/>
              <a:t>Compliance No 10</a:t>
            </a:r>
          </a:p>
        </p:txBody>
      </p:sp>
      <p:sp>
        <p:nvSpPr>
          <p:cNvPr id="3" name="Content Placeholder 2">
            <a:extLst>
              <a:ext uri="{FF2B5EF4-FFF2-40B4-BE49-F238E27FC236}">
                <a16:creationId xmlns:a16="http://schemas.microsoft.com/office/drawing/2014/main" id="{0B26C5C4-6E21-1A8C-F0C4-4AA73A3DB8CA}"/>
              </a:ext>
            </a:extLst>
          </p:cNvPr>
          <p:cNvSpPr>
            <a:spLocks noGrp="1"/>
          </p:cNvSpPr>
          <p:nvPr>
            <p:ph idx="1"/>
          </p:nvPr>
        </p:nvSpPr>
        <p:spPr>
          <a:xfrm>
            <a:off x="838200" y="1307592"/>
            <a:ext cx="10515600" cy="4869371"/>
          </a:xfrm>
        </p:spPr>
        <p:txBody>
          <a:bodyPr>
            <a:normAutofit lnSpcReduction="10000"/>
          </a:bodyPr>
          <a:lstStyle/>
          <a:p>
            <a:r>
              <a:rPr lang="en-IN" dirty="0"/>
              <a:t>Offences &amp; penalties</a:t>
            </a:r>
          </a:p>
          <a:p>
            <a:r>
              <a:rPr lang="en-IN" dirty="0"/>
              <a:t>Cognizance of offences</a:t>
            </a:r>
          </a:p>
          <a:p>
            <a:r>
              <a:rPr lang="en-IN" dirty="0"/>
              <a:t>Complaint may be made by or under the authority of</a:t>
            </a:r>
          </a:p>
          <a:p>
            <a:pPr>
              <a:buFont typeface="Wingdings" panose="05000000000000000000" pitchFamily="2" charset="2"/>
              <a:buChar char="§"/>
            </a:pPr>
            <a:r>
              <a:rPr lang="en-IN" dirty="0"/>
              <a:t>Government</a:t>
            </a:r>
          </a:p>
          <a:p>
            <a:pPr>
              <a:buFont typeface="Wingdings" panose="05000000000000000000" pitchFamily="2" charset="2"/>
              <a:buChar char="§"/>
            </a:pPr>
            <a:r>
              <a:rPr lang="en-IN" dirty="0"/>
              <a:t>An officer authorised </a:t>
            </a:r>
          </a:p>
          <a:p>
            <a:pPr>
              <a:buFont typeface="Wingdings" panose="05000000000000000000" pitchFamily="2" charset="2"/>
              <a:buChar char="§"/>
            </a:pPr>
            <a:r>
              <a:rPr lang="en-IN" dirty="0"/>
              <a:t>Employee</a:t>
            </a:r>
          </a:p>
          <a:p>
            <a:pPr>
              <a:buFont typeface="Wingdings" panose="05000000000000000000" pitchFamily="2" charset="2"/>
              <a:buChar char="§"/>
            </a:pPr>
            <a:r>
              <a:rPr lang="en-IN" dirty="0"/>
              <a:t>Registered trade union </a:t>
            </a:r>
          </a:p>
          <a:p>
            <a:pPr>
              <a:buFont typeface="Wingdings" panose="05000000000000000000" pitchFamily="2" charset="2"/>
              <a:buChar char="§"/>
            </a:pPr>
            <a:r>
              <a:rPr lang="en-IN" dirty="0"/>
              <a:t>Inspector-cum-facilitator</a:t>
            </a:r>
          </a:p>
          <a:p>
            <a:pPr>
              <a:buFont typeface="Wingdings" panose="05000000000000000000" pitchFamily="2" charset="2"/>
              <a:buChar char="§"/>
            </a:pPr>
            <a:r>
              <a:rPr lang="en-IN" dirty="0"/>
              <a:t>Power of officers to impose penalty in certain cases</a:t>
            </a:r>
          </a:p>
          <a:p>
            <a:pPr>
              <a:buFont typeface="Wingdings" panose="05000000000000000000" pitchFamily="2" charset="2"/>
              <a:buChar char="§"/>
            </a:pPr>
            <a:r>
              <a:rPr lang="en-IN" dirty="0"/>
              <a:t>Composition of offences </a:t>
            </a:r>
          </a:p>
          <a:p>
            <a:pPr>
              <a:buFont typeface="Wingdings" panose="05000000000000000000" pitchFamily="2" charset="2"/>
              <a:buChar char="§"/>
            </a:pPr>
            <a:endParaRPr lang="en-IN" dirty="0"/>
          </a:p>
          <a:p>
            <a:pPr>
              <a:buFont typeface="Wingdings" panose="05000000000000000000" pitchFamily="2" charset="2"/>
              <a:buChar char="§"/>
            </a:pPr>
            <a:endParaRPr lang="en-IN" dirty="0"/>
          </a:p>
        </p:txBody>
      </p:sp>
    </p:spTree>
    <p:extLst>
      <p:ext uri="{BB962C8B-B14F-4D97-AF65-F5344CB8AC3E}">
        <p14:creationId xmlns:p14="http://schemas.microsoft.com/office/powerpoint/2010/main" val="7872328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C1656-BCE7-DB62-30C2-D0637B609175}"/>
              </a:ext>
            </a:extLst>
          </p:cNvPr>
          <p:cNvSpPr>
            <a:spLocks noGrp="1"/>
          </p:cNvSpPr>
          <p:nvPr>
            <p:ph type="title"/>
          </p:nvPr>
        </p:nvSpPr>
        <p:spPr>
          <a:xfrm>
            <a:off x="838200" y="365125"/>
            <a:ext cx="10515600" cy="768731"/>
          </a:xfrm>
        </p:spPr>
        <p:txBody>
          <a:bodyPr>
            <a:normAutofit/>
          </a:bodyPr>
          <a:lstStyle/>
          <a:p>
            <a:pPr algn="ctr"/>
            <a:r>
              <a:rPr lang="en-IN" sz="3200" dirty="0"/>
              <a:t>Compliance No 11</a:t>
            </a:r>
          </a:p>
        </p:txBody>
      </p:sp>
      <p:sp>
        <p:nvSpPr>
          <p:cNvPr id="3" name="Content Placeholder 2">
            <a:extLst>
              <a:ext uri="{FF2B5EF4-FFF2-40B4-BE49-F238E27FC236}">
                <a16:creationId xmlns:a16="http://schemas.microsoft.com/office/drawing/2014/main" id="{9D643410-98AF-918B-A4A0-936CC60FD57B}"/>
              </a:ext>
            </a:extLst>
          </p:cNvPr>
          <p:cNvSpPr>
            <a:spLocks noGrp="1"/>
          </p:cNvSpPr>
          <p:nvPr>
            <p:ph idx="1"/>
          </p:nvPr>
        </p:nvSpPr>
        <p:spPr>
          <a:xfrm>
            <a:off x="512064" y="1307592"/>
            <a:ext cx="11311128" cy="4869371"/>
          </a:xfrm>
        </p:spPr>
        <p:txBody>
          <a:bodyPr/>
          <a:lstStyle/>
          <a:p>
            <a:r>
              <a:rPr lang="en-IN" dirty="0"/>
              <a:t>Burden of proof is on the employer to prove that the dues under this code have been paid.</a:t>
            </a:r>
          </a:p>
          <a:p>
            <a:endParaRPr lang="en-IN" dirty="0"/>
          </a:p>
          <a:p>
            <a:r>
              <a:rPr lang="en-IN" dirty="0"/>
              <a:t>Contracting out is not allowed under the code, and employer shall not enter in to such contracts. </a:t>
            </a:r>
          </a:p>
        </p:txBody>
      </p:sp>
    </p:spTree>
    <p:extLst>
      <p:ext uri="{BB962C8B-B14F-4D97-AF65-F5344CB8AC3E}">
        <p14:creationId xmlns:p14="http://schemas.microsoft.com/office/powerpoint/2010/main" val="36446101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3530E-5DBB-485C-DCCF-D495CF4D323F}"/>
              </a:ext>
            </a:extLst>
          </p:cNvPr>
          <p:cNvSpPr>
            <a:spLocks noGrp="1"/>
          </p:cNvSpPr>
          <p:nvPr>
            <p:ph type="title"/>
          </p:nvPr>
        </p:nvSpPr>
        <p:spPr/>
        <p:txBody>
          <a:bodyPr/>
          <a:lstStyle/>
          <a:p>
            <a:pPr algn="ctr"/>
            <a:r>
              <a:rPr lang="en-IN" dirty="0"/>
              <a:t>THANK YOU</a:t>
            </a:r>
          </a:p>
        </p:txBody>
      </p:sp>
    </p:spTree>
    <p:extLst>
      <p:ext uri="{BB962C8B-B14F-4D97-AF65-F5344CB8AC3E}">
        <p14:creationId xmlns:p14="http://schemas.microsoft.com/office/powerpoint/2010/main" val="9457301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13510-56F2-80C1-401A-27C3DD3A993F}"/>
              </a:ext>
            </a:extLst>
          </p:cNvPr>
          <p:cNvSpPr>
            <a:spLocks noGrp="1"/>
          </p:cNvSpPr>
          <p:nvPr>
            <p:ph type="title"/>
          </p:nvPr>
        </p:nvSpPr>
        <p:spPr>
          <a:xfrm>
            <a:off x="838200" y="365125"/>
            <a:ext cx="10515600" cy="485267"/>
          </a:xfrm>
        </p:spPr>
        <p:txBody>
          <a:bodyPr>
            <a:normAutofit fontScale="90000"/>
          </a:bodyPr>
          <a:lstStyle/>
          <a:p>
            <a:pPr algn="ctr"/>
            <a:r>
              <a:rPr lang="en-IN" dirty="0"/>
              <a:t>Preliminary observations</a:t>
            </a:r>
          </a:p>
        </p:txBody>
      </p:sp>
      <p:sp>
        <p:nvSpPr>
          <p:cNvPr id="3" name="Content Placeholder 2">
            <a:extLst>
              <a:ext uri="{FF2B5EF4-FFF2-40B4-BE49-F238E27FC236}">
                <a16:creationId xmlns:a16="http://schemas.microsoft.com/office/drawing/2014/main" id="{B4A2A4DB-BDE3-B2CB-4ED0-7530E251BB66}"/>
              </a:ext>
            </a:extLst>
          </p:cNvPr>
          <p:cNvSpPr>
            <a:spLocks noGrp="1"/>
          </p:cNvSpPr>
          <p:nvPr>
            <p:ph idx="1"/>
          </p:nvPr>
        </p:nvSpPr>
        <p:spPr>
          <a:xfrm>
            <a:off x="137160" y="1005840"/>
            <a:ext cx="11722608" cy="5660136"/>
          </a:xfrm>
        </p:spPr>
        <p:txBody>
          <a:bodyPr>
            <a:normAutofit fontScale="92500" lnSpcReduction="20000"/>
          </a:bodyPr>
          <a:lstStyle/>
          <a:p>
            <a:r>
              <a:rPr lang="en-IN" dirty="0"/>
              <a:t>Does it extend to the whole of India? (geographical or entire work force in India)</a:t>
            </a:r>
          </a:p>
          <a:p>
            <a:r>
              <a:rPr lang="en-IN" dirty="0"/>
              <a:t>Why is the term ‘contractor’ &amp; ‘contract labour’ defined under the code, but not under the 4 repealed Acts?</a:t>
            </a:r>
          </a:p>
          <a:p>
            <a:r>
              <a:rPr lang="en-IN" dirty="0"/>
              <a:t>Except in the IR code, all the three labour codes defines CONTRACTOR &amp; CONTRACT LABOUR.</a:t>
            </a:r>
          </a:p>
          <a:p>
            <a:r>
              <a:rPr lang="en-IN" dirty="0"/>
              <a:t>The term ‘industrial dispute’ is also defined under the code, which was not defined under the 4 repealed acts.</a:t>
            </a:r>
          </a:p>
          <a:p>
            <a:r>
              <a:rPr lang="en-IN" dirty="0"/>
              <a:t>A new definition ‘worker’ is included in the wage code, unlike the repealed 3acts, except ERA, 1976.</a:t>
            </a:r>
          </a:p>
          <a:p>
            <a:r>
              <a:rPr lang="en-IN" dirty="0"/>
              <a:t>Is compliance under the new wage code complicated or not?</a:t>
            </a:r>
          </a:p>
          <a:p>
            <a:r>
              <a:rPr lang="en-IN" dirty="0"/>
              <a:t>Who are the authorities under the new wage code?</a:t>
            </a:r>
          </a:p>
          <a:p>
            <a:r>
              <a:rPr lang="en-IN" dirty="0"/>
              <a:t>Does wage code is in tune with the growth trajectory and egalitarian in approach?</a:t>
            </a:r>
          </a:p>
          <a:p>
            <a:r>
              <a:rPr lang="en-IN" dirty="0"/>
              <a:t>Why ‘scheduled employment’ is removed?</a:t>
            </a:r>
          </a:p>
          <a:p>
            <a:r>
              <a:rPr lang="en-IN" dirty="0"/>
              <a:t>Why the code envisages ‘floor wage’, taking into account minimum living standards of a worker?</a:t>
            </a:r>
          </a:p>
        </p:txBody>
      </p:sp>
    </p:spTree>
    <p:extLst>
      <p:ext uri="{BB962C8B-B14F-4D97-AF65-F5344CB8AC3E}">
        <p14:creationId xmlns:p14="http://schemas.microsoft.com/office/powerpoint/2010/main" val="22204162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F7C15-08E8-0F21-9FD0-5904EFD157EB}"/>
              </a:ext>
            </a:extLst>
          </p:cNvPr>
          <p:cNvSpPr>
            <a:spLocks noGrp="1"/>
          </p:cNvSpPr>
          <p:nvPr>
            <p:ph type="title"/>
          </p:nvPr>
        </p:nvSpPr>
        <p:spPr>
          <a:xfrm>
            <a:off x="838200" y="365125"/>
            <a:ext cx="10515600" cy="713867"/>
          </a:xfrm>
        </p:spPr>
        <p:txBody>
          <a:bodyPr>
            <a:normAutofit/>
          </a:bodyPr>
          <a:lstStyle/>
          <a:p>
            <a:pPr algn="ctr"/>
            <a:r>
              <a:rPr lang="en-IN" sz="3600" dirty="0"/>
              <a:t>Compliance No 1</a:t>
            </a:r>
          </a:p>
        </p:txBody>
      </p:sp>
      <p:sp>
        <p:nvSpPr>
          <p:cNvPr id="3" name="Content Placeholder 2">
            <a:extLst>
              <a:ext uri="{FF2B5EF4-FFF2-40B4-BE49-F238E27FC236}">
                <a16:creationId xmlns:a16="http://schemas.microsoft.com/office/drawing/2014/main" id="{134A0552-08E3-3CEC-BA0E-62A5C89C2564}"/>
              </a:ext>
            </a:extLst>
          </p:cNvPr>
          <p:cNvSpPr>
            <a:spLocks noGrp="1"/>
          </p:cNvSpPr>
          <p:nvPr>
            <p:ph idx="1"/>
          </p:nvPr>
        </p:nvSpPr>
        <p:spPr>
          <a:xfrm>
            <a:off x="292608" y="1078992"/>
            <a:ext cx="11539728" cy="5504688"/>
          </a:xfrm>
        </p:spPr>
        <p:txBody>
          <a:bodyPr>
            <a:normAutofit lnSpcReduction="10000"/>
          </a:bodyPr>
          <a:lstStyle/>
          <a:p>
            <a:r>
              <a:rPr lang="en-IN" dirty="0"/>
              <a:t>Employer not to discriminate in an establishment among employees on the ground of gender in matters relating to wages in respect of the same work or work of a similar nature done by an employee.</a:t>
            </a:r>
          </a:p>
          <a:p>
            <a:r>
              <a:rPr lang="en-IN" dirty="0"/>
              <a:t>‘Remuneration’ definition not found in the Code, it is only with respect to wages. </a:t>
            </a:r>
          </a:p>
          <a:p>
            <a:r>
              <a:rPr lang="en-IN" dirty="0"/>
              <a:t>Definition of ‘same work or work of a similar nature’ is little bit a deviation, and ‘worker’ may not be within the meaning of this compliance. Compare this with ‘employee’</a:t>
            </a:r>
          </a:p>
          <a:p>
            <a:r>
              <a:rPr lang="en-IN" dirty="0"/>
              <a:t>Employer for the compliance as mentioned above, shall not reduce the rate of wages of any employee.</a:t>
            </a:r>
          </a:p>
          <a:p>
            <a:r>
              <a:rPr lang="en-IN" dirty="0"/>
              <a:t>Employer shall not discriminate on the ground of sex while recruiting, conditions of employment.</a:t>
            </a:r>
          </a:p>
          <a:p>
            <a:r>
              <a:rPr lang="en-IN" dirty="0"/>
              <a:t>(compare this compliance with Sec. 5 of the ERA &amp; proviso)</a:t>
            </a:r>
          </a:p>
        </p:txBody>
      </p:sp>
    </p:spTree>
    <p:extLst>
      <p:ext uri="{BB962C8B-B14F-4D97-AF65-F5344CB8AC3E}">
        <p14:creationId xmlns:p14="http://schemas.microsoft.com/office/powerpoint/2010/main" val="16450912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CFEF72-B700-1D88-1105-1ACA181DF126}"/>
              </a:ext>
            </a:extLst>
          </p:cNvPr>
          <p:cNvSpPr>
            <a:spLocks noGrp="1"/>
          </p:cNvSpPr>
          <p:nvPr>
            <p:ph type="title"/>
          </p:nvPr>
        </p:nvSpPr>
        <p:spPr>
          <a:xfrm>
            <a:off x="838200" y="365126"/>
            <a:ext cx="10515600" cy="315911"/>
          </a:xfrm>
        </p:spPr>
        <p:txBody>
          <a:bodyPr>
            <a:normAutofit fontScale="90000"/>
          </a:bodyPr>
          <a:lstStyle/>
          <a:p>
            <a:pPr algn="ctr"/>
            <a:r>
              <a:rPr lang="en-IN" sz="4400" dirty="0"/>
              <a:t>Compliance No 2</a:t>
            </a:r>
            <a:endParaRPr lang="en-IN" dirty="0"/>
          </a:p>
        </p:txBody>
      </p:sp>
      <p:sp>
        <p:nvSpPr>
          <p:cNvPr id="3" name="Content Placeholder 2">
            <a:extLst>
              <a:ext uri="{FF2B5EF4-FFF2-40B4-BE49-F238E27FC236}">
                <a16:creationId xmlns:a16="http://schemas.microsoft.com/office/drawing/2014/main" id="{FF3A3A5F-4942-8530-0992-E3B357273828}"/>
              </a:ext>
            </a:extLst>
          </p:cNvPr>
          <p:cNvSpPr>
            <a:spLocks noGrp="1"/>
          </p:cNvSpPr>
          <p:nvPr>
            <p:ph idx="1"/>
          </p:nvPr>
        </p:nvSpPr>
        <p:spPr>
          <a:xfrm>
            <a:off x="146304" y="868680"/>
            <a:ext cx="11750040" cy="5308283"/>
          </a:xfrm>
        </p:spPr>
        <p:txBody>
          <a:bodyPr>
            <a:normAutofit fontScale="92500" lnSpcReduction="20000"/>
          </a:bodyPr>
          <a:lstStyle/>
          <a:p>
            <a:r>
              <a:rPr lang="en-IN" dirty="0"/>
              <a:t>Employer shall pay to every employee wages not less than the minimum rate of wages notified by the government.</a:t>
            </a:r>
          </a:p>
          <a:p>
            <a:r>
              <a:rPr lang="en-IN" dirty="0"/>
              <a:t>(Manner of calculating min rates of wages – R 3 of draft Karnataka Rules- criteria fixed)</a:t>
            </a:r>
          </a:p>
          <a:p>
            <a:r>
              <a:rPr lang="en-IN" dirty="0"/>
              <a:t>Minimum rates of wages to commensurate with normal working hours fixed by the government. </a:t>
            </a:r>
          </a:p>
          <a:p>
            <a:endParaRPr lang="en-IN" dirty="0"/>
          </a:p>
          <a:p>
            <a:r>
              <a:rPr lang="en-IN" dirty="0"/>
              <a:t>Wages for employees who works for less than normal working day.</a:t>
            </a:r>
          </a:p>
          <a:p>
            <a:endParaRPr lang="en-IN" dirty="0"/>
          </a:p>
          <a:p>
            <a:r>
              <a:rPr lang="en-IN" dirty="0"/>
              <a:t>Wages for two or more classes of work</a:t>
            </a:r>
          </a:p>
          <a:p>
            <a:pPr marL="0" indent="0">
              <a:buNone/>
            </a:pPr>
            <a:endParaRPr lang="en-IN" dirty="0"/>
          </a:p>
          <a:p>
            <a:r>
              <a:rPr lang="en-IN" dirty="0"/>
              <a:t>Minimum time rate wages for piece work.</a:t>
            </a:r>
          </a:p>
          <a:p>
            <a:pPr marL="0" indent="0">
              <a:buNone/>
            </a:pPr>
            <a:endParaRPr lang="en-IN" dirty="0"/>
          </a:p>
          <a:p>
            <a:r>
              <a:rPr lang="en-IN" dirty="0"/>
              <a:t>Wages for overtime work</a:t>
            </a:r>
          </a:p>
          <a:p>
            <a:endParaRPr lang="en-IN" dirty="0"/>
          </a:p>
        </p:txBody>
      </p:sp>
    </p:spTree>
    <p:extLst>
      <p:ext uri="{BB962C8B-B14F-4D97-AF65-F5344CB8AC3E}">
        <p14:creationId xmlns:p14="http://schemas.microsoft.com/office/powerpoint/2010/main" val="28985034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83C62-4956-B8D0-C5B6-BEE39F6443A9}"/>
              </a:ext>
            </a:extLst>
          </p:cNvPr>
          <p:cNvSpPr>
            <a:spLocks noGrp="1"/>
          </p:cNvSpPr>
          <p:nvPr>
            <p:ph type="title"/>
          </p:nvPr>
        </p:nvSpPr>
        <p:spPr>
          <a:xfrm>
            <a:off x="838200" y="365125"/>
            <a:ext cx="10515600" cy="622427"/>
          </a:xfrm>
        </p:spPr>
        <p:txBody>
          <a:bodyPr>
            <a:normAutofit/>
          </a:bodyPr>
          <a:lstStyle/>
          <a:p>
            <a:pPr algn="ctr"/>
            <a:r>
              <a:rPr lang="en-IN" sz="3200" dirty="0"/>
              <a:t>Compliance No 3</a:t>
            </a:r>
          </a:p>
        </p:txBody>
      </p:sp>
      <p:sp>
        <p:nvSpPr>
          <p:cNvPr id="3" name="Content Placeholder 2">
            <a:extLst>
              <a:ext uri="{FF2B5EF4-FFF2-40B4-BE49-F238E27FC236}">
                <a16:creationId xmlns:a16="http://schemas.microsoft.com/office/drawing/2014/main" id="{14F83FC6-0A77-2B5E-136C-70F5C8C38C98}"/>
              </a:ext>
            </a:extLst>
          </p:cNvPr>
          <p:cNvSpPr>
            <a:spLocks noGrp="1"/>
          </p:cNvSpPr>
          <p:nvPr>
            <p:ph idx="1"/>
          </p:nvPr>
        </p:nvSpPr>
        <p:spPr>
          <a:xfrm>
            <a:off x="210312" y="987552"/>
            <a:ext cx="11777472" cy="5605272"/>
          </a:xfrm>
        </p:spPr>
        <p:txBody>
          <a:bodyPr/>
          <a:lstStyle/>
          <a:p>
            <a:r>
              <a:rPr lang="en-IN" dirty="0"/>
              <a:t>Wages shall be paid by the employer through</a:t>
            </a:r>
          </a:p>
          <a:p>
            <a:pPr marL="571500" indent="-571500">
              <a:buFont typeface="+mj-lt"/>
              <a:buAutoNum type="romanLcPeriod"/>
            </a:pPr>
            <a:r>
              <a:rPr lang="en-IN" dirty="0"/>
              <a:t>Current coin</a:t>
            </a:r>
          </a:p>
          <a:p>
            <a:pPr marL="571500" indent="-571500">
              <a:buFont typeface="+mj-lt"/>
              <a:buAutoNum type="romanLcPeriod"/>
            </a:pPr>
            <a:r>
              <a:rPr lang="en-IN" dirty="0"/>
              <a:t>Currency notes</a:t>
            </a:r>
          </a:p>
          <a:p>
            <a:pPr marL="571500" indent="-571500">
              <a:buFont typeface="+mj-lt"/>
              <a:buAutoNum type="romanLcPeriod"/>
            </a:pPr>
            <a:r>
              <a:rPr lang="en-IN" dirty="0"/>
              <a:t>Cheque</a:t>
            </a:r>
          </a:p>
          <a:p>
            <a:pPr marL="571500" indent="-571500">
              <a:buFont typeface="+mj-lt"/>
              <a:buAutoNum type="romanLcPeriod"/>
            </a:pPr>
            <a:r>
              <a:rPr lang="en-IN" dirty="0"/>
              <a:t>Crediting the wages in the bank account</a:t>
            </a:r>
          </a:p>
          <a:p>
            <a:pPr marL="571500" indent="-571500">
              <a:buFont typeface="+mj-lt"/>
              <a:buAutoNum type="romanLcPeriod"/>
            </a:pPr>
            <a:r>
              <a:rPr lang="en-IN" dirty="0"/>
              <a:t>Electronic mode</a:t>
            </a:r>
          </a:p>
          <a:p>
            <a:pPr marL="0" indent="0">
              <a:buNone/>
            </a:pPr>
            <a:r>
              <a:rPr lang="en-IN" dirty="0"/>
              <a:t>Wage period &amp; time limit for payment of wages to be fixed by the employer on </a:t>
            </a:r>
          </a:p>
          <a:p>
            <a:pPr marL="571500" indent="-571500">
              <a:buFont typeface="+mj-lt"/>
              <a:buAutoNum type="romanUcPeriod"/>
            </a:pPr>
            <a:r>
              <a:rPr lang="en-IN" dirty="0"/>
              <a:t>Daily </a:t>
            </a:r>
          </a:p>
          <a:p>
            <a:pPr marL="571500" indent="-571500">
              <a:buFont typeface="+mj-lt"/>
              <a:buAutoNum type="romanUcPeriod"/>
            </a:pPr>
            <a:r>
              <a:rPr lang="en-IN" dirty="0"/>
              <a:t>Weekly</a:t>
            </a:r>
          </a:p>
          <a:p>
            <a:pPr marL="571500" indent="-571500">
              <a:buFont typeface="+mj-lt"/>
              <a:buAutoNum type="romanUcPeriod"/>
            </a:pPr>
            <a:r>
              <a:rPr lang="en-IN" dirty="0"/>
              <a:t>Fortnightly</a:t>
            </a:r>
          </a:p>
          <a:p>
            <a:pPr marL="571500" indent="-571500">
              <a:buFont typeface="+mj-lt"/>
              <a:buAutoNum type="romanUcPeriod"/>
            </a:pPr>
            <a:r>
              <a:rPr lang="en-IN" dirty="0"/>
              <a:t>Monthly </a:t>
            </a:r>
          </a:p>
        </p:txBody>
      </p:sp>
    </p:spTree>
    <p:extLst>
      <p:ext uri="{BB962C8B-B14F-4D97-AF65-F5344CB8AC3E}">
        <p14:creationId xmlns:p14="http://schemas.microsoft.com/office/powerpoint/2010/main" val="25463269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26BDC3-6230-8D12-9D14-47165C8545CD}"/>
              </a:ext>
            </a:extLst>
          </p:cNvPr>
          <p:cNvSpPr>
            <a:spLocks noGrp="1"/>
          </p:cNvSpPr>
          <p:nvPr>
            <p:ph type="title"/>
          </p:nvPr>
        </p:nvSpPr>
        <p:spPr>
          <a:xfrm>
            <a:off x="838200" y="118873"/>
            <a:ext cx="10515600" cy="713231"/>
          </a:xfrm>
        </p:spPr>
        <p:txBody>
          <a:bodyPr>
            <a:normAutofit/>
          </a:bodyPr>
          <a:lstStyle/>
          <a:p>
            <a:pPr algn="ctr"/>
            <a:r>
              <a:rPr lang="en-IN" sz="3200" dirty="0"/>
              <a:t>Compliance No 4</a:t>
            </a:r>
          </a:p>
        </p:txBody>
      </p:sp>
      <p:sp>
        <p:nvSpPr>
          <p:cNvPr id="3" name="Content Placeholder 2">
            <a:extLst>
              <a:ext uri="{FF2B5EF4-FFF2-40B4-BE49-F238E27FC236}">
                <a16:creationId xmlns:a16="http://schemas.microsoft.com/office/drawing/2014/main" id="{9E6722A3-C6DC-4852-8923-9CC58781C820}"/>
              </a:ext>
            </a:extLst>
          </p:cNvPr>
          <p:cNvSpPr>
            <a:spLocks noGrp="1"/>
          </p:cNvSpPr>
          <p:nvPr>
            <p:ph idx="1"/>
          </p:nvPr>
        </p:nvSpPr>
        <p:spPr>
          <a:xfrm>
            <a:off x="256032" y="832104"/>
            <a:ext cx="11612880" cy="5605272"/>
          </a:xfrm>
        </p:spPr>
        <p:txBody>
          <a:bodyPr/>
          <a:lstStyle/>
          <a:p>
            <a:r>
              <a:rPr lang="en-IN" dirty="0"/>
              <a:t>In the following cases, employer shall pay to employee within two working day the wages due to him:</a:t>
            </a:r>
          </a:p>
          <a:p>
            <a:pPr>
              <a:buFont typeface="Wingdings" panose="05000000000000000000" pitchFamily="2" charset="2"/>
              <a:buChar char="§"/>
            </a:pPr>
            <a:r>
              <a:rPr lang="en-IN" dirty="0"/>
              <a:t>Removal from service</a:t>
            </a:r>
          </a:p>
          <a:p>
            <a:pPr>
              <a:buFont typeface="Wingdings" panose="05000000000000000000" pitchFamily="2" charset="2"/>
              <a:buChar char="§"/>
            </a:pPr>
            <a:r>
              <a:rPr lang="en-IN" dirty="0"/>
              <a:t>Dismissal from service</a:t>
            </a:r>
          </a:p>
          <a:p>
            <a:pPr>
              <a:buFont typeface="Wingdings" panose="05000000000000000000" pitchFamily="2" charset="2"/>
              <a:buChar char="§"/>
            </a:pPr>
            <a:r>
              <a:rPr lang="en-IN" dirty="0"/>
              <a:t>Retrenchment </a:t>
            </a:r>
          </a:p>
          <a:p>
            <a:pPr>
              <a:buFont typeface="Wingdings" panose="05000000000000000000" pitchFamily="2" charset="2"/>
              <a:buChar char="§"/>
            </a:pPr>
            <a:r>
              <a:rPr lang="en-IN" dirty="0"/>
              <a:t>Resignation</a:t>
            </a:r>
          </a:p>
          <a:p>
            <a:pPr>
              <a:buFont typeface="Wingdings" panose="05000000000000000000" pitchFamily="2" charset="2"/>
              <a:buChar char="§"/>
            </a:pPr>
            <a:r>
              <a:rPr lang="en-IN" dirty="0"/>
              <a:t>Unemployed due to closure of the establishment.</a:t>
            </a:r>
          </a:p>
          <a:p>
            <a:pPr>
              <a:buFont typeface="Wingdings" panose="05000000000000000000" pitchFamily="2" charset="2"/>
              <a:buChar char="§"/>
            </a:pPr>
            <a:endParaRPr lang="en-IN" dirty="0"/>
          </a:p>
        </p:txBody>
      </p:sp>
    </p:spTree>
    <p:extLst>
      <p:ext uri="{BB962C8B-B14F-4D97-AF65-F5344CB8AC3E}">
        <p14:creationId xmlns:p14="http://schemas.microsoft.com/office/powerpoint/2010/main" val="28437140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7DCA37-E38B-306F-B3EE-CBA24BB43B4E}"/>
              </a:ext>
            </a:extLst>
          </p:cNvPr>
          <p:cNvSpPr>
            <a:spLocks noGrp="1"/>
          </p:cNvSpPr>
          <p:nvPr>
            <p:ph type="title"/>
          </p:nvPr>
        </p:nvSpPr>
        <p:spPr>
          <a:xfrm>
            <a:off x="838200" y="182881"/>
            <a:ext cx="10515600" cy="498156"/>
          </a:xfrm>
        </p:spPr>
        <p:txBody>
          <a:bodyPr>
            <a:normAutofit fontScale="90000"/>
          </a:bodyPr>
          <a:lstStyle/>
          <a:p>
            <a:pPr algn="ctr"/>
            <a:r>
              <a:rPr lang="en-IN" sz="3200" dirty="0"/>
              <a:t>Compliance No 5</a:t>
            </a:r>
          </a:p>
        </p:txBody>
      </p:sp>
      <p:sp>
        <p:nvSpPr>
          <p:cNvPr id="3" name="Content Placeholder 2">
            <a:extLst>
              <a:ext uri="{FF2B5EF4-FFF2-40B4-BE49-F238E27FC236}">
                <a16:creationId xmlns:a16="http://schemas.microsoft.com/office/drawing/2014/main" id="{942FCC68-A2F6-A5B7-237E-FA472A9BCC63}"/>
              </a:ext>
            </a:extLst>
          </p:cNvPr>
          <p:cNvSpPr>
            <a:spLocks noGrp="1"/>
          </p:cNvSpPr>
          <p:nvPr>
            <p:ph idx="1"/>
          </p:nvPr>
        </p:nvSpPr>
        <p:spPr>
          <a:xfrm>
            <a:off x="374904" y="822960"/>
            <a:ext cx="11384280" cy="5852159"/>
          </a:xfrm>
        </p:spPr>
        <p:txBody>
          <a:bodyPr>
            <a:normAutofit lnSpcReduction="10000"/>
          </a:bodyPr>
          <a:lstStyle/>
          <a:p>
            <a:r>
              <a:rPr lang="en-IN" dirty="0"/>
              <a:t>Employer may deduct from the wages of an employee only for the  purposes mentioned in section 18(2) of the code.</a:t>
            </a:r>
          </a:p>
          <a:p>
            <a:endParaRPr lang="en-IN" dirty="0"/>
          </a:p>
          <a:p>
            <a:r>
              <a:rPr lang="en-IN" dirty="0"/>
              <a:t>Deductions of the fees or contribution payable by an employee for his membership of any Trade Union registered under the Trade Unions Act, 1926 with his written authorization. </a:t>
            </a:r>
          </a:p>
          <a:p>
            <a:endParaRPr lang="en-IN" dirty="0"/>
          </a:p>
          <a:p>
            <a:pPr marL="0" indent="0">
              <a:buNone/>
            </a:pPr>
            <a:endParaRPr lang="en-IN" dirty="0"/>
          </a:p>
          <a:p>
            <a:r>
              <a:rPr lang="en-IN" dirty="0"/>
              <a:t>Deductions so made shall not exceed 50% of wages.</a:t>
            </a:r>
          </a:p>
          <a:p>
            <a:pPr marL="0" indent="0">
              <a:buNone/>
            </a:pPr>
            <a:endParaRPr lang="en-IN" dirty="0"/>
          </a:p>
          <a:p>
            <a:r>
              <a:rPr lang="en-IN" dirty="0"/>
              <a:t>Where any deductions is made by the employer from the wages of an employee and not deposited in the account of the trust or government fund, such employee shall not be held responsible for such default of the employer.</a:t>
            </a:r>
          </a:p>
          <a:p>
            <a:endParaRPr lang="en-IN" dirty="0"/>
          </a:p>
        </p:txBody>
      </p:sp>
    </p:spTree>
    <p:extLst>
      <p:ext uri="{BB962C8B-B14F-4D97-AF65-F5344CB8AC3E}">
        <p14:creationId xmlns:p14="http://schemas.microsoft.com/office/powerpoint/2010/main" val="31065407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417BA5-B624-9A6F-0DC8-3F248035B6E6}"/>
              </a:ext>
            </a:extLst>
          </p:cNvPr>
          <p:cNvSpPr>
            <a:spLocks noGrp="1"/>
          </p:cNvSpPr>
          <p:nvPr>
            <p:ph type="title"/>
          </p:nvPr>
        </p:nvSpPr>
        <p:spPr>
          <a:xfrm>
            <a:off x="838200" y="365125"/>
            <a:ext cx="10515600" cy="503555"/>
          </a:xfrm>
        </p:spPr>
        <p:txBody>
          <a:bodyPr>
            <a:normAutofit fontScale="90000"/>
          </a:bodyPr>
          <a:lstStyle/>
          <a:p>
            <a:pPr algn="ctr"/>
            <a:r>
              <a:rPr lang="en-IN" sz="3200" dirty="0"/>
              <a:t>Compliance No 6</a:t>
            </a:r>
            <a:r>
              <a:rPr lang="en-IN" sz="4400" dirty="0"/>
              <a:t> </a:t>
            </a:r>
            <a:endParaRPr lang="en-IN" dirty="0"/>
          </a:p>
        </p:txBody>
      </p:sp>
      <p:sp>
        <p:nvSpPr>
          <p:cNvPr id="3" name="Content Placeholder 2">
            <a:extLst>
              <a:ext uri="{FF2B5EF4-FFF2-40B4-BE49-F238E27FC236}">
                <a16:creationId xmlns:a16="http://schemas.microsoft.com/office/drawing/2014/main" id="{F1D48775-8569-8792-4BAB-6EADA55F9638}"/>
              </a:ext>
            </a:extLst>
          </p:cNvPr>
          <p:cNvSpPr>
            <a:spLocks noGrp="1"/>
          </p:cNvSpPr>
          <p:nvPr>
            <p:ph idx="1"/>
          </p:nvPr>
        </p:nvSpPr>
        <p:spPr>
          <a:xfrm>
            <a:off x="274320" y="1051560"/>
            <a:ext cx="11448288" cy="5441315"/>
          </a:xfrm>
        </p:spPr>
        <p:txBody>
          <a:bodyPr/>
          <a:lstStyle/>
          <a:p>
            <a:r>
              <a:rPr lang="en-IN" dirty="0"/>
              <a:t>Employer not to impose any fine on any employee without the previous approval of the government or the authority mentioned.</a:t>
            </a:r>
          </a:p>
          <a:p>
            <a:r>
              <a:rPr lang="en-IN" dirty="0"/>
              <a:t>(Draft Karnataka Rules </a:t>
            </a:r>
            <a:r>
              <a:rPr lang="en-IN"/>
              <a:t>prescribed LO </a:t>
            </a:r>
            <a:r>
              <a:rPr lang="en-IN" dirty="0"/>
              <a:t>as </a:t>
            </a:r>
            <a:r>
              <a:rPr lang="en-IN"/>
              <a:t>the authority)</a:t>
            </a:r>
            <a:endParaRPr lang="en-IN" dirty="0"/>
          </a:p>
          <a:p>
            <a:pPr marL="0" indent="0">
              <a:buNone/>
            </a:pPr>
            <a:endParaRPr lang="en-IN" dirty="0"/>
          </a:p>
          <a:p>
            <a:r>
              <a:rPr lang="en-IN" dirty="0"/>
              <a:t>All acts &amp; omission under which fine may be imposed has to be </a:t>
            </a:r>
            <a:r>
              <a:rPr lang="en-IN" dirty="0" err="1"/>
              <a:t>ut</a:t>
            </a:r>
            <a:r>
              <a:rPr lang="en-IN" dirty="0"/>
              <a:t> up in the notice in the premises.</a:t>
            </a:r>
          </a:p>
          <a:p>
            <a:pPr marL="0" indent="0">
              <a:buNone/>
            </a:pPr>
            <a:endParaRPr lang="en-IN" dirty="0"/>
          </a:p>
          <a:p>
            <a:r>
              <a:rPr lang="en-IN" dirty="0"/>
              <a:t>Employer not levy any fine without giving an opportunity to the employee</a:t>
            </a:r>
          </a:p>
          <a:p>
            <a:pPr marL="0" indent="0">
              <a:buNone/>
            </a:pPr>
            <a:endParaRPr lang="en-IN" dirty="0"/>
          </a:p>
          <a:p>
            <a:r>
              <a:rPr lang="en-IN" dirty="0"/>
              <a:t>Employer cant impose an amount exceeding  3% of  wages payable to an employee during the wage-period.</a:t>
            </a:r>
          </a:p>
          <a:p>
            <a:endParaRPr lang="en-IN" dirty="0"/>
          </a:p>
        </p:txBody>
      </p:sp>
    </p:spTree>
    <p:extLst>
      <p:ext uri="{BB962C8B-B14F-4D97-AF65-F5344CB8AC3E}">
        <p14:creationId xmlns:p14="http://schemas.microsoft.com/office/powerpoint/2010/main" val="5365952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B7F23-1287-7C22-9C78-A9B70C29AA19}"/>
              </a:ext>
            </a:extLst>
          </p:cNvPr>
          <p:cNvSpPr>
            <a:spLocks noGrp="1"/>
          </p:cNvSpPr>
          <p:nvPr>
            <p:ph type="title"/>
          </p:nvPr>
        </p:nvSpPr>
        <p:spPr>
          <a:xfrm>
            <a:off x="838200" y="201169"/>
            <a:ext cx="10515600" cy="777239"/>
          </a:xfrm>
        </p:spPr>
        <p:txBody>
          <a:bodyPr>
            <a:normAutofit/>
          </a:bodyPr>
          <a:lstStyle/>
          <a:p>
            <a:pPr algn="ctr"/>
            <a:r>
              <a:rPr lang="en-IN" sz="3200" dirty="0"/>
              <a:t>Compliance No 7</a:t>
            </a:r>
          </a:p>
        </p:txBody>
      </p:sp>
      <p:sp>
        <p:nvSpPr>
          <p:cNvPr id="3" name="Content Placeholder 2">
            <a:extLst>
              <a:ext uri="{FF2B5EF4-FFF2-40B4-BE49-F238E27FC236}">
                <a16:creationId xmlns:a16="http://schemas.microsoft.com/office/drawing/2014/main" id="{2974AC55-B1B4-381A-43CA-5B2198F8EE81}"/>
              </a:ext>
            </a:extLst>
          </p:cNvPr>
          <p:cNvSpPr>
            <a:spLocks noGrp="1"/>
          </p:cNvSpPr>
          <p:nvPr>
            <p:ph idx="1"/>
          </p:nvPr>
        </p:nvSpPr>
        <p:spPr>
          <a:xfrm>
            <a:off x="301752" y="978408"/>
            <a:ext cx="11649456" cy="5678423"/>
          </a:xfrm>
        </p:spPr>
        <p:txBody>
          <a:bodyPr>
            <a:normAutofit lnSpcReduction="10000"/>
          </a:bodyPr>
          <a:lstStyle/>
          <a:p>
            <a:r>
              <a:rPr lang="en-IN" dirty="0"/>
              <a:t>Employer may deduct for absence from duty of an employee</a:t>
            </a:r>
          </a:p>
          <a:p>
            <a:r>
              <a:rPr lang="en-IN" dirty="0"/>
              <a:t>Employer may deduct 8 days wages from an employee, if ten or more employees acting in concert absent themselves without due notice and without reasonable cause. (</a:t>
            </a:r>
            <a:r>
              <a:rPr lang="en-IN" dirty="0" err="1"/>
              <a:t>staty</a:t>
            </a:r>
            <a:r>
              <a:rPr lang="en-IN" dirty="0"/>
              <a:t>-in strike)</a:t>
            </a:r>
          </a:p>
          <a:p>
            <a:r>
              <a:rPr lang="en-IN" dirty="0"/>
              <a:t>Employer may deduct for damages or loss caused by an employee by negligence or default. </a:t>
            </a:r>
          </a:p>
          <a:p>
            <a:endParaRPr lang="en-IN" dirty="0"/>
          </a:p>
          <a:p>
            <a:r>
              <a:rPr lang="en-IN" dirty="0"/>
              <a:t>Employer may deduct for recovery of advances by following certain conditions.</a:t>
            </a:r>
          </a:p>
          <a:p>
            <a:r>
              <a:rPr lang="en-IN" dirty="0"/>
              <a:t>Employer may deduct for recovery of loans granted to an employee including rate of interest so accrued.</a:t>
            </a:r>
          </a:p>
          <a:p>
            <a:r>
              <a:rPr lang="en-IN" dirty="0"/>
              <a:t>Employer to pay minimum &amp; maximum wages to an employee who has worked at least 30 days in an accounting year.</a:t>
            </a:r>
          </a:p>
        </p:txBody>
      </p:sp>
    </p:spTree>
    <p:extLst>
      <p:ext uri="{BB962C8B-B14F-4D97-AF65-F5344CB8AC3E}">
        <p14:creationId xmlns:p14="http://schemas.microsoft.com/office/powerpoint/2010/main" val="22444101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408</TotalTime>
  <Words>1105</Words>
  <Application>Microsoft Office PowerPoint</Application>
  <PresentationFormat>Widescreen</PresentationFormat>
  <Paragraphs>117</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Wingdings</vt:lpstr>
      <vt:lpstr>Office Theme</vt:lpstr>
      <vt:lpstr>The Code on Wages, 2019 Substantial provision &amp; compliance for the employers</vt:lpstr>
      <vt:lpstr>Preliminary observations</vt:lpstr>
      <vt:lpstr>Compliance No 1</vt:lpstr>
      <vt:lpstr>Compliance No 2</vt:lpstr>
      <vt:lpstr>Compliance No 3</vt:lpstr>
      <vt:lpstr>Compliance No 4</vt:lpstr>
      <vt:lpstr>Compliance No 5</vt:lpstr>
      <vt:lpstr>Compliance No 6 </vt:lpstr>
      <vt:lpstr>Compliance No 7</vt:lpstr>
      <vt:lpstr>Compliance No 8</vt:lpstr>
      <vt:lpstr>Compliance No 9 </vt:lpstr>
      <vt:lpstr>Compliance No 10</vt:lpstr>
      <vt:lpstr>Compliance No 11</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G Manjunath</dc:creator>
  <cp:lastModifiedBy>Dr G Manjunath</cp:lastModifiedBy>
  <cp:revision>9</cp:revision>
  <dcterms:created xsi:type="dcterms:W3CDTF">2024-10-24T01:48:21Z</dcterms:created>
  <dcterms:modified xsi:type="dcterms:W3CDTF">2024-10-24T15:37:41Z</dcterms:modified>
</cp:coreProperties>
</file>