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79"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C9F43F-D20A-4FA3-85ED-C67866AD92B6}" type="datetimeFigureOut">
              <a:rPr lang="en-IN" smtClean="0"/>
              <a:t>24-10-2024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89253-8D82-4D9F-B64A-452FBF3E0A6D}" type="slidenum">
              <a:rPr lang="en-IN" smtClean="0"/>
              <a:t>‹#›</a:t>
            </a:fld>
            <a:endParaRPr lang="en-IN"/>
          </a:p>
        </p:txBody>
      </p:sp>
    </p:spTree>
    <p:extLst>
      <p:ext uri="{BB962C8B-B14F-4D97-AF65-F5344CB8AC3E}">
        <p14:creationId xmlns:p14="http://schemas.microsoft.com/office/powerpoint/2010/main" val="796177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3589253-8D82-4D9F-B64A-452FBF3E0A6D}" type="slidenum">
              <a:rPr lang="en-IN" smtClean="0"/>
              <a:t>24</a:t>
            </a:fld>
            <a:endParaRPr lang="en-IN"/>
          </a:p>
        </p:txBody>
      </p:sp>
    </p:spTree>
    <p:extLst>
      <p:ext uri="{BB962C8B-B14F-4D97-AF65-F5344CB8AC3E}">
        <p14:creationId xmlns:p14="http://schemas.microsoft.com/office/powerpoint/2010/main" val="1352440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13C85-D2C3-31C0-309E-6E28F01A3EE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A20C6C1E-8756-0F01-B3D0-D467B19C6D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E2A6826-F213-5E6A-56D0-5E4D6E68F2BD}"/>
              </a:ext>
            </a:extLst>
          </p:cNvPr>
          <p:cNvSpPr>
            <a:spLocks noGrp="1"/>
          </p:cNvSpPr>
          <p:nvPr>
            <p:ph type="dt" sz="half" idx="10"/>
          </p:nvPr>
        </p:nvSpPr>
        <p:spPr/>
        <p:txBody>
          <a:bodyPr/>
          <a:lstStyle/>
          <a:p>
            <a:fld id="{1EFA3067-C484-405B-8541-1D6BBC683BA9}" type="datetime1">
              <a:rPr lang="en-IN" smtClean="0"/>
              <a:t>24-10-2024</a:t>
            </a:fld>
            <a:endParaRPr lang="en-IN"/>
          </a:p>
        </p:txBody>
      </p:sp>
      <p:sp>
        <p:nvSpPr>
          <p:cNvPr id="5" name="Footer Placeholder 4">
            <a:extLst>
              <a:ext uri="{FF2B5EF4-FFF2-40B4-BE49-F238E27FC236}">
                <a16:creationId xmlns:a16="http://schemas.microsoft.com/office/drawing/2014/main" id="{6BE0AC05-7DFD-DFA3-B336-604F6A09661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8C7378A-DB82-73EE-EE88-FAB05D91CE0D}"/>
              </a:ext>
            </a:extLst>
          </p:cNvPr>
          <p:cNvSpPr>
            <a:spLocks noGrp="1"/>
          </p:cNvSpPr>
          <p:nvPr>
            <p:ph type="sldNum" sz="quarter" idx="12"/>
          </p:nvPr>
        </p:nvSpPr>
        <p:spPr/>
        <p:txBody>
          <a:bodyPr/>
          <a:lstStyle/>
          <a:p>
            <a:fld id="{3904255E-4DDB-40A9-A2DB-AAF283BA98B8}" type="slidenum">
              <a:rPr lang="en-IN" smtClean="0"/>
              <a:t>‹#›</a:t>
            </a:fld>
            <a:endParaRPr lang="en-IN"/>
          </a:p>
        </p:txBody>
      </p:sp>
    </p:spTree>
    <p:extLst>
      <p:ext uri="{BB962C8B-B14F-4D97-AF65-F5344CB8AC3E}">
        <p14:creationId xmlns:p14="http://schemas.microsoft.com/office/powerpoint/2010/main" val="2573283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3E55A-D984-D7D8-F1D6-4C422D173E5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90C5832-2E5B-19C1-B2B2-89FC111655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D9A6548-67FA-36F8-B18D-9D7319AAAF29}"/>
              </a:ext>
            </a:extLst>
          </p:cNvPr>
          <p:cNvSpPr>
            <a:spLocks noGrp="1"/>
          </p:cNvSpPr>
          <p:nvPr>
            <p:ph type="dt" sz="half" idx="10"/>
          </p:nvPr>
        </p:nvSpPr>
        <p:spPr/>
        <p:txBody>
          <a:bodyPr/>
          <a:lstStyle/>
          <a:p>
            <a:fld id="{EB4F5CAA-665C-4753-B047-A54BC00E9E61}" type="datetime1">
              <a:rPr lang="en-IN" smtClean="0"/>
              <a:t>24-10-2024</a:t>
            </a:fld>
            <a:endParaRPr lang="en-IN"/>
          </a:p>
        </p:txBody>
      </p:sp>
      <p:sp>
        <p:nvSpPr>
          <p:cNvPr id="5" name="Footer Placeholder 4">
            <a:extLst>
              <a:ext uri="{FF2B5EF4-FFF2-40B4-BE49-F238E27FC236}">
                <a16:creationId xmlns:a16="http://schemas.microsoft.com/office/drawing/2014/main" id="{98C84F80-83D9-A223-BE2D-049DD77F62C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578D032-C66B-D338-7763-088E3E966B69}"/>
              </a:ext>
            </a:extLst>
          </p:cNvPr>
          <p:cNvSpPr>
            <a:spLocks noGrp="1"/>
          </p:cNvSpPr>
          <p:nvPr>
            <p:ph type="sldNum" sz="quarter" idx="12"/>
          </p:nvPr>
        </p:nvSpPr>
        <p:spPr/>
        <p:txBody>
          <a:bodyPr/>
          <a:lstStyle/>
          <a:p>
            <a:fld id="{3904255E-4DDB-40A9-A2DB-AAF283BA98B8}" type="slidenum">
              <a:rPr lang="en-IN" smtClean="0"/>
              <a:t>‹#›</a:t>
            </a:fld>
            <a:endParaRPr lang="en-IN"/>
          </a:p>
        </p:txBody>
      </p:sp>
    </p:spTree>
    <p:extLst>
      <p:ext uri="{BB962C8B-B14F-4D97-AF65-F5344CB8AC3E}">
        <p14:creationId xmlns:p14="http://schemas.microsoft.com/office/powerpoint/2010/main" val="2372245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9E534F-A832-2B1F-5A40-2BA35F9B104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38A33FC-E405-5704-9D56-1BD30AC243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4498EDB-3183-89CE-E166-08B672A7106D}"/>
              </a:ext>
            </a:extLst>
          </p:cNvPr>
          <p:cNvSpPr>
            <a:spLocks noGrp="1"/>
          </p:cNvSpPr>
          <p:nvPr>
            <p:ph type="dt" sz="half" idx="10"/>
          </p:nvPr>
        </p:nvSpPr>
        <p:spPr/>
        <p:txBody>
          <a:bodyPr/>
          <a:lstStyle/>
          <a:p>
            <a:fld id="{43043BF3-B6E5-40AD-81C1-DD960AB5B754}" type="datetime1">
              <a:rPr lang="en-IN" smtClean="0"/>
              <a:t>24-10-2024</a:t>
            </a:fld>
            <a:endParaRPr lang="en-IN"/>
          </a:p>
        </p:txBody>
      </p:sp>
      <p:sp>
        <p:nvSpPr>
          <p:cNvPr id="5" name="Footer Placeholder 4">
            <a:extLst>
              <a:ext uri="{FF2B5EF4-FFF2-40B4-BE49-F238E27FC236}">
                <a16:creationId xmlns:a16="http://schemas.microsoft.com/office/drawing/2014/main" id="{FBE3E0BA-011A-851D-B544-70CCF608842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DA2F378-A38D-4648-44D3-C479808662C2}"/>
              </a:ext>
            </a:extLst>
          </p:cNvPr>
          <p:cNvSpPr>
            <a:spLocks noGrp="1"/>
          </p:cNvSpPr>
          <p:nvPr>
            <p:ph type="sldNum" sz="quarter" idx="12"/>
          </p:nvPr>
        </p:nvSpPr>
        <p:spPr/>
        <p:txBody>
          <a:bodyPr/>
          <a:lstStyle/>
          <a:p>
            <a:fld id="{3904255E-4DDB-40A9-A2DB-AAF283BA98B8}" type="slidenum">
              <a:rPr lang="en-IN" smtClean="0"/>
              <a:t>‹#›</a:t>
            </a:fld>
            <a:endParaRPr lang="en-IN"/>
          </a:p>
        </p:txBody>
      </p:sp>
    </p:spTree>
    <p:extLst>
      <p:ext uri="{BB962C8B-B14F-4D97-AF65-F5344CB8AC3E}">
        <p14:creationId xmlns:p14="http://schemas.microsoft.com/office/powerpoint/2010/main" val="758214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828F2-AF23-D1C0-5931-FFEB5A439B8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BEF8CBA-5766-1513-81DE-70E68A0A96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914DCF9-C2AE-F911-52B8-8FDAA94CAEE3}"/>
              </a:ext>
            </a:extLst>
          </p:cNvPr>
          <p:cNvSpPr>
            <a:spLocks noGrp="1"/>
          </p:cNvSpPr>
          <p:nvPr>
            <p:ph type="dt" sz="half" idx="10"/>
          </p:nvPr>
        </p:nvSpPr>
        <p:spPr/>
        <p:txBody>
          <a:bodyPr/>
          <a:lstStyle/>
          <a:p>
            <a:fld id="{4C7D3387-9C9E-4768-B82C-88B595A5B3A1}" type="datetime1">
              <a:rPr lang="en-IN" smtClean="0"/>
              <a:t>24-10-2024</a:t>
            </a:fld>
            <a:endParaRPr lang="en-IN"/>
          </a:p>
        </p:txBody>
      </p:sp>
      <p:sp>
        <p:nvSpPr>
          <p:cNvPr id="5" name="Footer Placeholder 4">
            <a:extLst>
              <a:ext uri="{FF2B5EF4-FFF2-40B4-BE49-F238E27FC236}">
                <a16:creationId xmlns:a16="http://schemas.microsoft.com/office/drawing/2014/main" id="{3CA670DA-070D-D725-640A-B86D4141A9C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409FD35-7BA5-35AE-BC01-9C60ACB969EA}"/>
              </a:ext>
            </a:extLst>
          </p:cNvPr>
          <p:cNvSpPr>
            <a:spLocks noGrp="1"/>
          </p:cNvSpPr>
          <p:nvPr>
            <p:ph type="sldNum" sz="quarter" idx="12"/>
          </p:nvPr>
        </p:nvSpPr>
        <p:spPr/>
        <p:txBody>
          <a:bodyPr/>
          <a:lstStyle/>
          <a:p>
            <a:fld id="{3904255E-4DDB-40A9-A2DB-AAF283BA98B8}" type="slidenum">
              <a:rPr lang="en-IN" smtClean="0"/>
              <a:t>‹#›</a:t>
            </a:fld>
            <a:endParaRPr lang="en-IN"/>
          </a:p>
        </p:txBody>
      </p:sp>
    </p:spTree>
    <p:extLst>
      <p:ext uri="{BB962C8B-B14F-4D97-AF65-F5344CB8AC3E}">
        <p14:creationId xmlns:p14="http://schemas.microsoft.com/office/powerpoint/2010/main" val="2958644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F0CCC-7857-4338-3C13-3EB361EAF7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46683C7-7F33-73A0-D4B2-76757A0DD1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1DC84C-0CA1-0783-79D0-D455A9D9AA92}"/>
              </a:ext>
            </a:extLst>
          </p:cNvPr>
          <p:cNvSpPr>
            <a:spLocks noGrp="1"/>
          </p:cNvSpPr>
          <p:nvPr>
            <p:ph type="dt" sz="half" idx="10"/>
          </p:nvPr>
        </p:nvSpPr>
        <p:spPr/>
        <p:txBody>
          <a:bodyPr/>
          <a:lstStyle/>
          <a:p>
            <a:fld id="{DD07BDB8-2EF9-41B2-A4E2-B0792745D4AC}" type="datetime1">
              <a:rPr lang="en-IN" smtClean="0"/>
              <a:t>24-10-2024</a:t>
            </a:fld>
            <a:endParaRPr lang="en-IN"/>
          </a:p>
        </p:txBody>
      </p:sp>
      <p:sp>
        <p:nvSpPr>
          <p:cNvPr id="5" name="Footer Placeholder 4">
            <a:extLst>
              <a:ext uri="{FF2B5EF4-FFF2-40B4-BE49-F238E27FC236}">
                <a16:creationId xmlns:a16="http://schemas.microsoft.com/office/drawing/2014/main" id="{09074A57-C3C8-C627-DD75-3E022806C54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581C07A-A24E-F28D-4241-16D82D05594E}"/>
              </a:ext>
            </a:extLst>
          </p:cNvPr>
          <p:cNvSpPr>
            <a:spLocks noGrp="1"/>
          </p:cNvSpPr>
          <p:nvPr>
            <p:ph type="sldNum" sz="quarter" idx="12"/>
          </p:nvPr>
        </p:nvSpPr>
        <p:spPr/>
        <p:txBody>
          <a:bodyPr/>
          <a:lstStyle/>
          <a:p>
            <a:fld id="{3904255E-4DDB-40A9-A2DB-AAF283BA98B8}" type="slidenum">
              <a:rPr lang="en-IN" smtClean="0"/>
              <a:t>‹#›</a:t>
            </a:fld>
            <a:endParaRPr lang="en-IN"/>
          </a:p>
        </p:txBody>
      </p:sp>
    </p:spTree>
    <p:extLst>
      <p:ext uri="{BB962C8B-B14F-4D97-AF65-F5344CB8AC3E}">
        <p14:creationId xmlns:p14="http://schemas.microsoft.com/office/powerpoint/2010/main" val="3675246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BD38D-89B5-3755-90D5-7362A98FA06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163E7E6-3340-98A9-6D6A-BA3AD48D8F7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70CBA578-1E6A-FA76-0D57-4A320196EB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AB32B88-9D32-04B7-8FA4-252DAD72BEAC}"/>
              </a:ext>
            </a:extLst>
          </p:cNvPr>
          <p:cNvSpPr>
            <a:spLocks noGrp="1"/>
          </p:cNvSpPr>
          <p:nvPr>
            <p:ph type="dt" sz="half" idx="10"/>
          </p:nvPr>
        </p:nvSpPr>
        <p:spPr/>
        <p:txBody>
          <a:bodyPr/>
          <a:lstStyle/>
          <a:p>
            <a:fld id="{8CFFF61E-0897-4069-B3FF-6329191CE244}" type="datetime1">
              <a:rPr lang="en-IN" smtClean="0"/>
              <a:t>24-10-2024</a:t>
            </a:fld>
            <a:endParaRPr lang="en-IN"/>
          </a:p>
        </p:txBody>
      </p:sp>
      <p:sp>
        <p:nvSpPr>
          <p:cNvPr id="6" name="Footer Placeholder 5">
            <a:extLst>
              <a:ext uri="{FF2B5EF4-FFF2-40B4-BE49-F238E27FC236}">
                <a16:creationId xmlns:a16="http://schemas.microsoft.com/office/drawing/2014/main" id="{8629B3B6-6850-C22D-3A32-0DF34E48FFA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BC0267F-4B80-062B-FA41-8307301E3C1B}"/>
              </a:ext>
            </a:extLst>
          </p:cNvPr>
          <p:cNvSpPr>
            <a:spLocks noGrp="1"/>
          </p:cNvSpPr>
          <p:nvPr>
            <p:ph type="sldNum" sz="quarter" idx="12"/>
          </p:nvPr>
        </p:nvSpPr>
        <p:spPr/>
        <p:txBody>
          <a:bodyPr/>
          <a:lstStyle/>
          <a:p>
            <a:fld id="{3904255E-4DDB-40A9-A2DB-AAF283BA98B8}" type="slidenum">
              <a:rPr lang="en-IN" smtClean="0"/>
              <a:t>‹#›</a:t>
            </a:fld>
            <a:endParaRPr lang="en-IN"/>
          </a:p>
        </p:txBody>
      </p:sp>
    </p:spTree>
    <p:extLst>
      <p:ext uri="{BB962C8B-B14F-4D97-AF65-F5344CB8AC3E}">
        <p14:creationId xmlns:p14="http://schemas.microsoft.com/office/powerpoint/2010/main" val="1171265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3A163-86E3-76CA-40A7-FF5E3877F55D}"/>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3D26C80-76F7-D6E5-396B-2203B8D9FE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3A4AD52-9EB8-844A-731D-A40F19454F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DDF3A24-54C0-EDC3-E5DA-9698BE109C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5898D0-79B2-A56B-3ABC-7EC9C810D8F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D600869-5777-B6CC-A6BA-DDEFE2D9DDBB}"/>
              </a:ext>
            </a:extLst>
          </p:cNvPr>
          <p:cNvSpPr>
            <a:spLocks noGrp="1"/>
          </p:cNvSpPr>
          <p:nvPr>
            <p:ph type="dt" sz="half" idx="10"/>
          </p:nvPr>
        </p:nvSpPr>
        <p:spPr/>
        <p:txBody>
          <a:bodyPr/>
          <a:lstStyle/>
          <a:p>
            <a:fld id="{85857FEA-AB6C-47CE-8534-D2B5AEEB2C94}" type="datetime1">
              <a:rPr lang="en-IN" smtClean="0"/>
              <a:t>24-10-2024</a:t>
            </a:fld>
            <a:endParaRPr lang="en-IN"/>
          </a:p>
        </p:txBody>
      </p:sp>
      <p:sp>
        <p:nvSpPr>
          <p:cNvPr id="8" name="Footer Placeholder 7">
            <a:extLst>
              <a:ext uri="{FF2B5EF4-FFF2-40B4-BE49-F238E27FC236}">
                <a16:creationId xmlns:a16="http://schemas.microsoft.com/office/drawing/2014/main" id="{0CD200D1-957E-6F20-8A6F-DA1AA70F857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AF5ADD36-2ED2-2680-55A6-FD73D3E0775C}"/>
              </a:ext>
            </a:extLst>
          </p:cNvPr>
          <p:cNvSpPr>
            <a:spLocks noGrp="1"/>
          </p:cNvSpPr>
          <p:nvPr>
            <p:ph type="sldNum" sz="quarter" idx="12"/>
          </p:nvPr>
        </p:nvSpPr>
        <p:spPr/>
        <p:txBody>
          <a:bodyPr/>
          <a:lstStyle/>
          <a:p>
            <a:fld id="{3904255E-4DDB-40A9-A2DB-AAF283BA98B8}" type="slidenum">
              <a:rPr lang="en-IN" smtClean="0"/>
              <a:t>‹#›</a:t>
            </a:fld>
            <a:endParaRPr lang="en-IN"/>
          </a:p>
        </p:txBody>
      </p:sp>
    </p:spTree>
    <p:extLst>
      <p:ext uri="{BB962C8B-B14F-4D97-AF65-F5344CB8AC3E}">
        <p14:creationId xmlns:p14="http://schemas.microsoft.com/office/powerpoint/2010/main" val="1497770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9ABD3-F111-AAA1-4F60-7F99BFB7EFA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A3024F0-C80C-A68A-337B-4E88116DC46B}"/>
              </a:ext>
            </a:extLst>
          </p:cNvPr>
          <p:cNvSpPr>
            <a:spLocks noGrp="1"/>
          </p:cNvSpPr>
          <p:nvPr>
            <p:ph type="dt" sz="half" idx="10"/>
          </p:nvPr>
        </p:nvSpPr>
        <p:spPr/>
        <p:txBody>
          <a:bodyPr/>
          <a:lstStyle/>
          <a:p>
            <a:fld id="{AFC582EF-F900-46D7-8069-225124ED6AE6}" type="datetime1">
              <a:rPr lang="en-IN" smtClean="0"/>
              <a:t>24-10-2024</a:t>
            </a:fld>
            <a:endParaRPr lang="en-IN"/>
          </a:p>
        </p:txBody>
      </p:sp>
      <p:sp>
        <p:nvSpPr>
          <p:cNvPr id="4" name="Footer Placeholder 3">
            <a:extLst>
              <a:ext uri="{FF2B5EF4-FFF2-40B4-BE49-F238E27FC236}">
                <a16:creationId xmlns:a16="http://schemas.microsoft.com/office/drawing/2014/main" id="{B8A36A78-6236-DB72-F2CD-75D9B396AB03}"/>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0E813E8E-668C-939F-543D-BB1D523CB882}"/>
              </a:ext>
            </a:extLst>
          </p:cNvPr>
          <p:cNvSpPr>
            <a:spLocks noGrp="1"/>
          </p:cNvSpPr>
          <p:nvPr>
            <p:ph type="sldNum" sz="quarter" idx="12"/>
          </p:nvPr>
        </p:nvSpPr>
        <p:spPr/>
        <p:txBody>
          <a:bodyPr/>
          <a:lstStyle/>
          <a:p>
            <a:fld id="{3904255E-4DDB-40A9-A2DB-AAF283BA98B8}" type="slidenum">
              <a:rPr lang="en-IN" smtClean="0"/>
              <a:t>‹#›</a:t>
            </a:fld>
            <a:endParaRPr lang="en-IN"/>
          </a:p>
        </p:txBody>
      </p:sp>
    </p:spTree>
    <p:extLst>
      <p:ext uri="{BB962C8B-B14F-4D97-AF65-F5344CB8AC3E}">
        <p14:creationId xmlns:p14="http://schemas.microsoft.com/office/powerpoint/2010/main" val="1852619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2AA72A-4D02-E875-7D82-96A855ED8E81}"/>
              </a:ext>
            </a:extLst>
          </p:cNvPr>
          <p:cNvSpPr>
            <a:spLocks noGrp="1"/>
          </p:cNvSpPr>
          <p:nvPr>
            <p:ph type="dt" sz="half" idx="10"/>
          </p:nvPr>
        </p:nvSpPr>
        <p:spPr/>
        <p:txBody>
          <a:bodyPr/>
          <a:lstStyle/>
          <a:p>
            <a:fld id="{085A8ACF-BA5F-4FF2-B346-5AB99D25BBD2}" type="datetime1">
              <a:rPr lang="en-IN" smtClean="0"/>
              <a:t>24-10-2024</a:t>
            </a:fld>
            <a:endParaRPr lang="en-IN"/>
          </a:p>
        </p:txBody>
      </p:sp>
      <p:sp>
        <p:nvSpPr>
          <p:cNvPr id="3" name="Footer Placeholder 2">
            <a:extLst>
              <a:ext uri="{FF2B5EF4-FFF2-40B4-BE49-F238E27FC236}">
                <a16:creationId xmlns:a16="http://schemas.microsoft.com/office/drawing/2014/main" id="{542AB624-DE8A-C378-055B-DDEF6EB7391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5B09A37-A24E-EF2E-D658-61EBC2BAD75A}"/>
              </a:ext>
            </a:extLst>
          </p:cNvPr>
          <p:cNvSpPr>
            <a:spLocks noGrp="1"/>
          </p:cNvSpPr>
          <p:nvPr>
            <p:ph type="sldNum" sz="quarter" idx="12"/>
          </p:nvPr>
        </p:nvSpPr>
        <p:spPr/>
        <p:txBody>
          <a:bodyPr/>
          <a:lstStyle/>
          <a:p>
            <a:fld id="{3904255E-4DDB-40A9-A2DB-AAF283BA98B8}" type="slidenum">
              <a:rPr lang="en-IN" smtClean="0"/>
              <a:t>‹#›</a:t>
            </a:fld>
            <a:endParaRPr lang="en-IN"/>
          </a:p>
        </p:txBody>
      </p:sp>
    </p:spTree>
    <p:extLst>
      <p:ext uri="{BB962C8B-B14F-4D97-AF65-F5344CB8AC3E}">
        <p14:creationId xmlns:p14="http://schemas.microsoft.com/office/powerpoint/2010/main" val="1752873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D4DA0-B606-D125-8DDF-629EF39C37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D539C62-0956-908E-F74F-09CC03E580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672A284-D151-7A3B-AE2A-DA285671DA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5ECF7E-4549-4CDF-0AAB-56AA01C0AF94}"/>
              </a:ext>
            </a:extLst>
          </p:cNvPr>
          <p:cNvSpPr>
            <a:spLocks noGrp="1"/>
          </p:cNvSpPr>
          <p:nvPr>
            <p:ph type="dt" sz="half" idx="10"/>
          </p:nvPr>
        </p:nvSpPr>
        <p:spPr/>
        <p:txBody>
          <a:bodyPr/>
          <a:lstStyle/>
          <a:p>
            <a:fld id="{2C6173FE-F18A-421A-A3A2-DCF718BF0ABC}" type="datetime1">
              <a:rPr lang="en-IN" smtClean="0"/>
              <a:t>24-10-2024</a:t>
            </a:fld>
            <a:endParaRPr lang="en-IN"/>
          </a:p>
        </p:txBody>
      </p:sp>
      <p:sp>
        <p:nvSpPr>
          <p:cNvPr id="6" name="Footer Placeholder 5">
            <a:extLst>
              <a:ext uri="{FF2B5EF4-FFF2-40B4-BE49-F238E27FC236}">
                <a16:creationId xmlns:a16="http://schemas.microsoft.com/office/drawing/2014/main" id="{7F9BA225-5F10-573F-11B2-E234F7B99E7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4AB6CC8-BD53-C01B-D03B-A2CE96920651}"/>
              </a:ext>
            </a:extLst>
          </p:cNvPr>
          <p:cNvSpPr>
            <a:spLocks noGrp="1"/>
          </p:cNvSpPr>
          <p:nvPr>
            <p:ph type="sldNum" sz="quarter" idx="12"/>
          </p:nvPr>
        </p:nvSpPr>
        <p:spPr/>
        <p:txBody>
          <a:bodyPr/>
          <a:lstStyle/>
          <a:p>
            <a:fld id="{3904255E-4DDB-40A9-A2DB-AAF283BA98B8}" type="slidenum">
              <a:rPr lang="en-IN" smtClean="0"/>
              <a:t>‹#›</a:t>
            </a:fld>
            <a:endParaRPr lang="en-IN"/>
          </a:p>
        </p:txBody>
      </p:sp>
    </p:spTree>
    <p:extLst>
      <p:ext uri="{BB962C8B-B14F-4D97-AF65-F5344CB8AC3E}">
        <p14:creationId xmlns:p14="http://schemas.microsoft.com/office/powerpoint/2010/main" val="334818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2C6DC-1367-0848-6367-09349C90FA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046F73D-79B2-E4E7-14EE-0C7038598B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D2F23671-F569-E33D-649A-9735C59E8E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06E8E3-32C4-C90D-0696-7179F5142490}"/>
              </a:ext>
            </a:extLst>
          </p:cNvPr>
          <p:cNvSpPr>
            <a:spLocks noGrp="1"/>
          </p:cNvSpPr>
          <p:nvPr>
            <p:ph type="dt" sz="half" idx="10"/>
          </p:nvPr>
        </p:nvSpPr>
        <p:spPr/>
        <p:txBody>
          <a:bodyPr/>
          <a:lstStyle/>
          <a:p>
            <a:fld id="{C9E6D44B-D68A-471D-AF06-684D26CC1987}" type="datetime1">
              <a:rPr lang="en-IN" smtClean="0"/>
              <a:t>24-10-2024</a:t>
            </a:fld>
            <a:endParaRPr lang="en-IN"/>
          </a:p>
        </p:txBody>
      </p:sp>
      <p:sp>
        <p:nvSpPr>
          <p:cNvPr id="6" name="Footer Placeholder 5">
            <a:extLst>
              <a:ext uri="{FF2B5EF4-FFF2-40B4-BE49-F238E27FC236}">
                <a16:creationId xmlns:a16="http://schemas.microsoft.com/office/drawing/2014/main" id="{08710F42-FB83-243B-21B3-2F37B647D40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79BA5EB-ECA4-1530-A94B-88B8C5F4CC57}"/>
              </a:ext>
            </a:extLst>
          </p:cNvPr>
          <p:cNvSpPr>
            <a:spLocks noGrp="1"/>
          </p:cNvSpPr>
          <p:nvPr>
            <p:ph type="sldNum" sz="quarter" idx="12"/>
          </p:nvPr>
        </p:nvSpPr>
        <p:spPr/>
        <p:txBody>
          <a:bodyPr/>
          <a:lstStyle/>
          <a:p>
            <a:fld id="{3904255E-4DDB-40A9-A2DB-AAF283BA98B8}" type="slidenum">
              <a:rPr lang="en-IN" smtClean="0"/>
              <a:t>‹#›</a:t>
            </a:fld>
            <a:endParaRPr lang="en-IN"/>
          </a:p>
        </p:txBody>
      </p:sp>
    </p:spTree>
    <p:extLst>
      <p:ext uri="{BB962C8B-B14F-4D97-AF65-F5344CB8AC3E}">
        <p14:creationId xmlns:p14="http://schemas.microsoft.com/office/powerpoint/2010/main" val="1101072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FF2B2E-6CE1-37C4-2A89-E10FF3DA6C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CDB1A2E-8579-CBB2-B5A1-7EE9804FCC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EB904DD-D320-0351-E7F1-0714BC0487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ED5DF2-82AD-42DD-B8F3-A97EB3D464B6}" type="datetime1">
              <a:rPr lang="en-IN" smtClean="0"/>
              <a:t>24-10-2024</a:t>
            </a:fld>
            <a:endParaRPr lang="en-IN"/>
          </a:p>
        </p:txBody>
      </p:sp>
      <p:sp>
        <p:nvSpPr>
          <p:cNvPr id="5" name="Footer Placeholder 4">
            <a:extLst>
              <a:ext uri="{FF2B5EF4-FFF2-40B4-BE49-F238E27FC236}">
                <a16:creationId xmlns:a16="http://schemas.microsoft.com/office/drawing/2014/main" id="{0E62AD01-A333-E417-37CF-D4AD63C586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F85CC19-8E3D-865C-ECC0-0CB759ACC2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04255E-4DDB-40A9-A2DB-AAF283BA98B8}" type="slidenum">
              <a:rPr lang="en-IN" smtClean="0"/>
              <a:t>‹#›</a:t>
            </a:fld>
            <a:endParaRPr lang="en-IN"/>
          </a:p>
        </p:txBody>
      </p:sp>
    </p:spTree>
    <p:extLst>
      <p:ext uri="{BB962C8B-B14F-4D97-AF65-F5344CB8AC3E}">
        <p14:creationId xmlns:p14="http://schemas.microsoft.com/office/powerpoint/2010/main" val="2788413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drmanjunathg.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file:///D:\The%20Third%20Schedule.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file:///D:\The%20Second%20Schedule.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file:///D:\NU%20NC%20Matters.doc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file:///D:\The%20First%20Schedule.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AABA7-40CE-112B-A173-CF6545DF6D54}"/>
              </a:ext>
            </a:extLst>
          </p:cNvPr>
          <p:cNvSpPr>
            <a:spLocks noGrp="1"/>
          </p:cNvSpPr>
          <p:nvPr>
            <p:ph type="ctrTitle"/>
          </p:nvPr>
        </p:nvSpPr>
        <p:spPr>
          <a:xfrm>
            <a:off x="1524000" y="246889"/>
            <a:ext cx="9144000" cy="1161287"/>
          </a:xfrm>
        </p:spPr>
        <p:txBody>
          <a:bodyPr>
            <a:normAutofit/>
          </a:bodyPr>
          <a:lstStyle/>
          <a:p>
            <a:r>
              <a:rPr lang="en-IN" sz="3200" dirty="0"/>
              <a:t>The Industrial Relations Code, 2020</a:t>
            </a:r>
            <a:br>
              <a:rPr lang="en-IN" sz="3200" dirty="0"/>
            </a:br>
            <a:r>
              <a:rPr lang="en-IN" sz="3200" dirty="0"/>
              <a:t>Substantial provision &amp; compliance for the employers</a:t>
            </a:r>
          </a:p>
        </p:txBody>
      </p:sp>
      <p:sp>
        <p:nvSpPr>
          <p:cNvPr id="3" name="Subtitle 2">
            <a:extLst>
              <a:ext uri="{FF2B5EF4-FFF2-40B4-BE49-F238E27FC236}">
                <a16:creationId xmlns:a16="http://schemas.microsoft.com/office/drawing/2014/main" id="{472D9535-C596-22EF-53DC-47FE208A110C}"/>
              </a:ext>
            </a:extLst>
          </p:cNvPr>
          <p:cNvSpPr>
            <a:spLocks noGrp="1"/>
          </p:cNvSpPr>
          <p:nvPr>
            <p:ph type="subTitle" idx="1"/>
          </p:nvPr>
        </p:nvSpPr>
        <p:spPr>
          <a:xfrm>
            <a:off x="1524000" y="4251960"/>
            <a:ext cx="9144000" cy="2606040"/>
          </a:xfrm>
        </p:spPr>
        <p:txBody>
          <a:bodyPr>
            <a:normAutofit lnSpcReduction="10000"/>
          </a:bodyPr>
          <a:lstStyle/>
          <a:p>
            <a:r>
              <a:rPr lang="en-IN" dirty="0" err="1"/>
              <a:t>Dr.</a:t>
            </a:r>
            <a:r>
              <a:rPr lang="en-IN" dirty="0"/>
              <a:t> G MANJUNATH, KLS, PHD</a:t>
            </a:r>
          </a:p>
          <a:p>
            <a:r>
              <a:rPr lang="en-IN" dirty="0"/>
              <a:t>Additional Labour Commissioner (IR)</a:t>
            </a:r>
          </a:p>
          <a:p>
            <a:r>
              <a:rPr lang="en-IN" dirty="0"/>
              <a:t>Government of Karnataka</a:t>
            </a:r>
          </a:p>
          <a:p>
            <a:r>
              <a:rPr lang="en-IN" dirty="0">
                <a:hlinkClick r:id="rId2"/>
              </a:rPr>
              <a:t>www.drmanjunathg.in</a:t>
            </a:r>
            <a:endParaRPr lang="en-IN" dirty="0"/>
          </a:p>
          <a:p>
            <a:r>
              <a:rPr lang="en-IN" dirty="0"/>
              <a:t>25.10.2024</a:t>
            </a:r>
          </a:p>
          <a:p>
            <a:r>
              <a:rPr lang="en-IN" dirty="0"/>
              <a:t>MC Hall, Infosys campus, Electronic city, Bengaluru</a:t>
            </a:r>
          </a:p>
          <a:p>
            <a:endParaRPr lang="en-IN" dirty="0"/>
          </a:p>
          <a:p>
            <a:endParaRPr lang="en-IN" dirty="0"/>
          </a:p>
        </p:txBody>
      </p:sp>
    </p:spTree>
    <p:extLst>
      <p:ext uri="{BB962C8B-B14F-4D97-AF65-F5344CB8AC3E}">
        <p14:creationId xmlns:p14="http://schemas.microsoft.com/office/powerpoint/2010/main" val="1559471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6370C-BC66-EBC0-9EE6-787A8DEEBBD4}"/>
              </a:ext>
            </a:extLst>
          </p:cNvPr>
          <p:cNvSpPr>
            <a:spLocks noGrp="1"/>
          </p:cNvSpPr>
          <p:nvPr>
            <p:ph type="title"/>
          </p:nvPr>
        </p:nvSpPr>
        <p:spPr>
          <a:xfrm>
            <a:off x="838200" y="365126"/>
            <a:ext cx="10515600" cy="635902"/>
          </a:xfrm>
        </p:spPr>
        <p:txBody>
          <a:bodyPr>
            <a:normAutofit/>
          </a:bodyPr>
          <a:lstStyle/>
          <a:p>
            <a:pPr algn="ctr"/>
            <a:r>
              <a:rPr lang="en-IN" sz="3200" dirty="0"/>
              <a:t>Compliance No 5</a:t>
            </a:r>
          </a:p>
        </p:txBody>
      </p:sp>
      <p:sp>
        <p:nvSpPr>
          <p:cNvPr id="3" name="Content Placeholder 2">
            <a:extLst>
              <a:ext uri="{FF2B5EF4-FFF2-40B4-BE49-F238E27FC236}">
                <a16:creationId xmlns:a16="http://schemas.microsoft.com/office/drawing/2014/main" id="{EA76B62B-6DB4-61D0-1CA1-5BB86871C52F}"/>
              </a:ext>
            </a:extLst>
          </p:cNvPr>
          <p:cNvSpPr>
            <a:spLocks noGrp="1"/>
          </p:cNvSpPr>
          <p:nvPr>
            <p:ph idx="1"/>
          </p:nvPr>
        </p:nvSpPr>
        <p:spPr>
          <a:xfrm>
            <a:off x="404261" y="1001028"/>
            <a:ext cx="11386686" cy="5573027"/>
          </a:xfrm>
        </p:spPr>
        <p:txBody>
          <a:bodyPr/>
          <a:lstStyle/>
          <a:p>
            <a:r>
              <a:rPr lang="en-IN" dirty="0"/>
              <a:t>Employer to complete the disciplinary proceedings within 90 days from the date of suspension</a:t>
            </a:r>
          </a:p>
          <a:p>
            <a:r>
              <a:rPr lang="en-IN" dirty="0"/>
              <a:t>Employer to pay subsistence allowance to an suspended worker</a:t>
            </a:r>
          </a:p>
          <a:p>
            <a:r>
              <a:rPr lang="en-IN" dirty="0"/>
              <a:t>50% of wages for the first 90 days</a:t>
            </a:r>
          </a:p>
          <a:p>
            <a:r>
              <a:rPr lang="en-IN" dirty="0"/>
              <a:t>75% of wages for the remaining period, if worker is not responsible for such delay </a:t>
            </a:r>
          </a:p>
        </p:txBody>
      </p:sp>
      <p:sp>
        <p:nvSpPr>
          <p:cNvPr id="4" name="Slide Number Placeholder 3">
            <a:extLst>
              <a:ext uri="{FF2B5EF4-FFF2-40B4-BE49-F238E27FC236}">
                <a16:creationId xmlns:a16="http://schemas.microsoft.com/office/drawing/2014/main" id="{DBB02D23-E70B-B849-9568-F841A062FF5A}"/>
              </a:ext>
            </a:extLst>
          </p:cNvPr>
          <p:cNvSpPr>
            <a:spLocks noGrp="1"/>
          </p:cNvSpPr>
          <p:nvPr>
            <p:ph type="sldNum" sz="quarter" idx="12"/>
          </p:nvPr>
        </p:nvSpPr>
        <p:spPr/>
        <p:txBody>
          <a:bodyPr/>
          <a:lstStyle/>
          <a:p>
            <a:fld id="{3904255E-4DDB-40A9-A2DB-AAF283BA98B8}" type="slidenum">
              <a:rPr lang="en-IN" smtClean="0"/>
              <a:t>10</a:t>
            </a:fld>
            <a:endParaRPr lang="en-IN"/>
          </a:p>
        </p:txBody>
      </p:sp>
    </p:spTree>
    <p:extLst>
      <p:ext uri="{BB962C8B-B14F-4D97-AF65-F5344CB8AC3E}">
        <p14:creationId xmlns:p14="http://schemas.microsoft.com/office/powerpoint/2010/main" val="1212700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6431B-2B80-90FA-F18D-A825514331A3}"/>
              </a:ext>
            </a:extLst>
          </p:cNvPr>
          <p:cNvSpPr>
            <a:spLocks noGrp="1"/>
          </p:cNvSpPr>
          <p:nvPr>
            <p:ph type="title"/>
          </p:nvPr>
        </p:nvSpPr>
        <p:spPr>
          <a:xfrm>
            <a:off x="838200" y="365126"/>
            <a:ext cx="10515600" cy="741780"/>
          </a:xfrm>
        </p:spPr>
        <p:txBody>
          <a:bodyPr>
            <a:normAutofit/>
          </a:bodyPr>
          <a:lstStyle/>
          <a:p>
            <a:pPr algn="ctr"/>
            <a:r>
              <a:rPr lang="en-IN" sz="3200" dirty="0"/>
              <a:t>Compliance No 6</a:t>
            </a:r>
          </a:p>
        </p:txBody>
      </p:sp>
      <p:sp>
        <p:nvSpPr>
          <p:cNvPr id="3" name="Content Placeholder 2">
            <a:extLst>
              <a:ext uri="{FF2B5EF4-FFF2-40B4-BE49-F238E27FC236}">
                <a16:creationId xmlns:a16="http://schemas.microsoft.com/office/drawing/2014/main" id="{E22FE16A-1B5D-FDE8-CABB-BAB513E5110C}"/>
              </a:ext>
            </a:extLst>
          </p:cNvPr>
          <p:cNvSpPr>
            <a:spLocks noGrp="1"/>
          </p:cNvSpPr>
          <p:nvPr>
            <p:ph idx="1"/>
          </p:nvPr>
        </p:nvSpPr>
        <p:spPr>
          <a:xfrm>
            <a:off x="173255" y="1183906"/>
            <a:ext cx="11675444" cy="5308967"/>
          </a:xfrm>
        </p:spPr>
        <p:txBody>
          <a:bodyPr/>
          <a:lstStyle/>
          <a:p>
            <a:r>
              <a:rPr lang="en-IN" dirty="0"/>
              <a:t>Employer to serve notice of change if he wishes to effect any change in conditions of service applicable to any worker in respect of any matter specified in the Third Schedule.</a:t>
            </a:r>
          </a:p>
          <a:p>
            <a:pPr marL="0" indent="0">
              <a:buNone/>
            </a:pPr>
            <a:r>
              <a:rPr lang="en-IN" dirty="0">
                <a:hlinkClick r:id="rId2" action="ppaction://hlinkfile"/>
              </a:rPr>
              <a:t>Click here:</a:t>
            </a:r>
            <a:endParaRPr lang="en-IN" dirty="0"/>
          </a:p>
          <a:p>
            <a:r>
              <a:rPr lang="en-IN" dirty="0"/>
              <a:t>No notice is required under the following situations.</a:t>
            </a:r>
          </a:p>
          <a:p>
            <a:r>
              <a:rPr lang="en-IN" dirty="0"/>
              <a:t>(deviation from ID Act . Sec. 9-A)</a:t>
            </a:r>
          </a:p>
          <a:p>
            <a:pPr lvl="1"/>
            <a:r>
              <a:rPr lang="en-IN" dirty="0"/>
              <a:t>a) in case of emergent situation</a:t>
            </a:r>
          </a:p>
          <a:p>
            <a:pPr lvl="1"/>
            <a:r>
              <a:rPr lang="en-IN" dirty="0"/>
              <a:t>b) if such change is effected in accordance with the orders of the appropriate government or in pursuance of any settlement or award.</a:t>
            </a:r>
          </a:p>
        </p:txBody>
      </p:sp>
      <p:sp>
        <p:nvSpPr>
          <p:cNvPr id="4" name="Slide Number Placeholder 3">
            <a:extLst>
              <a:ext uri="{FF2B5EF4-FFF2-40B4-BE49-F238E27FC236}">
                <a16:creationId xmlns:a16="http://schemas.microsoft.com/office/drawing/2014/main" id="{2F5B2C88-EC7E-EBE6-3CB0-AAAEA2272381}"/>
              </a:ext>
            </a:extLst>
          </p:cNvPr>
          <p:cNvSpPr>
            <a:spLocks noGrp="1"/>
          </p:cNvSpPr>
          <p:nvPr>
            <p:ph type="sldNum" sz="quarter" idx="12"/>
          </p:nvPr>
        </p:nvSpPr>
        <p:spPr/>
        <p:txBody>
          <a:bodyPr/>
          <a:lstStyle/>
          <a:p>
            <a:fld id="{3904255E-4DDB-40A9-A2DB-AAF283BA98B8}" type="slidenum">
              <a:rPr lang="en-IN" smtClean="0"/>
              <a:t>11</a:t>
            </a:fld>
            <a:endParaRPr lang="en-IN"/>
          </a:p>
        </p:txBody>
      </p:sp>
    </p:spTree>
    <p:extLst>
      <p:ext uri="{BB962C8B-B14F-4D97-AF65-F5344CB8AC3E}">
        <p14:creationId xmlns:p14="http://schemas.microsoft.com/office/powerpoint/2010/main" val="2943750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6F47A-6321-447C-EF3C-9CAE4248FBF7}"/>
              </a:ext>
            </a:extLst>
          </p:cNvPr>
          <p:cNvSpPr>
            <a:spLocks noGrp="1"/>
          </p:cNvSpPr>
          <p:nvPr>
            <p:ph type="title"/>
          </p:nvPr>
        </p:nvSpPr>
        <p:spPr>
          <a:xfrm>
            <a:off x="838200" y="365126"/>
            <a:ext cx="10515600" cy="635902"/>
          </a:xfrm>
        </p:spPr>
        <p:txBody>
          <a:bodyPr>
            <a:normAutofit/>
          </a:bodyPr>
          <a:lstStyle/>
          <a:p>
            <a:pPr algn="ctr"/>
            <a:r>
              <a:rPr lang="en-IN" sz="3200" dirty="0"/>
              <a:t>Compliance No 7</a:t>
            </a:r>
          </a:p>
        </p:txBody>
      </p:sp>
      <p:sp>
        <p:nvSpPr>
          <p:cNvPr id="3" name="Content Placeholder 2">
            <a:extLst>
              <a:ext uri="{FF2B5EF4-FFF2-40B4-BE49-F238E27FC236}">
                <a16:creationId xmlns:a16="http://schemas.microsoft.com/office/drawing/2014/main" id="{0D3FBC1B-1AD7-E1CA-F93F-5A514D0A215A}"/>
              </a:ext>
            </a:extLst>
          </p:cNvPr>
          <p:cNvSpPr>
            <a:spLocks noGrp="1"/>
          </p:cNvSpPr>
          <p:nvPr>
            <p:ph idx="1"/>
          </p:nvPr>
        </p:nvSpPr>
        <p:spPr>
          <a:xfrm>
            <a:off x="423511" y="914400"/>
            <a:ext cx="11444437" cy="5659655"/>
          </a:xfrm>
        </p:spPr>
        <p:txBody>
          <a:bodyPr/>
          <a:lstStyle/>
          <a:p>
            <a:r>
              <a:rPr lang="en-IN" dirty="0"/>
              <a:t>Employer to pay full wages last drawn by the worker, including maintenance allowance, if the employer prefers an appeal either before the HC or SC in cases of challenging the reinstatement of the worker.</a:t>
            </a:r>
          </a:p>
          <a:p>
            <a:endParaRPr lang="en-IN" dirty="0"/>
          </a:p>
          <a:p>
            <a:endParaRPr lang="en-IN" dirty="0"/>
          </a:p>
        </p:txBody>
      </p:sp>
      <p:sp>
        <p:nvSpPr>
          <p:cNvPr id="4" name="Slide Number Placeholder 3">
            <a:extLst>
              <a:ext uri="{FF2B5EF4-FFF2-40B4-BE49-F238E27FC236}">
                <a16:creationId xmlns:a16="http://schemas.microsoft.com/office/drawing/2014/main" id="{C3806F5E-597B-039A-CF72-CFFD49495991}"/>
              </a:ext>
            </a:extLst>
          </p:cNvPr>
          <p:cNvSpPr>
            <a:spLocks noGrp="1"/>
          </p:cNvSpPr>
          <p:nvPr>
            <p:ph type="sldNum" sz="quarter" idx="12"/>
          </p:nvPr>
        </p:nvSpPr>
        <p:spPr/>
        <p:txBody>
          <a:bodyPr/>
          <a:lstStyle/>
          <a:p>
            <a:fld id="{3904255E-4DDB-40A9-A2DB-AAF283BA98B8}" type="slidenum">
              <a:rPr lang="en-IN" smtClean="0"/>
              <a:t>12</a:t>
            </a:fld>
            <a:endParaRPr lang="en-IN"/>
          </a:p>
        </p:txBody>
      </p:sp>
    </p:spTree>
    <p:extLst>
      <p:ext uri="{BB962C8B-B14F-4D97-AF65-F5344CB8AC3E}">
        <p14:creationId xmlns:p14="http://schemas.microsoft.com/office/powerpoint/2010/main" val="4186457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43E5F-65E6-5C56-7613-F9B33EE20E24}"/>
              </a:ext>
            </a:extLst>
          </p:cNvPr>
          <p:cNvSpPr>
            <a:spLocks noGrp="1"/>
          </p:cNvSpPr>
          <p:nvPr>
            <p:ph type="title"/>
          </p:nvPr>
        </p:nvSpPr>
        <p:spPr/>
        <p:txBody>
          <a:bodyPr>
            <a:normAutofit/>
          </a:bodyPr>
          <a:lstStyle/>
          <a:p>
            <a:pPr algn="ctr"/>
            <a:r>
              <a:rPr lang="en-IN" sz="3200" dirty="0"/>
              <a:t>Compliance No 8</a:t>
            </a:r>
          </a:p>
        </p:txBody>
      </p:sp>
      <p:sp>
        <p:nvSpPr>
          <p:cNvPr id="3" name="Content Placeholder 2">
            <a:extLst>
              <a:ext uri="{FF2B5EF4-FFF2-40B4-BE49-F238E27FC236}">
                <a16:creationId xmlns:a16="http://schemas.microsoft.com/office/drawing/2014/main" id="{373607E0-9AC5-8615-C4C1-A276410000F8}"/>
              </a:ext>
            </a:extLst>
          </p:cNvPr>
          <p:cNvSpPr>
            <a:spLocks noGrp="1"/>
          </p:cNvSpPr>
          <p:nvPr>
            <p:ph idx="1"/>
          </p:nvPr>
        </p:nvSpPr>
        <p:spPr/>
        <p:txBody>
          <a:bodyPr/>
          <a:lstStyle/>
          <a:p>
            <a:r>
              <a:rPr lang="en-IN" dirty="0"/>
              <a:t>Recovery of money due from employer</a:t>
            </a:r>
          </a:p>
        </p:txBody>
      </p:sp>
      <p:sp>
        <p:nvSpPr>
          <p:cNvPr id="4" name="Slide Number Placeholder 3">
            <a:extLst>
              <a:ext uri="{FF2B5EF4-FFF2-40B4-BE49-F238E27FC236}">
                <a16:creationId xmlns:a16="http://schemas.microsoft.com/office/drawing/2014/main" id="{94D15E09-CCA8-5E37-AF87-65D90B73286A}"/>
              </a:ext>
            </a:extLst>
          </p:cNvPr>
          <p:cNvSpPr>
            <a:spLocks noGrp="1"/>
          </p:cNvSpPr>
          <p:nvPr>
            <p:ph type="sldNum" sz="quarter" idx="12"/>
          </p:nvPr>
        </p:nvSpPr>
        <p:spPr/>
        <p:txBody>
          <a:bodyPr/>
          <a:lstStyle/>
          <a:p>
            <a:fld id="{3904255E-4DDB-40A9-A2DB-AAF283BA98B8}" type="slidenum">
              <a:rPr lang="en-IN" smtClean="0"/>
              <a:t>13</a:t>
            </a:fld>
            <a:endParaRPr lang="en-IN"/>
          </a:p>
        </p:txBody>
      </p:sp>
    </p:spTree>
    <p:extLst>
      <p:ext uri="{BB962C8B-B14F-4D97-AF65-F5344CB8AC3E}">
        <p14:creationId xmlns:p14="http://schemas.microsoft.com/office/powerpoint/2010/main" val="3328581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D0AC3-BB3D-5C11-026B-C8316E592AB3}"/>
              </a:ext>
            </a:extLst>
          </p:cNvPr>
          <p:cNvSpPr>
            <a:spLocks noGrp="1"/>
          </p:cNvSpPr>
          <p:nvPr>
            <p:ph type="title"/>
          </p:nvPr>
        </p:nvSpPr>
        <p:spPr>
          <a:xfrm>
            <a:off x="838200" y="365126"/>
            <a:ext cx="10515600" cy="693654"/>
          </a:xfrm>
        </p:spPr>
        <p:txBody>
          <a:bodyPr>
            <a:normAutofit/>
          </a:bodyPr>
          <a:lstStyle/>
          <a:p>
            <a:pPr algn="ctr"/>
            <a:r>
              <a:rPr lang="en-IN" sz="3200" dirty="0"/>
              <a:t>Compliance No 9</a:t>
            </a:r>
          </a:p>
        </p:txBody>
      </p:sp>
      <p:sp>
        <p:nvSpPr>
          <p:cNvPr id="3" name="Content Placeholder 2">
            <a:extLst>
              <a:ext uri="{FF2B5EF4-FFF2-40B4-BE49-F238E27FC236}">
                <a16:creationId xmlns:a16="http://schemas.microsoft.com/office/drawing/2014/main" id="{133CBFED-AC5B-2B71-75D8-51817615CDDC}"/>
              </a:ext>
            </a:extLst>
          </p:cNvPr>
          <p:cNvSpPr>
            <a:spLocks noGrp="1"/>
          </p:cNvSpPr>
          <p:nvPr>
            <p:ph idx="1"/>
          </p:nvPr>
        </p:nvSpPr>
        <p:spPr>
          <a:xfrm>
            <a:off x="250257" y="1058780"/>
            <a:ext cx="11559941" cy="5434094"/>
          </a:xfrm>
        </p:spPr>
        <p:txBody>
          <a:bodyPr/>
          <a:lstStyle/>
          <a:p>
            <a:r>
              <a:rPr lang="en-IN" dirty="0"/>
              <a:t>Employer of an IE shall not lock-out any of his workers without giving notice of lock-out within 60 days before locking out or within 14 days of giving such notice</a:t>
            </a:r>
          </a:p>
          <a:p>
            <a:r>
              <a:rPr lang="en-IN" dirty="0"/>
              <a:t>(deviation from ID act, added)</a:t>
            </a:r>
          </a:p>
          <a:p>
            <a:r>
              <a:rPr lang="en-IN" dirty="0"/>
              <a:t>During any period in which a settlement or award is in operation…</a:t>
            </a:r>
          </a:p>
          <a:p>
            <a:r>
              <a:rPr lang="en-IN" dirty="0"/>
              <a:t>Employer to send an intimation of any lock-out or strike if it is already in existence to the authorities</a:t>
            </a:r>
          </a:p>
          <a:p>
            <a:r>
              <a:rPr lang="en-IN" dirty="0"/>
              <a:t>Employer to report to the government within 5 days if notice of lock-out is given by him or he receives strike notice.</a:t>
            </a:r>
          </a:p>
        </p:txBody>
      </p:sp>
      <p:sp>
        <p:nvSpPr>
          <p:cNvPr id="4" name="Slide Number Placeholder 3">
            <a:extLst>
              <a:ext uri="{FF2B5EF4-FFF2-40B4-BE49-F238E27FC236}">
                <a16:creationId xmlns:a16="http://schemas.microsoft.com/office/drawing/2014/main" id="{8FA05A29-01A7-FFB6-B081-F2AE451F82A2}"/>
              </a:ext>
            </a:extLst>
          </p:cNvPr>
          <p:cNvSpPr>
            <a:spLocks noGrp="1"/>
          </p:cNvSpPr>
          <p:nvPr>
            <p:ph type="sldNum" sz="quarter" idx="12"/>
          </p:nvPr>
        </p:nvSpPr>
        <p:spPr/>
        <p:txBody>
          <a:bodyPr/>
          <a:lstStyle/>
          <a:p>
            <a:fld id="{3904255E-4DDB-40A9-A2DB-AAF283BA98B8}" type="slidenum">
              <a:rPr lang="en-IN" smtClean="0"/>
              <a:t>14</a:t>
            </a:fld>
            <a:endParaRPr lang="en-IN"/>
          </a:p>
        </p:txBody>
      </p:sp>
    </p:spTree>
    <p:extLst>
      <p:ext uri="{BB962C8B-B14F-4D97-AF65-F5344CB8AC3E}">
        <p14:creationId xmlns:p14="http://schemas.microsoft.com/office/powerpoint/2010/main" val="23722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9F2CF-8242-2DE2-60D0-0F6B55684EF6}"/>
              </a:ext>
            </a:extLst>
          </p:cNvPr>
          <p:cNvSpPr>
            <a:spLocks noGrp="1"/>
          </p:cNvSpPr>
          <p:nvPr>
            <p:ph type="title"/>
          </p:nvPr>
        </p:nvSpPr>
        <p:spPr/>
        <p:txBody>
          <a:bodyPr>
            <a:normAutofit/>
          </a:bodyPr>
          <a:lstStyle/>
          <a:p>
            <a:pPr algn="ctr"/>
            <a:r>
              <a:rPr lang="en-IN" sz="3200" dirty="0"/>
              <a:t>Compliance No 10</a:t>
            </a:r>
          </a:p>
        </p:txBody>
      </p:sp>
      <p:sp>
        <p:nvSpPr>
          <p:cNvPr id="3" name="Content Placeholder 2">
            <a:extLst>
              <a:ext uri="{FF2B5EF4-FFF2-40B4-BE49-F238E27FC236}">
                <a16:creationId xmlns:a16="http://schemas.microsoft.com/office/drawing/2014/main" id="{AA4B9A20-B23F-B022-4CE7-71C7D61ECF6B}"/>
              </a:ext>
            </a:extLst>
          </p:cNvPr>
          <p:cNvSpPr>
            <a:spLocks noGrp="1"/>
          </p:cNvSpPr>
          <p:nvPr>
            <p:ph idx="1"/>
          </p:nvPr>
        </p:nvSpPr>
        <p:spPr/>
        <p:txBody>
          <a:bodyPr/>
          <a:lstStyle/>
          <a:p>
            <a:r>
              <a:rPr lang="en-IN" dirty="0"/>
              <a:t>Employer to pay compensation to workers laid-off</a:t>
            </a:r>
          </a:p>
          <a:p>
            <a:r>
              <a:rPr lang="en-IN" dirty="0"/>
              <a:t>(sec. 67 – Sec. 25-c)</a:t>
            </a:r>
          </a:p>
        </p:txBody>
      </p:sp>
      <p:sp>
        <p:nvSpPr>
          <p:cNvPr id="4" name="Slide Number Placeholder 3">
            <a:extLst>
              <a:ext uri="{FF2B5EF4-FFF2-40B4-BE49-F238E27FC236}">
                <a16:creationId xmlns:a16="http://schemas.microsoft.com/office/drawing/2014/main" id="{3BB29E4A-60E5-06B4-6B65-1F3670579EF8}"/>
              </a:ext>
            </a:extLst>
          </p:cNvPr>
          <p:cNvSpPr>
            <a:spLocks noGrp="1"/>
          </p:cNvSpPr>
          <p:nvPr>
            <p:ph type="sldNum" sz="quarter" idx="12"/>
          </p:nvPr>
        </p:nvSpPr>
        <p:spPr/>
        <p:txBody>
          <a:bodyPr/>
          <a:lstStyle/>
          <a:p>
            <a:fld id="{3904255E-4DDB-40A9-A2DB-AAF283BA98B8}" type="slidenum">
              <a:rPr lang="en-IN" smtClean="0"/>
              <a:t>15</a:t>
            </a:fld>
            <a:endParaRPr lang="en-IN"/>
          </a:p>
        </p:txBody>
      </p:sp>
    </p:spTree>
    <p:extLst>
      <p:ext uri="{BB962C8B-B14F-4D97-AF65-F5344CB8AC3E}">
        <p14:creationId xmlns:p14="http://schemas.microsoft.com/office/powerpoint/2010/main" val="4062426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DA508-5560-EEA7-40BA-BFA298AB2AC5}"/>
              </a:ext>
            </a:extLst>
          </p:cNvPr>
          <p:cNvSpPr>
            <a:spLocks noGrp="1"/>
          </p:cNvSpPr>
          <p:nvPr>
            <p:ph type="title"/>
          </p:nvPr>
        </p:nvSpPr>
        <p:spPr/>
        <p:txBody>
          <a:bodyPr>
            <a:normAutofit/>
          </a:bodyPr>
          <a:lstStyle/>
          <a:p>
            <a:pPr algn="ctr"/>
            <a:r>
              <a:rPr lang="en-IN" sz="3200" dirty="0"/>
              <a:t>Compliance No 11</a:t>
            </a:r>
          </a:p>
        </p:txBody>
      </p:sp>
      <p:sp>
        <p:nvSpPr>
          <p:cNvPr id="3" name="Content Placeholder 2">
            <a:extLst>
              <a:ext uri="{FF2B5EF4-FFF2-40B4-BE49-F238E27FC236}">
                <a16:creationId xmlns:a16="http://schemas.microsoft.com/office/drawing/2014/main" id="{DE9CD346-506F-C4A3-E162-7B6891315562}"/>
              </a:ext>
            </a:extLst>
          </p:cNvPr>
          <p:cNvSpPr>
            <a:spLocks noGrp="1"/>
          </p:cNvSpPr>
          <p:nvPr>
            <p:ph idx="1"/>
          </p:nvPr>
        </p:nvSpPr>
        <p:spPr/>
        <p:txBody>
          <a:bodyPr/>
          <a:lstStyle/>
          <a:p>
            <a:r>
              <a:rPr lang="en-IN" dirty="0"/>
              <a:t>Duty of an employer to maintain muster rolls of workers</a:t>
            </a:r>
          </a:p>
        </p:txBody>
      </p:sp>
      <p:sp>
        <p:nvSpPr>
          <p:cNvPr id="4" name="Slide Number Placeholder 3">
            <a:extLst>
              <a:ext uri="{FF2B5EF4-FFF2-40B4-BE49-F238E27FC236}">
                <a16:creationId xmlns:a16="http://schemas.microsoft.com/office/drawing/2014/main" id="{3A7C7C71-42E6-3CA2-4B78-4F56E711100F}"/>
              </a:ext>
            </a:extLst>
          </p:cNvPr>
          <p:cNvSpPr>
            <a:spLocks noGrp="1"/>
          </p:cNvSpPr>
          <p:nvPr>
            <p:ph type="sldNum" sz="quarter" idx="12"/>
          </p:nvPr>
        </p:nvSpPr>
        <p:spPr/>
        <p:txBody>
          <a:bodyPr/>
          <a:lstStyle/>
          <a:p>
            <a:fld id="{3904255E-4DDB-40A9-A2DB-AAF283BA98B8}" type="slidenum">
              <a:rPr lang="en-IN" smtClean="0"/>
              <a:t>16</a:t>
            </a:fld>
            <a:endParaRPr lang="en-IN"/>
          </a:p>
        </p:txBody>
      </p:sp>
    </p:spTree>
    <p:extLst>
      <p:ext uri="{BB962C8B-B14F-4D97-AF65-F5344CB8AC3E}">
        <p14:creationId xmlns:p14="http://schemas.microsoft.com/office/powerpoint/2010/main" val="26544491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601CD-7178-2B2A-A512-BD4B27AE5B9C}"/>
              </a:ext>
            </a:extLst>
          </p:cNvPr>
          <p:cNvSpPr>
            <a:spLocks noGrp="1"/>
          </p:cNvSpPr>
          <p:nvPr>
            <p:ph type="title"/>
          </p:nvPr>
        </p:nvSpPr>
        <p:spPr/>
        <p:txBody>
          <a:bodyPr>
            <a:normAutofit/>
          </a:bodyPr>
          <a:lstStyle/>
          <a:p>
            <a:pPr algn="ctr"/>
            <a:r>
              <a:rPr lang="en-IN" sz="3200" dirty="0"/>
              <a:t>Compliance No 12</a:t>
            </a:r>
          </a:p>
        </p:txBody>
      </p:sp>
      <p:sp>
        <p:nvSpPr>
          <p:cNvPr id="3" name="Content Placeholder 2">
            <a:extLst>
              <a:ext uri="{FF2B5EF4-FFF2-40B4-BE49-F238E27FC236}">
                <a16:creationId xmlns:a16="http://schemas.microsoft.com/office/drawing/2014/main" id="{9C5FC0A6-3026-34EB-E536-570A962766F3}"/>
              </a:ext>
            </a:extLst>
          </p:cNvPr>
          <p:cNvSpPr>
            <a:spLocks noGrp="1"/>
          </p:cNvSpPr>
          <p:nvPr>
            <p:ph idx="1"/>
          </p:nvPr>
        </p:nvSpPr>
        <p:spPr/>
        <p:txBody>
          <a:bodyPr/>
          <a:lstStyle/>
          <a:p>
            <a:r>
              <a:rPr lang="en-IN" dirty="0"/>
              <a:t>Employer to give one month’s notice in writing indicating reasons for retrenchment and also pay compensation and notice to be served to the government.</a:t>
            </a:r>
          </a:p>
          <a:p>
            <a:r>
              <a:rPr lang="en-IN" dirty="0"/>
              <a:t>Above 3 conditions need to fulfilled before retrenchment of workers</a:t>
            </a:r>
          </a:p>
          <a:p>
            <a:r>
              <a:rPr lang="en-IN" dirty="0"/>
              <a:t>(Sec. 70 vs Sec. 25F)</a:t>
            </a:r>
          </a:p>
        </p:txBody>
      </p:sp>
      <p:sp>
        <p:nvSpPr>
          <p:cNvPr id="4" name="Slide Number Placeholder 3">
            <a:extLst>
              <a:ext uri="{FF2B5EF4-FFF2-40B4-BE49-F238E27FC236}">
                <a16:creationId xmlns:a16="http://schemas.microsoft.com/office/drawing/2014/main" id="{37ED5E5F-4578-7606-7284-736D9CAA7F87}"/>
              </a:ext>
            </a:extLst>
          </p:cNvPr>
          <p:cNvSpPr>
            <a:spLocks noGrp="1"/>
          </p:cNvSpPr>
          <p:nvPr>
            <p:ph type="sldNum" sz="quarter" idx="12"/>
          </p:nvPr>
        </p:nvSpPr>
        <p:spPr/>
        <p:txBody>
          <a:bodyPr/>
          <a:lstStyle/>
          <a:p>
            <a:fld id="{3904255E-4DDB-40A9-A2DB-AAF283BA98B8}" type="slidenum">
              <a:rPr lang="en-IN" smtClean="0"/>
              <a:t>17</a:t>
            </a:fld>
            <a:endParaRPr lang="en-IN"/>
          </a:p>
        </p:txBody>
      </p:sp>
    </p:spTree>
    <p:extLst>
      <p:ext uri="{BB962C8B-B14F-4D97-AF65-F5344CB8AC3E}">
        <p14:creationId xmlns:p14="http://schemas.microsoft.com/office/powerpoint/2010/main" val="3922877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BCF00-1CF0-7713-E5D8-CF35207D8E2B}"/>
              </a:ext>
            </a:extLst>
          </p:cNvPr>
          <p:cNvSpPr>
            <a:spLocks noGrp="1"/>
          </p:cNvSpPr>
          <p:nvPr>
            <p:ph type="title"/>
          </p:nvPr>
        </p:nvSpPr>
        <p:spPr/>
        <p:txBody>
          <a:bodyPr>
            <a:normAutofit/>
          </a:bodyPr>
          <a:lstStyle/>
          <a:p>
            <a:pPr algn="ctr"/>
            <a:r>
              <a:rPr lang="en-IN" sz="3200" dirty="0"/>
              <a:t>Compliance No 13</a:t>
            </a:r>
          </a:p>
        </p:txBody>
      </p:sp>
      <p:sp>
        <p:nvSpPr>
          <p:cNvPr id="3" name="Content Placeholder 2">
            <a:extLst>
              <a:ext uri="{FF2B5EF4-FFF2-40B4-BE49-F238E27FC236}">
                <a16:creationId xmlns:a16="http://schemas.microsoft.com/office/drawing/2014/main" id="{79D47544-AFA7-E344-801E-68AAB7D61B9A}"/>
              </a:ext>
            </a:extLst>
          </p:cNvPr>
          <p:cNvSpPr>
            <a:spLocks noGrp="1"/>
          </p:cNvSpPr>
          <p:nvPr>
            <p:ph idx="1"/>
          </p:nvPr>
        </p:nvSpPr>
        <p:spPr/>
        <p:txBody>
          <a:bodyPr/>
          <a:lstStyle/>
          <a:p>
            <a:r>
              <a:rPr lang="en-IN" dirty="0"/>
              <a:t>Employer to follow procedures for retrenchment and re-employment of retrenched workers</a:t>
            </a:r>
          </a:p>
        </p:txBody>
      </p:sp>
      <p:sp>
        <p:nvSpPr>
          <p:cNvPr id="4" name="Slide Number Placeholder 3">
            <a:extLst>
              <a:ext uri="{FF2B5EF4-FFF2-40B4-BE49-F238E27FC236}">
                <a16:creationId xmlns:a16="http://schemas.microsoft.com/office/drawing/2014/main" id="{C60916F7-D904-FE9F-A74B-FE20C5D633B6}"/>
              </a:ext>
            </a:extLst>
          </p:cNvPr>
          <p:cNvSpPr>
            <a:spLocks noGrp="1"/>
          </p:cNvSpPr>
          <p:nvPr>
            <p:ph type="sldNum" sz="quarter" idx="12"/>
          </p:nvPr>
        </p:nvSpPr>
        <p:spPr/>
        <p:txBody>
          <a:bodyPr/>
          <a:lstStyle/>
          <a:p>
            <a:fld id="{3904255E-4DDB-40A9-A2DB-AAF283BA98B8}" type="slidenum">
              <a:rPr lang="en-IN" smtClean="0"/>
              <a:t>18</a:t>
            </a:fld>
            <a:endParaRPr lang="en-IN"/>
          </a:p>
        </p:txBody>
      </p:sp>
    </p:spTree>
    <p:extLst>
      <p:ext uri="{BB962C8B-B14F-4D97-AF65-F5344CB8AC3E}">
        <p14:creationId xmlns:p14="http://schemas.microsoft.com/office/powerpoint/2010/main" val="25085965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8EDC5-0763-AF51-A695-EC94C9AE5E45}"/>
              </a:ext>
            </a:extLst>
          </p:cNvPr>
          <p:cNvSpPr>
            <a:spLocks noGrp="1"/>
          </p:cNvSpPr>
          <p:nvPr>
            <p:ph type="title"/>
          </p:nvPr>
        </p:nvSpPr>
        <p:spPr>
          <a:xfrm>
            <a:off x="838200" y="365125"/>
            <a:ext cx="10515600" cy="838033"/>
          </a:xfrm>
        </p:spPr>
        <p:txBody>
          <a:bodyPr>
            <a:normAutofit/>
          </a:bodyPr>
          <a:lstStyle/>
          <a:p>
            <a:pPr algn="ctr"/>
            <a:r>
              <a:rPr lang="en-IN" sz="3200" dirty="0"/>
              <a:t>Compliance No 14</a:t>
            </a:r>
          </a:p>
        </p:txBody>
      </p:sp>
      <p:sp>
        <p:nvSpPr>
          <p:cNvPr id="3" name="Content Placeholder 2">
            <a:extLst>
              <a:ext uri="{FF2B5EF4-FFF2-40B4-BE49-F238E27FC236}">
                <a16:creationId xmlns:a16="http://schemas.microsoft.com/office/drawing/2014/main" id="{BE1B9AD4-842B-97E1-6F70-978F7A40B439}"/>
              </a:ext>
            </a:extLst>
          </p:cNvPr>
          <p:cNvSpPr>
            <a:spLocks noGrp="1"/>
          </p:cNvSpPr>
          <p:nvPr>
            <p:ph idx="1"/>
          </p:nvPr>
        </p:nvSpPr>
        <p:spPr>
          <a:xfrm>
            <a:off x="298383" y="1116531"/>
            <a:ext cx="11559941" cy="5376344"/>
          </a:xfrm>
        </p:spPr>
        <p:txBody>
          <a:bodyPr/>
          <a:lstStyle/>
          <a:p>
            <a:r>
              <a:rPr lang="en-IN" dirty="0"/>
              <a:t>Employer to serve 60 days notice to the government if he intends to close down any undertaking</a:t>
            </a:r>
          </a:p>
          <a:p>
            <a:r>
              <a:rPr lang="en-IN" dirty="0"/>
              <a:t>More than 50 workers not required.</a:t>
            </a:r>
          </a:p>
          <a:p>
            <a:r>
              <a:rPr lang="en-IN" dirty="0"/>
              <a:t>Employers shall also serve notice on the workers and compensation to be paid as in retrenchment cases</a:t>
            </a:r>
          </a:p>
          <a:p>
            <a:r>
              <a:rPr lang="en-IN" dirty="0"/>
              <a:t>Proviso- unavoidable circumstances beyond the control of the employer, compensation payable shall not exceed average pay for 3 months</a:t>
            </a:r>
          </a:p>
        </p:txBody>
      </p:sp>
      <p:sp>
        <p:nvSpPr>
          <p:cNvPr id="4" name="Slide Number Placeholder 3">
            <a:extLst>
              <a:ext uri="{FF2B5EF4-FFF2-40B4-BE49-F238E27FC236}">
                <a16:creationId xmlns:a16="http://schemas.microsoft.com/office/drawing/2014/main" id="{743D335D-8EC4-9BFD-E530-63B48A2DF31A}"/>
              </a:ext>
            </a:extLst>
          </p:cNvPr>
          <p:cNvSpPr>
            <a:spLocks noGrp="1"/>
          </p:cNvSpPr>
          <p:nvPr>
            <p:ph type="sldNum" sz="quarter" idx="12"/>
          </p:nvPr>
        </p:nvSpPr>
        <p:spPr/>
        <p:txBody>
          <a:bodyPr/>
          <a:lstStyle/>
          <a:p>
            <a:fld id="{3904255E-4DDB-40A9-A2DB-AAF283BA98B8}" type="slidenum">
              <a:rPr lang="en-IN" smtClean="0"/>
              <a:t>19</a:t>
            </a:fld>
            <a:endParaRPr lang="en-IN"/>
          </a:p>
        </p:txBody>
      </p:sp>
    </p:spTree>
    <p:extLst>
      <p:ext uri="{BB962C8B-B14F-4D97-AF65-F5344CB8AC3E}">
        <p14:creationId xmlns:p14="http://schemas.microsoft.com/office/powerpoint/2010/main" val="3790794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A14BA-057B-EC4A-C8A9-9D3DCAE7A75F}"/>
              </a:ext>
            </a:extLst>
          </p:cNvPr>
          <p:cNvSpPr>
            <a:spLocks noGrp="1"/>
          </p:cNvSpPr>
          <p:nvPr>
            <p:ph type="title"/>
          </p:nvPr>
        </p:nvSpPr>
        <p:spPr>
          <a:xfrm>
            <a:off x="838200" y="365125"/>
            <a:ext cx="10515600" cy="578151"/>
          </a:xfrm>
        </p:spPr>
        <p:txBody>
          <a:bodyPr>
            <a:normAutofit/>
          </a:bodyPr>
          <a:lstStyle/>
          <a:p>
            <a:pPr algn="ctr"/>
            <a:r>
              <a:rPr lang="en-IN" sz="3200" dirty="0"/>
              <a:t>Preliminary observations</a:t>
            </a:r>
          </a:p>
        </p:txBody>
      </p:sp>
      <p:sp>
        <p:nvSpPr>
          <p:cNvPr id="3" name="Content Placeholder 2">
            <a:extLst>
              <a:ext uri="{FF2B5EF4-FFF2-40B4-BE49-F238E27FC236}">
                <a16:creationId xmlns:a16="http://schemas.microsoft.com/office/drawing/2014/main" id="{09A549F5-CE69-78CF-7B68-426A7361ED12}"/>
              </a:ext>
            </a:extLst>
          </p:cNvPr>
          <p:cNvSpPr>
            <a:spLocks noGrp="1"/>
          </p:cNvSpPr>
          <p:nvPr>
            <p:ph idx="1"/>
          </p:nvPr>
        </p:nvSpPr>
        <p:spPr>
          <a:xfrm>
            <a:off x="115503" y="1222408"/>
            <a:ext cx="11848699" cy="5447899"/>
          </a:xfrm>
        </p:spPr>
        <p:txBody>
          <a:bodyPr>
            <a:normAutofit/>
          </a:bodyPr>
          <a:lstStyle/>
          <a:p>
            <a:r>
              <a:rPr lang="en-IN" dirty="0"/>
              <a:t>It shall extend to the whole of India!</a:t>
            </a:r>
          </a:p>
          <a:p>
            <a:r>
              <a:rPr lang="en-IN" dirty="0"/>
              <a:t>Does it extend to all categories of employers? – who are exempted?</a:t>
            </a:r>
          </a:p>
          <a:p>
            <a:r>
              <a:rPr lang="en-IN" dirty="0"/>
              <a:t>Does it apply to all categories of employees/workers?- who are exempted?</a:t>
            </a:r>
          </a:p>
          <a:p>
            <a:r>
              <a:rPr lang="en-IN" dirty="0"/>
              <a:t>Are all industrial establishments covered under this code? – which industrial establishments are exempted?</a:t>
            </a:r>
          </a:p>
          <a:p>
            <a:r>
              <a:rPr lang="en-IN" dirty="0"/>
              <a:t>What will be role of the Trade unions under the code?</a:t>
            </a:r>
          </a:p>
          <a:p>
            <a:r>
              <a:rPr lang="en-IN" dirty="0"/>
              <a:t>Does the code reflect the realities of the business operations, workers’ rights &amp; the fast changing labour market dynamics?</a:t>
            </a:r>
          </a:p>
          <a:p>
            <a:r>
              <a:rPr lang="en-IN" dirty="0"/>
              <a:t>Can the code withstand the ever increasing innovations at workplace and work processes like GAI, algorithm management systems?</a:t>
            </a:r>
          </a:p>
          <a:p>
            <a:endParaRPr lang="en-IN" dirty="0"/>
          </a:p>
          <a:p>
            <a:endParaRPr lang="en-IN" dirty="0"/>
          </a:p>
        </p:txBody>
      </p:sp>
      <p:sp>
        <p:nvSpPr>
          <p:cNvPr id="4" name="Slide Number Placeholder 3">
            <a:extLst>
              <a:ext uri="{FF2B5EF4-FFF2-40B4-BE49-F238E27FC236}">
                <a16:creationId xmlns:a16="http://schemas.microsoft.com/office/drawing/2014/main" id="{29757FDB-718D-19B7-C067-F0572C3BF2D8}"/>
              </a:ext>
            </a:extLst>
          </p:cNvPr>
          <p:cNvSpPr>
            <a:spLocks noGrp="1"/>
          </p:cNvSpPr>
          <p:nvPr>
            <p:ph type="sldNum" sz="quarter" idx="12"/>
          </p:nvPr>
        </p:nvSpPr>
        <p:spPr/>
        <p:txBody>
          <a:bodyPr/>
          <a:lstStyle/>
          <a:p>
            <a:fld id="{3904255E-4DDB-40A9-A2DB-AAF283BA98B8}" type="slidenum">
              <a:rPr lang="en-IN" smtClean="0"/>
              <a:t>2</a:t>
            </a:fld>
            <a:endParaRPr lang="en-IN"/>
          </a:p>
        </p:txBody>
      </p:sp>
    </p:spTree>
    <p:extLst>
      <p:ext uri="{BB962C8B-B14F-4D97-AF65-F5344CB8AC3E}">
        <p14:creationId xmlns:p14="http://schemas.microsoft.com/office/powerpoint/2010/main" val="530671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7A220-4FC9-8495-C950-EA4FA6C7912C}"/>
              </a:ext>
            </a:extLst>
          </p:cNvPr>
          <p:cNvSpPr>
            <a:spLocks noGrp="1"/>
          </p:cNvSpPr>
          <p:nvPr>
            <p:ph type="title"/>
          </p:nvPr>
        </p:nvSpPr>
        <p:spPr/>
        <p:txBody>
          <a:bodyPr>
            <a:normAutofit/>
          </a:bodyPr>
          <a:lstStyle/>
          <a:p>
            <a:pPr algn="ctr"/>
            <a:r>
              <a:rPr lang="en-IN" sz="3200" dirty="0"/>
              <a:t>Compliance No 15</a:t>
            </a:r>
          </a:p>
        </p:txBody>
      </p:sp>
      <p:sp>
        <p:nvSpPr>
          <p:cNvPr id="3" name="Content Placeholder 2">
            <a:extLst>
              <a:ext uri="{FF2B5EF4-FFF2-40B4-BE49-F238E27FC236}">
                <a16:creationId xmlns:a16="http://schemas.microsoft.com/office/drawing/2014/main" id="{938655D9-B78B-D4C5-C786-9DE6DB6D9383}"/>
              </a:ext>
            </a:extLst>
          </p:cNvPr>
          <p:cNvSpPr>
            <a:spLocks noGrp="1"/>
          </p:cNvSpPr>
          <p:nvPr>
            <p:ph idx="1"/>
          </p:nvPr>
        </p:nvSpPr>
        <p:spPr/>
        <p:txBody>
          <a:bodyPr/>
          <a:lstStyle/>
          <a:p>
            <a:r>
              <a:rPr lang="en-IN" dirty="0"/>
              <a:t>Contribution payable by an employer to the worker-reskilling fund.</a:t>
            </a:r>
          </a:p>
          <a:p>
            <a:r>
              <a:rPr lang="en-IN" dirty="0"/>
              <a:t>An amount equal to 15 days wages last drawn by retrenched workman</a:t>
            </a:r>
          </a:p>
          <a:p>
            <a:r>
              <a:rPr lang="en-IN" dirty="0"/>
              <a:t>Rule 54 of the Karnataka Draft Rules provides for the manner of utilization of fund.</a:t>
            </a:r>
          </a:p>
          <a:p>
            <a:r>
              <a:rPr lang="en-IN" dirty="0"/>
              <a:t>Rule 39 of the Central Rules provides for the manner of utilization of fund.</a:t>
            </a:r>
          </a:p>
        </p:txBody>
      </p:sp>
      <p:sp>
        <p:nvSpPr>
          <p:cNvPr id="4" name="Slide Number Placeholder 3">
            <a:extLst>
              <a:ext uri="{FF2B5EF4-FFF2-40B4-BE49-F238E27FC236}">
                <a16:creationId xmlns:a16="http://schemas.microsoft.com/office/drawing/2014/main" id="{DBE94BFB-F4C1-1B7B-0DA1-9FAFB8C2E49F}"/>
              </a:ext>
            </a:extLst>
          </p:cNvPr>
          <p:cNvSpPr>
            <a:spLocks noGrp="1"/>
          </p:cNvSpPr>
          <p:nvPr>
            <p:ph type="sldNum" sz="quarter" idx="12"/>
          </p:nvPr>
        </p:nvSpPr>
        <p:spPr/>
        <p:txBody>
          <a:bodyPr/>
          <a:lstStyle/>
          <a:p>
            <a:fld id="{3904255E-4DDB-40A9-A2DB-AAF283BA98B8}" type="slidenum">
              <a:rPr lang="en-IN" smtClean="0"/>
              <a:t>20</a:t>
            </a:fld>
            <a:endParaRPr lang="en-IN"/>
          </a:p>
        </p:txBody>
      </p:sp>
    </p:spTree>
    <p:extLst>
      <p:ext uri="{BB962C8B-B14F-4D97-AF65-F5344CB8AC3E}">
        <p14:creationId xmlns:p14="http://schemas.microsoft.com/office/powerpoint/2010/main" val="42665598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23126-0C96-55C8-A314-52F3FB3C9F85}"/>
              </a:ext>
            </a:extLst>
          </p:cNvPr>
          <p:cNvSpPr>
            <a:spLocks noGrp="1"/>
          </p:cNvSpPr>
          <p:nvPr>
            <p:ph type="title"/>
          </p:nvPr>
        </p:nvSpPr>
        <p:spPr/>
        <p:txBody>
          <a:bodyPr>
            <a:normAutofit/>
          </a:bodyPr>
          <a:lstStyle/>
          <a:p>
            <a:pPr algn="ctr"/>
            <a:r>
              <a:rPr lang="en-IN" sz="3200" dirty="0"/>
              <a:t>Compliance No 16</a:t>
            </a:r>
          </a:p>
        </p:txBody>
      </p:sp>
      <p:sp>
        <p:nvSpPr>
          <p:cNvPr id="3" name="Content Placeholder 2">
            <a:extLst>
              <a:ext uri="{FF2B5EF4-FFF2-40B4-BE49-F238E27FC236}">
                <a16:creationId xmlns:a16="http://schemas.microsoft.com/office/drawing/2014/main" id="{5428C966-86B2-CB83-172C-73FC7D3D68F9}"/>
              </a:ext>
            </a:extLst>
          </p:cNvPr>
          <p:cNvSpPr>
            <a:spLocks noGrp="1"/>
          </p:cNvSpPr>
          <p:nvPr>
            <p:ph idx="1"/>
          </p:nvPr>
        </p:nvSpPr>
        <p:spPr/>
        <p:txBody>
          <a:bodyPr/>
          <a:lstStyle/>
          <a:p>
            <a:r>
              <a:rPr lang="en-IN" dirty="0"/>
              <a:t>Employer shall not commit any unfair labour practices specified in the Second schedule</a:t>
            </a:r>
          </a:p>
          <a:p>
            <a:pPr marL="0" indent="0">
              <a:buNone/>
            </a:pPr>
            <a:r>
              <a:rPr lang="en-IN" dirty="0">
                <a:hlinkClick r:id="rId2" action="ppaction://hlinkfile"/>
              </a:rPr>
              <a:t>Click here:</a:t>
            </a:r>
            <a:endParaRPr lang="en-IN" dirty="0"/>
          </a:p>
        </p:txBody>
      </p:sp>
      <p:sp>
        <p:nvSpPr>
          <p:cNvPr id="4" name="Slide Number Placeholder 3">
            <a:extLst>
              <a:ext uri="{FF2B5EF4-FFF2-40B4-BE49-F238E27FC236}">
                <a16:creationId xmlns:a16="http://schemas.microsoft.com/office/drawing/2014/main" id="{0CAED0CA-2FF8-7B41-BBE4-CC297419B90A}"/>
              </a:ext>
            </a:extLst>
          </p:cNvPr>
          <p:cNvSpPr>
            <a:spLocks noGrp="1"/>
          </p:cNvSpPr>
          <p:nvPr>
            <p:ph type="sldNum" sz="quarter" idx="12"/>
          </p:nvPr>
        </p:nvSpPr>
        <p:spPr/>
        <p:txBody>
          <a:bodyPr/>
          <a:lstStyle/>
          <a:p>
            <a:fld id="{3904255E-4DDB-40A9-A2DB-AAF283BA98B8}" type="slidenum">
              <a:rPr lang="en-IN" smtClean="0"/>
              <a:t>21</a:t>
            </a:fld>
            <a:endParaRPr lang="en-IN"/>
          </a:p>
        </p:txBody>
      </p:sp>
    </p:spTree>
    <p:extLst>
      <p:ext uri="{BB962C8B-B14F-4D97-AF65-F5344CB8AC3E}">
        <p14:creationId xmlns:p14="http://schemas.microsoft.com/office/powerpoint/2010/main" val="32647270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2E2B8-7AF1-7356-EDC5-3ECEE5BAB2BA}"/>
              </a:ext>
            </a:extLst>
          </p:cNvPr>
          <p:cNvSpPr>
            <a:spLocks noGrp="1"/>
          </p:cNvSpPr>
          <p:nvPr>
            <p:ph type="title"/>
          </p:nvPr>
        </p:nvSpPr>
        <p:spPr>
          <a:xfrm>
            <a:off x="838200" y="365125"/>
            <a:ext cx="10515600" cy="789907"/>
          </a:xfrm>
        </p:spPr>
        <p:txBody>
          <a:bodyPr>
            <a:normAutofit/>
          </a:bodyPr>
          <a:lstStyle/>
          <a:p>
            <a:pPr algn="ctr"/>
            <a:r>
              <a:rPr lang="en-IN" sz="3200" dirty="0"/>
              <a:t>Compliance No 17</a:t>
            </a:r>
          </a:p>
        </p:txBody>
      </p:sp>
      <p:sp>
        <p:nvSpPr>
          <p:cNvPr id="3" name="Content Placeholder 2">
            <a:extLst>
              <a:ext uri="{FF2B5EF4-FFF2-40B4-BE49-F238E27FC236}">
                <a16:creationId xmlns:a16="http://schemas.microsoft.com/office/drawing/2014/main" id="{1D0BB27B-2D61-5E80-8982-D259AB8CC5A1}"/>
              </a:ext>
            </a:extLst>
          </p:cNvPr>
          <p:cNvSpPr>
            <a:spLocks noGrp="1"/>
          </p:cNvSpPr>
          <p:nvPr>
            <p:ph idx="1"/>
          </p:nvPr>
        </p:nvSpPr>
        <p:spPr>
          <a:xfrm>
            <a:off x="838200" y="1280160"/>
            <a:ext cx="10515600" cy="4896803"/>
          </a:xfrm>
        </p:spPr>
        <p:txBody>
          <a:bodyPr>
            <a:normAutofit lnSpcReduction="10000"/>
          </a:bodyPr>
          <a:lstStyle/>
          <a:p>
            <a:r>
              <a:rPr lang="en-IN" dirty="0"/>
              <a:t>Employer shall not alter to the prejudice of the workers…</a:t>
            </a:r>
          </a:p>
          <a:p>
            <a:r>
              <a:rPr lang="en-IN" dirty="0"/>
              <a:t>Save with the express permission in writing from the authorities where proceedings is pending.</a:t>
            </a:r>
          </a:p>
          <a:p>
            <a:r>
              <a:rPr lang="en-IN" dirty="0"/>
              <a:t>(sec. 90 vs Sec. 33)</a:t>
            </a:r>
          </a:p>
          <a:p>
            <a:r>
              <a:rPr lang="en-IN" dirty="0"/>
              <a:t>Sub-sections (1), (2), &amp; (3)</a:t>
            </a:r>
          </a:p>
          <a:p>
            <a:r>
              <a:rPr lang="en-IN" dirty="0"/>
              <a:t>Protected workman recognition – </a:t>
            </a:r>
          </a:p>
          <a:p>
            <a:r>
              <a:rPr lang="en-IN" dirty="0"/>
              <a:t>Rule 56 of the Karnataka Rules provides details</a:t>
            </a:r>
          </a:p>
          <a:p>
            <a:r>
              <a:rPr lang="en-IN" dirty="0"/>
              <a:t>Rule 41 of the Central Rules provides the details</a:t>
            </a:r>
          </a:p>
          <a:p>
            <a:r>
              <a:rPr lang="en-IN" dirty="0"/>
              <a:t>Violation or contravention  of Sec. 90 by an Employer will lead to</a:t>
            </a:r>
          </a:p>
          <a:p>
            <a:pPr lvl="1"/>
            <a:r>
              <a:rPr lang="en-IN" dirty="0"/>
              <a:t>a) adjudication of the matter</a:t>
            </a:r>
          </a:p>
          <a:p>
            <a:pPr lvl="1"/>
            <a:r>
              <a:rPr lang="en-IN" dirty="0"/>
              <a:t>b) punishable with fine which may extend to one lakh rupees (Sec. 86(20)</a:t>
            </a:r>
          </a:p>
        </p:txBody>
      </p:sp>
      <p:sp>
        <p:nvSpPr>
          <p:cNvPr id="4" name="Slide Number Placeholder 3">
            <a:extLst>
              <a:ext uri="{FF2B5EF4-FFF2-40B4-BE49-F238E27FC236}">
                <a16:creationId xmlns:a16="http://schemas.microsoft.com/office/drawing/2014/main" id="{7D51634B-0593-EC2E-DE40-7C3BBDFE8B3F}"/>
              </a:ext>
            </a:extLst>
          </p:cNvPr>
          <p:cNvSpPr>
            <a:spLocks noGrp="1"/>
          </p:cNvSpPr>
          <p:nvPr>
            <p:ph type="sldNum" sz="quarter" idx="12"/>
          </p:nvPr>
        </p:nvSpPr>
        <p:spPr/>
        <p:txBody>
          <a:bodyPr/>
          <a:lstStyle/>
          <a:p>
            <a:fld id="{3904255E-4DDB-40A9-A2DB-AAF283BA98B8}" type="slidenum">
              <a:rPr lang="en-IN" smtClean="0"/>
              <a:t>22</a:t>
            </a:fld>
            <a:endParaRPr lang="en-IN"/>
          </a:p>
        </p:txBody>
      </p:sp>
    </p:spTree>
    <p:extLst>
      <p:ext uri="{BB962C8B-B14F-4D97-AF65-F5344CB8AC3E}">
        <p14:creationId xmlns:p14="http://schemas.microsoft.com/office/powerpoint/2010/main" val="20988678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172D0-0AC9-6675-0F23-B180572C3F8A}"/>
              </a:ext>
            </a:extLst>
          </p:cNvPr>
          <p:cNvSpPr>
            <a:spLocks noGrp="1"/>
          </p:cNvSpPr>
          <p:nvPr>
            <p:ph type="title"/>
          </p:nvPr>
        </p:nvSpPr>
        <p:spPr>
          <a:xfrm>
            <a:off x="838200" y="365125"/>
            <a:ext cx="10515600" cy="789907"/>
          </a:xfrm>
        </p:spPr>
        <p:txBody>
          <a:bodyPr>
            <a:normAutofit/>
          </a:bodyPr>
          <a:lstStyle/>
          <a:p>
            <a:pPr algn="ctr"/>
            <a:r>
              <a:rPr lang="en-IN" sz="3200" dirty="0"/>
              <a:t>Offences &amp; penalties</a:t>
            </a:r>
          </a:p>
        </p:txBody>
      </p:sp>
      <p:sp>
        <p:nvSpPr>
          <p:cNvPr id="3" name="Content Placeholder 2">
            <a:extLst>
              <a:ext uri="{FF2B5EF4-FFF2-40B4-BE49-F238E27FC236}">
                <a16:creationId xmlns:a16="http://schemas.microsoft.com/office/drawing/2014/main" id="{AD2C26CA-6A12-41D8-62E0-A1F197D41F1B}"/>
              </a:ext>
            </a:extLst>
          </p:cNvPr>
          <p:cNvSpPr>
            <a:spLocks noGrp="1"/>
          </p:cNvSpPr>
          <p:nvPr>
            <p:ph idx="1"/>
          </p:nvPr>
        </p:nvSpPr>
        <p:spPr>
          <a:xfrm>
            <a:off x="240632" y="1155032"/>
            <a:ext cx="11646568" cy="5524901"/>
          </a:xfrm>
        </p:spPr>
        <p:txBody>
          <a:bodyPr>
            <a:normAutofit fontScale="92500" lnSpcReduction="10000"/>
          </a:bodyPr>
          <a:lstStyle/>
          <a:p>
            <a:r>
              <a:rPr lang="en-IN" dirty="0"/>
              <a:t>Officers appointed by the state government to impose penalty in the following cases:</a:t>
            </a:r>
          </a:p>
          <a:p>
            <a:r>
              <a:rPr lang="en-IN" dirty="0"/>
              <a:t>86(3) – for violation of S. 67, 70, 74, 75 (Not less than 50,000 </a:t>
            </a:r>
            <a:r>
              <a:rPr lang="en-IN" dirty="0" err="1"/>
              <a:t>upto</a:t>
            </a:r>
            <a:r>
              <a:rPr lang="en-IN" dirty="0"/>
              <a:t> Rs 2 Lakhs)</a:t>
            </a:r>
          </a:p>
          <a:p>
            <a:r>
              <a:rPr lang="en-IN" dirty="0"/>
              <a:t>86(5) – for committing unfair labour practices (Not less than 10,000 </a:t>
            </a:r>
            <a:r>
              <a:rPr lang="en-IN" dirty="0" err="1"/>
              <a:t>upto</a:t>
            </a:r>
            <a:r>
              <a:rPr lang="en-IN" dirty="0"/>
              <a:t> Rs 2 Lakhs)</a:t>
            </a:r>
          </a:p>
          <a:p>
            <a:r>
              <a:rPr lang="en-IN" dirty="0"/>
              <a:t>86(7)- default by TU</a:t>
            </a:r>
          </a:p>
          <a:p>
            <a:r>
              <a:rPr lang="en-IN" dirty="0"/>
              <a:t>86(8) – default by TU</a:t>
            </a:r>
          </a:p>
          <a:p>
            <a:r>
              <a:rPr lang="en-IN" dirty="0"/>
              <a:t>86(9) – default by TU</a:t>
            </a:r>
          </a:p>
          <a:p>
            <a:r>
              <a:rPr lang="en-IN" dirty="0"/>
              <a:t>86(10) – for violation of S. 30 &amp; 35 (Not less than 50,000 </a:t>
            </a:r>
            <a:r>
              <a:rPr lang="en-IN" dirty="0" err="1"/>
              <a:t>upto</a:t>
            </a:r>
            <a:r>
              <a:rPr lang="en-IN" dirty="0"/>
              <a:t> Rs 2 Lakhs &amp; continuing offence additional fine of Rs 2,000 </a:t>
            </a:r>
            <a:r>
              <a:rPr lang="en-IN" dirty="0" err="1"/>
              <a:t>perday</a:t>
            </a:r>
            <a:r>
              <a:rPr lang="en-IN" dirty="0"/>
              <a:t>)</a:t>
            </a:r>
          </a:p>
          <a:p>
            <a:r>
              <a:rPr lang="en-IN" dirty="0"/>
              <a:t>86(11) – Contravention of the SO by an employer (Not less than 1 lakh </a:t>
            </a:r>
            <a:r>
              <a:rPr lang="en-IN" dirty="0" err="1"/>
              <a:t>upto</a:t>
            </a:r>
            <a:r>
              <a:rPr lang="en-IN" dirty="0"/>
              <a:t> 2 Lakhs)</a:t>
            </a:r>
          </a:p>
          <a:p>
            <a:r>
              <a:rPr lang="en-IN" dirty="0"/>
              <a:t>86(20) – Rest of contraventions ( Max one Lakh)</a:t>
            </a:r>
          </a:p>
          <a:p>
            <a:r>
              <a:rPr lang="en-IN" dirty="0"/>
              <a:t>89(7) – Any person failing to comply with an order of composition of offence</a:t>
            </a:r>
          </a:p>
        </p:txBody>
      </p:sp>
      <p:sp>
        <p:nvSpPr>
          <p:cNvPr id="4" name="Slide Number Placeholder 3">
            <a:extLst>
              <a:ext uri="{FF2B5EF4-FFF2-40B4-BE49-F238E27FC236}">
                <a16:creationId xmlns:a16="http://schemas.microsoft.com/office/drawing/2014/main" id="{6F205505-AF24-F69D-6AA1-B225232CD05C}"/>
              </a:ext>
            </a:extLst>
          </p:cNvPr>
          <p:cNvSpPr>
            <a:spLocks noGrp="1"/>
          </p:cNvSpPr>
          <p:nvPr>
            <p:ph type="sldNum" sz="quarter" idx="12"/>
          </p:nvPr>
        </p:nvSpPr>
        <p:spPr/>
        <p:txBody>
          <a:bodyPr/>
          <a:lstStyle/>
          <a:p>
            <a:fld id="{3904255E-4DDB-40A9-A2DB-AAF283BA98B8}" type="slidenum">
              <a:rPr lang="en-IN" smtClean="0"/>
              <a:t>23</a:t>
            </a:fld>
            <a:endParaRPr lang="en-IN"/>
          </a:p>
        </p:txBody>
      </p:sp>
    </p:spTree>
    <p:extLst>
      <p:ext uri="{BB962C8B-B14F-4D97-AF65-F5344CB8AC3E}">
        <p14:creationId xmlns:p14="http://schemas.microsoft.com/office/powerpoint/2010/main" val="26625575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847E1-356D-8ED7-C9E3-32B5FEA7162B}"/>
              </a:ext>
            </a:extLst>
          </p:cNvPr>
          <p:cNvSpPr>
            <a:spLocks noGrp="1"/>
          </p:cNvSpPr>
          <p:nvPr>
            <p:ph type="title"/>
          </p:nvPr>
        </p:nvSpPr>
        <p:spPr>
          <a:xfrm>
            <a:off x="838200" y="365125"/>
            <a:ext cx="10515600" cy="722530"/>
          </a:xfrm>
        </p:spPr>
        <p:txBody>
          <a:bodyPr>
            <a:normAutofit/>
          </a:bodyPr>
          <a:lstStyle/>
          <a:p>
            <a:pPr algn="ctr"/>
            <a:r>
              <a:rPr lang="en-IN" sz="3200" dirty="0"/>
              <a:t>Offences &amp; penalties</a:t>
            </a:r>
          </a:p>
        </p:txBody>
      </p:sp>
      <p:sp>
        <p:nvSpPr>
          <p:cNvPr id="3" name="Content Placeholder 2">
            <a:extLst>
              <a:ext uri="{FF2B5EF4-FFF2-40B4-BE49-F238E27FC236}">
                <a16:creationId xmlns:a16="http://schemas.microsoft.com/office/drawing/2014/main" id="{13C14CD8-DD8C-55DE-351C-0DCF2523896C}"/>
              </a:ext>
            </a:extLst>
          </p:cNvPr>
          <p:cNvSpPr>
            <a:spLocks noGrp="1"/>
          </p:cNvSpPr>
          <p:nvPr>
            <p:ph idx="1"/>
          </p:nvPr>
        </p:nvSpPr>
        <p:spPr>
          <a:xfrm>
            <a:off x="394635" y="1222408"/>
            <a:ext cx="11473313" cy="5476775"/>
          </a:xfrm>
        </p:spPr>
        <p:txBody>
          <a:bodyPr/>
          <a:lstStyle/>
          <a:p>
            <a:r>
              <a:rPr lang="en-IN" dirty="0"/>
              <a:t>Employer contravening Secs 78, 79 &amp; 80  (Not less than one lakh </a:t>
            </a:r>
            <a:r>
              <a:rPr lang="en-IN" dirty="0" err="1"/>
              <a:t>upto</a:t>
            </a:r>
            <a:r>
              <a:rPr lang="en-IN" dirty="0"/>
              <a:t> 10 lakhs)</a:t>
            </a:r>
          </a:p>
          <a:p>
            <a:r>
              <a:rPr lang="en-IN" dirty="0"/>
              <a:t>Committing the same offence above for the second or subsequent offence  fine with 5 lakhs and up to 20 lakhs or with imprisonment for a term up to 6 months or both.</a:t>
            </a:r>
          </a:p>
          <a:p>
            <a:pPr marL="0" indent="0">
              <a:buNone/>
            </a:pPr>
            <a:endParaRPr lang="en-IN" dirty="0"/>
          </a:p>
          <a:p>
            <a:r>
              <a:rPr lang="en-IN" dirty="0"/>
              <a:t>Composition of offences provided under the code.</a:t>
            </a:r>
          </a:p>
          <a:p>
            <a:r>
              <a:rPr lang="en-IN" dirty="0"/>
              <a:t>50% &amp; 75% of max fine may be levied.</a:t>
            </a:r>
          </a:p>
          <a:p>
            <a:pPr marL="0" indent="0">
              <a:buNone/>
            </a:pPr>
            <a:endParaRPr lang="en-IN" dirty="0"/>
          </a:p>
        </p:txBody>
      </p:sp>
      <p:sp>
        <p:nvSpPr>
          <p:cNvPr id="4" name="Slide Number Placeholder 3">
            <a:extLst>
              <a:ext uri="{FF2B5EF4-FFF2-40B4-BE49-F238E27FC236}">
                <a16:creationId xmlns:a16="http://schemas.microsoft.com/office/drawing/2014/main" id="{533C8224-61C5-118C-F6B8-E0E31C53E85E}"/>
              </a:ext>
            </a:extLst>
          </p:cNvPr>
          <p:cNvSpPr>
            <a:spLocks noGrp="1"/>
          </p:cNvSpPr>
          <p:nvPr>
            <p:ph type="sldNum" sz="quarter" idx="12"/>
          </p:nvPr>
        </p:nvSpPr>
        <p:spPr/>
        <p:txBody>
          <a:bodyPr/>
          <a:lstStyle/>
          <a:p>
            <a:fld id="{3904255E-4DDB-40A9-A2DB-AAF283BA98B8}" type="slidenum">
              <a:rPr lang="en-IN" smtClean="0"/>
              <a:t>24</a:t>
            </a:fld>
            <a:endParaRPr lang="en-IN"/>
          </a:p>
        </p:txBody>
      </p:sp>
    </p:spTree>
    <p:extLst>
      <p:ext uri="{BB962C8B-B14F-4D97-AF65-F5344CB8AC3E}">
        <p14:creationId xmlns:p14="http://schemas.microsoft.com/office/powerpoint/2010/main" val="3357035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B5D1B6-09FD-74D7-C06E-D16E668B917C}"/>
              </a:ext>
            </a:extLst>
          </p:cNvPr>
          <p:cNvSpPr>
            <a:spLocks noGrp="1"/>
          </p:cNvSpPr>
          <p:nvPr>
            <p:ph idx="1"/>
          </p:nvPr>
        </p:nvSpPr>
        <p:spPr/>
        <p:txBody>
          <a:bodyPr>
            <a:normAutofit/>
          </a:bodyPr>
          <a:lstStyle/>
          <a:p>
            <a:pPr algn="ctr"/>
            <a:r>
              <a:rPr lang="en-IN" sz="4800" dirty="0"/>
              <a:t>Thank you</a:t>
            </a:r>
          </a:p>
        </p:txBody>
      </p:sp>
      <p:sp>
        <p:nvSpPr>
          <p:cNvPr id="4" name="Slide Number Placeholder 3">
            <a:extLst>
              <a:ext uri="{FF2B5EF4-FFF2-40B4-BE49-F238E27FC236}">
                <a16:creationId xmlns:a16="http://schemas.microsoft.com/office/drawing/2014/main" id="{B5795090-76B1-42BC-5414-98C450E6BCFF}"/>
              </a:ext>
            </a:extLst>
          </p:cNvPr>
          <p:cNvSpPr>
            <a:spLocks noGrp="1"/>
          </p:cNvSpPr>
          <p:nvPr>
            <p:ph type="sldNum" sz="quarter" idx="12"/>
          </p:nvPr>
        </p:nvSpPr>
        <p:spPr/>
        <p:txBody>
          <a:bodyPr/>
          <a:lstStyle/>
          <a:p>
            <a:fld id="{3904255E-4DDB-40A9-A2DB-AAF283BA98B8}" type="slidenum">
              <a:rPr lang="en-IN" smtClean="0"/>
              <a:t>25</a:t>
            </a:fld>
            <a:endParaRPr lang="en-IN"/>
          </a:p>
        </p:txBody>
      </p:sp>
    </p:spTree>
    <p:extLst>
      <p:ext uri="{BB962C8B-B14F-4D97-AF65-F5344CB8AC3E}">
        <p14:creationId xmlns:p14="http://schemas.microsoft.com/office/powerpoint/2010/main" val="4045465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6BAE2-8EA7-D98F-4F93-FCE3D1334C4F}"/>
              </a:ext>
            </a:extLst>
          </p:cNvPr>
          <p:cNvSpPr>
            <a:spLocks noGrp="1"/>
          </p:cNvSpPr>
          <p:nvPr>
            <p:ph type="title"/>
          </p:nvPr>
        </p:nvSpPr>
        <p:spPr>
          <a:xfrm>
            <a:off x="838200" y="365125"/>
            <a:ext cx="10515600" cy="703279"/>
          </a:xfrm>
        </p:spPr>
        <p:txBody>
          <a:bodyPr>
            <a:normAutofit/>
          </a:bodyPr>
          <a:lstStyle/>
          <a:p>
            <a:pPr algn="ctr"/>
            <a:r>
              <a:rPr lang="en-IN" sz="3200" dirty="0"/>
              <a:t>Key definitions</a:t>
            </a:r>
          </a:p>
        </p:txBody>
      </p:sp>
      <p:sp>
        <p:nvSpPr>
          <p:cNvPr id="3" name="Content Placeholder 2">
            <a:extLst>
              <a:ext uri="{FF2B5EF4-FFF2-40B4-BE49-F238E27FC236}">
                <a16:creationId xmlns:a16="http://schemas.microsoft.com/office/drawing/2014/main" id="{8293066F-8D26-6017-50C2-2A16B1E06212}"/>
              </a:ext>
            </a:extLst>
          </p:cNvPr>
          <p:cNvSpPr>
            <a:spLocks noGrp="1"/>
          </p:cNvSpPr>
          <p:nvPr>
            <p:ph idx="1"/>
          </p:nvPr>
        </p:nvSpPr>
        <p:spPr>
          <a:xfrm>
            <a:off x="317634" y="1001027"/>
            <a:ext cx="11704320" cy="5784784"/>
          </a:xfrm>
        </p:spPr>
        <p:txBody>
          <a:bodyPr/>
          <a:lstStyle/>
          <a:p>
            <a:r>
              <a:rPr lang="en-IN" dirty="0"/>
              <a:t>Award</a:t>
            </a:r>
          </a:p>
          <a:p>
            <a:r>
              <a:rPr lang="en-IN" dirty="0"/>
              <a:t>Closure</a:t>
            </a:r>
          </a:p>
          <a:p>
            <a:r>
              <a:rPr lang="en-IN" dirty="0"/>
              <a:t>Employee</a:t>
            </a:r>
          </a:p>
          <a:p>
            <a:r>
              <a:rPr lang="en-IN" dirty="0"/>
              <a:t>Employer</a:t>
            </a:r>
          </a:p>
          <a:p>
            <a:r>
              <a:rPr lang="en-IN" dirty="0"/>
              <a:t>Worker</a:t>
            </a:r>
          </a:p>
          <a:p>
            <a:r>
              <a:rPr lang="en-IN" dirty="0"/>
              <a:t>Wages</a:t>
            </a:r>
          </a:p>
          <a:p>
            <a:r>
              <a:rPr lang="en-IN" dirty="0"/>
              <a:t>Fixed term employment</a:t>
            </a:r>
          </a:p>
          <a:p>
            <a:r>
              <a:rPr lang="en-IN" dirty="0"/>
              <a:t>Industry</a:t>
            </a:r>
          </a:p>
          <a:p>
            <a:r>
              <a:rPr lang="en-IN" dirty="0"/>
              <a:t>Industrial dispute</a:t>
            </a:r>
          </a:p>
          <a:p>
            <a:r>
              <a:rPr lang="en-IN" dirty="0"/>
              <a:t>Industrial establishment or undertaking</a:t>
            </a:r>
          </a:p>
          <a:p>
            <a:endParaRPr lang="en-IN" dirty="0"/>
          </a:p>
        </p:txBody>
      </p:sp>
      <p:sp>
        <p:nvSpPr>
          <p:cNvPr id="4" name="Slide Number Placeholder 3">
            <a:extLst>
              <a:ext uri="{FF2B5EF4-FFF2-40B4-BE49-F238E27FC236}">
                <a16:creationId xmlns:a16="http://schemas.microsoft.com/office/drawing/2014/main" id="{064FFC4C-01AC-818E-1520-76D2C5FECDCE}"/>
              </a:ext>
            </a:extLst>
          </p:cNvPr>
          <p:cNvSpPr>
            <a:spLocks noGrp="1"/>
          </p:cNvSpPr>
          <p:nvPr>
            <p:ph type="sldNum" sz="quarter" idx="12"/>
          </p:nvPr>
        </p:nvSpPr>
        <p:spPr/>
        <p:txBody>
          <a:bodyPr/>
          <a:lstStyle/>
          <a:p>
            <a:fld id="{3904255E-4DDB-40A9-A2DB-AAF283BA98B8}" type="slidenum">
              <a:rPr lang="en-IN" smtClean="0"/>
              <a:t>3</a:t>
            </a:fld>
            <a:endParaRPr lang="en-IN"/>
          </a:p>
        </p:txBody>
      </p:sp>
    </p:spTree>
    <p:extLst>
      <p:ext uri="{BB962C8B-B14F-4D97-AF65-F5344CB8AC3E}">
        <p14:creationId xmlns:p14="http://schemas.microsoft.com/office/powerpoint/2010/main" val="1859599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13D91-7304-49FE-8611-E8189B7D2DEE}"/>
              </a:ext>
            </a:extLst>
          </p:cNvPr>
          <p:cNvSpPr>
            <a:spLocks noGrp="1"/>
          </p:cNvSpPr>
          <p:nvPr>
            <p:ph type="title"/>
          </p:nvPr>
        </p:nvSpPr>
        <p:spPr>
          <a:xfrm>
            <a:off x="838200" y="365126"/>
            <a:ext cx="10515600" cy="847658"/>
          </a:xfrm>
        </p:spPr>
        <p:txBody>
          <a:bodyPr>
            <a:normAutofit/>
          </a:bodyPr>
          <a:lstStyle/>
          <a:p>
            <a:pPr algn="ctr"/>
            <a:r>
              <a:rPr lang="en-IN" sz="3200" dirty="0"/>
              <a:t>Key definitions</a:t>
            </a:r>
          </a:p>
        </p:txBody>
      </p:sp>
      <p:sp>
        <p:nvSpPr>
          <p:cNvPr id="3" name="Content Placeholder 2">
            <a:extLst>
              <a:ext uri="{FF2B5EF4-FFF2-40B4-BE49-F238E27FC236}">
                <a16:creationId xmlns:a16="http://schemas.microsoft.com/office/drawing/2014/main" id="{ECDBA71E-7739-5835-C172-E41D38ECC53C}"/>
              </a:ext>
            </a:extLst>
          </p:cNvPr>
          <p:cNvSpPr>
            <a:spLocks noGrp="1"/>
          </p:cNvSpPr>
          <p:nvPr>
            <p:ph idx="1"/>
          </p:nvPr>
        </p:nvSpPr>
        <p:spPr>
          <a:xfrm>
            <a:off x="838200" y="1135781"/>
            <a:ext cx="10515600" cy="5041182"/>
          </a:xfrm>
        </p:spPr>
        <p:txBody>
          <a:bodyPr/>
          <a:lstStyle/>
          <a:p>
            <a:r>
              <a:rPr lang="en-IN" dirty="0"/>
              <a:t>Lay-off</a:t>
            </a:r>
          </a:p>
          <a:p>
            <a:r>
              <a:rPr lang="en-IN" dirty="0"/>
              <a:t>Lock-out</a:t>
            </a:r>
          </a:p>
          <a:p>
            <a:r>
              <a:rPr lang="en-IN" dirty="0"/>
              <a:t>Retrenchment</a:t>
            </a:r>
          </a:p>
          <a:p>
            <a:r>
              <a:rPr lang="en-IN" dirty="0"/>
              <a:t>Settlement</a:t>
            </a:r>
          </a:p>
          <a:p>
            <a:r>
              <a:rPr lang="en-IN" dirty="0"/>
              <a:t>Strike</a:t>
            </a:r>
          </a:p>
          <a:p>
            <a:r>
              <a:rPr lang="en-IN" dirty="0"/>
              <a:t>Negotiating union or NC</a:t>
            </a:r>
          </a:p>
          <a:p>
            <a:r>
              <a:rPr lang="en-IN" dirty="0"/>
              <a:t>Trade union</a:t>
            </a:r>
          </a:p>
          <a:p>
            <a:r>
              <a:rPr lang="en-IN" dirty="0"/>
              <a:t>Trade union dispute</a:t>
            </a:r>
          </a:p>
          <a:p>
            <a:r>
              <a:rPr lang="en-IN" dirty="0"/>
              <a:t>Unfair labour practice</a:t>
            </a:r>
          </a:p>
        </p:txBody>
      </p:sp>
      <p:sp>
        <p:nvSpPr>
          <p:cNvPr id="4" name="Slide Number Placeholder 3">
            <a:extLst>
              <a:ext uri="{FF2B5EF4-FFF2-40B4-BE49-F238E27FC236}">
                <a16:creationId xmlns:a16="http://schemas.microsoft.com/office/drawing/2014/main" id="{7915E96E-4C5A-DCE4-6AED-026466C71ADE}"/>
              </a:ext>
            </a:extLst>
          </p:cNvPr>
          <p:cNvSpPr>
            <a:spLocks noGrp="1"/>
          </p:cNvSpPr>
          <p:nvPr>
            <p:ph type="sldNum" sz="quarter" idx="12"/>
          </p:nvPr>
        </p:nvSpPr>
        <p:spPr/>
        <p:txBody>
          <a:bodyPr/>
          <a:lstStyle/>
          <a:p>
            <a:fld id="{3904255E-4DDB-40A9-A2DB-AAF283BA98B8}" type="slidenum">
              <a:rPr lang="en-IN" smtClean="0"/>
              <a:t>4</a:t>
            </a:fld>
            <a:endParaRPr lang="en-IN"/>
          </a:p>
        </p:txBody>
      </p:sp>
    </p:spTree>
    <p:extLst>
      <p:ext uri="{BB962C8B-B14F-4D97-AF65-F5344CB8AC3E}">
        <p14:creationId xmlns:p14="http://schemas.microsoft.com/office/powerpoint/2010/main" val="3791944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51933-7607-2ECE-30D7-44B725834F81}"/>
              </a:ext>
            </a:extLst>
          </p:cNvPr>
          <p:cNvSpPr>
            <a:spLocks noGrp="1"/>
          </p:cNvSpPr>
          <p:nvPr>
            <p:ph type="title"/>
          </p:nvPr>
        </p:nvSpPr>
        <p:spPr>
          <a:xfrm>
            <a:off x="838200" y="365125"/>
            <a:ext cx="10515600" cy="1184541"/>
          </a:xfrm>
        </p:spPr>
        <p:txBody>
          <a:bodyPr>
            <a:noAutofit/>
          </a:bodyPr>
          <a:lstStyle/>
          <a:p>
            <a:pPr algn="ctr"/>
            <a:r>
              <a:rPr lang="en-IN" sz="3200" dirty="0"/>
              <a:t>Compliance structure for the Employers/Industrial Establishments</a:t>
            </a:r>
          </a:p>
        </p:txBody>
      </p:sp>
      <p:graphicFrame>
        <p:nvGraphicFramePr>
          <p:cNvPr id="4" name="Content Placeholder 3">
            <a:extLst>
              <a:ext uri="{FF2B5EF4-FFF2-40B4-BE49-F238E27FC236}">
                <a16:creationId xmlns:a16="http://schemas.microsoft.com/office/drawing/2014/main" id="{1856A845-94E2-67AB-EF27-3EA2D5A66C75}"/>
              </a:ext>
            </a:extLst>
          </p:cNvPr>
          <p:cNvGraphicFramePr>
            <a:graphicFrameLocks noGrp="1"/>
          </p:cNvGraphicFramePr>
          <p:nvPr>
            <p:ph idx="1"/>
            <p:extLst>
              <p:ext uri="{D42A27DB-BD31-4B8C-83A1-F6EECF244321}">
                <p14:modId xmlns:p14="http://schemas.microsoft.com/office/powerpoint/2010/main" val="574038992"/>
              </p:ext>
            </p:extLst>
          </p:nvPr>
        </p:nvGraphicFramePr>
        <p:xfrm>
          <a:off x="838200" y="1472665"/>
          <a:ext cx="2328512" cy="490889"/>
        </p:xfrm>
        <a:graphic>
          <a:graphicData uri="http://schemas.openxmlformats.org/drawingml/2006/table">
            <a:tbl>
              <a:tblPr firstRow="1" bandRow="1">
                <a:tableStyleId>{5C22544A-7EE6-4342-B048-85BDC9FD1C3A}</a:tableStyleId>
              </a:tblPr>
              <a:tblGrid>
                <a:gridCol w="2328512">
                  <a:extLst>
                    <a:ext uri="{9D8B030D-6E8A-4147-A177-3AD203B41FA5}">
                      <a16:colId xmlns:a16="http://schemas.microsoft.com/office/drawing/2014/main" val="3514213330"/>
                    </a:ext>
                  </a:extLst>
                </a:gridCol>
              </a:tblGrid>
              <a:tr h="490889">
                <a:tc>
                  <a:txBody>
                    <a:bodyPr/>
                    <a:lstStyle/>
                    <a:p>
                      <a:r>
                        <a:rPr lang="en-IN" dirty="0"/>
                        <a:t>COMPLIANCE NO: 1</a:t>
                      </a:r>
                    </a:p>
                  </a:txBody>
                  <a:tcPr/>
                </a:tc>
                <a:extLst>
                  <a:ext uri="{0D108BD9-81ED-4DB2-BD59-A6C34878D82A}">
                    <a16:rowId xmlns:a16="http://schemas.microsoft.com/office/drawing/2014/main" val="3260982959"/>
                  </a:ext>
                </a:extLst>
              </a:tr>
            </a:tbl>
          </a:graphicData>
        </a:graphic>
      </p:graphicFrame>
      <p:graphicFrame>
        <p:nvGraphicFramePr>
          <p:cNvPr id="5" name="Table 4">
            <a:extLst>
              <a:ext uri="{FF2B5EF4-FFF2-40B4-BE49-F238E27FC236}">
                <a16:creationId xmlns:a16="http://schemas.microsoft.com/office/drawing/2014/main" id="{B15CF99B-581F-66B8-772B-2D1EAFC0F9EA}"/>
              </a:ext>
            </a:extLst>
          </p:cNvPr>
          <p:cNvGraphicFramePr>
            <a:graphicFrameLocks noGrp="1"/>
          </p:cNvGraphicFramePr>
          <p:nvPr>
            <p:extLst>
              <p:ext uri="{D42A27DB-BD31-4B8C-83A1-F6EECF244321}">
                <p14:modId xmlns:p14="http://schemas.microsoft.com/office/powerpoint/2010/main" val="1608076271"/>
              </p:ext>
            </p:extLst>
          </p:nvPr>
        </p:nvGraphicFramePr>
        <p:xfrm>
          <a:off x="279133" y="1963555"/>
          <a:ext cx="11550315" cy="8887960"/>
        </p:xfrm>
        <a:graphic>
          <a:graphicData uri="http://schemas.openxmlformats.org/drawingml/2006/table">
            <a:tbl>
              <a:tblPr firstRow="1" bandRow="1">
                <a:tableStyleId>{5C22544A-7EE6-4342-B048-85BDC9FD1C3A}</a:tableStyleId>
              </a:tblPr>
              <a:tblGrid>
                <a:gridCol w="11550315">
                  <a:extLst>
                    <a:ext uri="{9D8B030D-6E8A-4147-A177-3AD203B41FA5}">
                      <a16:colId xmlns:a16="http://schemas.microsoft.com/office/drawing/2014/main" val="4258750190"/>
                    </a:ext>
                  </a:extLst>
                </a:gridCol>
              </a:tblGrid>
              <a:tr h="4699636">
                <a:tc>
                  <a:txBody>
                    <a:bodyPr/>
                    <a:lstStyle/>
                    <a:p>
                      <a:r>
                        <a:rPr lang="en-IN" sz="2000" dirty="0"/>
                        <a:t>CHAP – II</a:t>
                      </a:r>
                    </a:p>
                    <a:p>
                      <a:r>
                        <a:rPr lang="en-IN" sz="2000" dirty="0"/>
                        <a:t>BI-PARTITE FORUMS</a:t>
                      </a:r>
                    </a:p>
                    <a:p>
                      <a:endParaRPr lang="en-IN" sz="2000" dirty="0"/>
                    </a:p>
                    <a:p>
                      <a:r>
                        <a:rPr lang="en-IN" sz="2000" dirty="0"/>
                        <a:t>What is the compliance required by employers?</a:t>
                      </a:r>
                    </a:p>
                    <a:p>
                      <a:endParaRPr lang="en-IN" sz="2000" dirty="0"/>
                    </a:p>
                    <a:p>
                      <a:r>
                        <a:rPr lang="en-IN" sz="2000" dirty="0"/>
                        <a:t>Employer has to constitute works committee – procedures laid down </a:t>
                      </a:r>
                    </a:p>
                    <a:p>
                      <a:endParaRPr lang="en-IN" sz="2000" dirty="0"/>
                    </a:p>
                    <a:p>
                      <a:r>
                        <a:rPr lang="en-IN" sz="2000" dirty="0"/>
                        <a:t>Duty of the WC to promote measures for securing &amp; preserving amity &amp; good relations b/n the employer &amp; workers…</a:t>
                      </a:r>
                    </a:p>
                    <a:p>
                      <a:r>
                        <a:rPr lang="en-IN" sz="2000" dirty="0"/>
                        <a:t>Consultation with the registered T U is compulsory to choose the reps of the workers.</a:t>
                      </a:r>
                    </a:p>
                    <a:p>
                      <a:endParaRPr lang="en-IN" sz="2000" dirty="0"/>
                    </a:p>
                    <a:p>
                      <a:r>
                        <a:rPr lang="en-IN" sz="2000" dirty="0"/>
                        <a:t>Rule 4 of the Karnataka Draft Rules gives the details of the Constitution of Works Committee</a:t>
                      </a:r>
                    </a:p>
                    <a:p>
                      <a:r>
                        <a:rPr lang="en-IN" sz="2000" dirty="0"/>
                        <a:t>Rule 5 of the Central Rules provides detailed account of the Constitution, dissolution and returns to be submitted by WC.</a:t>
                      </a:r>
                    </a:p>
                  </a:txBody>
                  <a:tcPr/>
                </a:tc>
                <a:extLst>
                  <a:ext uri="{0D108BD9-81ED-4DB2-BD59-A6C34878D82A}">
                    <a16:rowId xmlns:a16="http://schemas.microsoft.com/office/drawing/2014/main" val="4289724833"/>
                  </a:ext>
                </a:extLst>
              </a:tr>
              <a:tr h="4188324">
                <a:tc>
                  <a:txBody>
                    <a:bodyPr/>
                    <a:lstStyle/>
                    <a:p>
                      <a:endParaRPr lang="en-IN" dirty="0"/>
                    </a:p>
                  </a:txBody>
                  <a:tcPr/>
                </a:tc>
                <a:extLst>
                  <a:ext uri="{0D108BD9-81ED-4DB2-BD59-A6C34878D82A}">
                    <a16:rowId xmlns:a16="http://schemas.microsoft.com/office/drawing/2014/main" val="2785968459"/>
                  </a:ext>
                </a:extLst>
              </a:tr>
            </a:tbl>
          </a:graphicData>
        </a:graphic>
      </p:graphicFrame>
      <p:sp>
        <p:nvSpPr>
          <p:cNvPr id="3" name="Slide Number Placeholder 2">
            <a:extLst>
              <a:ext uri="{FF2B5EF4-FFF2-40B4-BE49-F238E27FC236}">
                <a16:creationId xmlns:a16="http://schemas.microsoft.com/office/drawing/2014/main" id="{1DEE18B5-BE48-0B79-787E-5477358E7D55}"/>
              </a:ext>
            </a:extLst>
          </p:cNvPr>
          <p:cNvSpPr>
            <a:spLocks noGrp="1"/>
          </p:cNvSpPr>
          <p:nvPr>
            <p:ph type="sldNum" sz="quarter" idx="12"/>
          </p:nvPr>
        </p:nvSpPr>
        <p:spPr/>
        <p:txBody>
          <a:bodyPr/>
          <a:lstStyle/>
          <a:p>
            <a:fld id="{3904255E-4DDB-40A9-A2DB-AAF283BA98B8}" type="slidenum">
              <a:rPr lang="en-IN" smtClean="0"/>
              <a:t>5</a:t>
            </a:fld>
            <a:endParaRPr lang="en-IN"/>
          </a:p>
        </p:txBody>
      </p:sp>
    </p:spTree>
    <p:extLst>
      <p:ext uri="{BB962C8B-B14F-4D97-AF65-F5344CB8AC3E}">
        <p14:creationId xmlns:p14="http://schemas.microsoft.com/office/powerpoint/2010/main" val="2826243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C5D9F-FF94-3BCE-3822-5BEDA76C3AC3}"/>
              </a:ext>
            </a:extLst>
          </p:cNvPr>
          <p:cNvSpPr>
            <a:spLocks noGrp="1"/>
          </p:cNvSpPr>
          <p:nvPr>
            <p:ph type="title"/>
          </p:nvPr>
        </p:nvSpPr>
        <p:spPr>
          <a:xfrm>
            <a:off x="838200" y="365126"/>
            <a:ext cx="10515600" cy="722530"/>
          </a:xfrm>
        </p:spPr>
        <p:txBody>
          <a:bodyPr>
            <a:normAutofit/>
          </a:bodyPr>
          <a:lstStyle/>
          <a:p>
            <a:pPr algn="ctr"/>
            <a:r>
              <a:rPr lang="en-IN" sz="3200" dirty="0"/>
              <a:t>Compliance No 2</a:t>
            </a:r>
          </a:p>
        </p:txBody>
      </p:sp>
      <p:sp>
        <p:nvSpPr>
          <p:cNvPr id="3" name="Content Placeholder 2">
            <a:extLst>
              <a:ext uri="{FF2B5EF4-FFF2-40B4-BE49-F238E27FC236}">
                <a16:creationId xmlns:a16="http://schemas.microsoft.com/office/drawing/2014/main" id="{5432D161-D480-45F7-F1D5-16E467908251}"/>
              </a:ext>
            </a:extLst>
          </p:cNvPr>
          <p:cNvSpPr>
            <a:spLocks noGrp="1"/>
          </p:cNvSpPr>
          <p:nvPr>
            <p:ph idx="1"/>
          </p:nvPr>
        </p:nvSpPr>
        <p:spPr>
          <a:xfrm>
            <a:off x="144379" y="1087656"/>
            <a:ext cx="11704320" cy="5592277"/>
          </a:xfrm>
        </p:spPr>
        <p:txBody>
          <a:bodyPr>
            <a:normAutofit lnSpcReduction="10000"/>
          </a:bodyPr>
          <a:lstStyle/>
          <a:p>
            <a:r>
              <a:rPr lang="en-IN" dirty="0"/>
              <a:t>Grievance redressal committee</a:t>
            </a:r>
          </a:p>
          <a:p>
            <a:r>
              <a:rPr lang="en-IN" dirty="0"/>
              <a:t>Industrial establishments having more than 20 workers shall constitute one or more GRC for resolution of disputes arising out of individual grievances.</a:t>
            </a:r>
          </a:p>
          <a:p>
            <a:r>
              <a:rPr lang="en-IN" dirty="0"/>
              <a:t>Max 10 members. Representation of women workers</a:t>
            </a:r>
          </a:p>
          <a:p>
            <a:r>
              <a:rPr lang="en-IN" dirty="0"/>
              <a:t>Aggrieved worker may raise his grievance/dispute within one year through an application to GRC</a:t>
            </a:r>
          </a:p>
          <a:p>
            <a:r>
              <a:rPr lang="en-IN" dirty="0"/>
              <a:t>Majority view or consensus to resolve the dispute</a:t>
            </a:r>
          </a:p>
          <a:p>
            <a:r>
              <a:rPr lang="en-IN" dirty="0"/>
              <a:t>Any worker not satisfied with the decision may within 60 days or 30 days may approach the Conciliation officer through a TU, if he is a member.</a:t>
            </a:r>
          </a:p>
          <a:p>
            <a:r>
              <a:rPr lang="en-IN" dirty="0"/>
              <a:t>Rule 5 of the Karnataka Rules prescribe the manner of choosing members for the GRC</a:t>
            </a:r>
          </a:p>
          <a:p>
            <a:r>
              <a:rPr lang="en-IN" dirty="0"/>
              <a:t>Rule 6 of the Central Rules prescribe the manner of choosing members for the GRC</a:t>
            </a:r>
          </a:p>
          <a:p>
            <a:endParaRPr lang="en-IN" dirty="0"/>
          </a:p>
          <a:p>
            <a:endParaRPr lang="en-IN" dirty="0"/>
          </a:p>
          <a:p>
            <a:endParaRPr lang="en-IN" dirty="0"/>
          </a:p>
        </p:txBody>
      </p:sp>
      <p:sp>
        <p:nvSpPr>
          <p:cNvPr id="4" name="Slide Number Placeholder 3">
            <a:extLst>
              <a:ext uri="{FF2B5EF4-FFF2-40B4-BE49-F238E27FC236}">
                <a16:creationId xmlns:a16="http://schemas.microsoft.com/office/drawing/2014/main" id="{1B5DD50D-34F6-0A7B-50FD-3BF34C99FC9C}"/>
              </a:ext>
            </a:extLst>
          </p:cNvPr>
          <p:cNvSpPr>
            <a:spLocks noGrp="1"/>
          </p:cNvSpPr>
          <p:nvPr>
            <p:ph type="sldNum" sz="quarter" idx="12"/>
          </p:nvPr>
        </p:nvSpPr>
        <p:spPr/>
        <p:txBody>
          <a:bodyPr/>
          <a:lstStyle/>
          <a:p>
            <a:fld id="{3904255E-4DDB-40A9-A2DB-AAF283BA98B8}" type="slidenum">
              <a:rPr lang="en-IN" smtClean="0"/>
              <a:t>6</a:t>
            </a:fld>
            <a:endParaRPr lang="en-IN"/>
          </a:p>
        </p:txBody>
      </p:sp>
    </p:spTree>
    <p:extLst>
      <p:ext uri="{BB962C8B-B14F-4D97-AF65-F5344CB8AC3E}">
        <p14:creationId xmlns:p14="http://schemas.microsoft.com/office/powerpoint/2010/main" val="3984099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3709D-53E0-71BF-16A5-75C644F23247}"/>
              </a:ext>
            </a:extLst>
          </p:cNvPr>
          <p:cNvSpPr>
            <a:spLocks noGrp="1"/>
          </p:cNvSpPr>
          <p:nvPr>
            <p:ph type="title"/>
          </p:nvPr>
        </p:nvSpPr>
        <p:spPr>
          <a:xfrm>
            <a:off x="838200" y="365126"/>
            <a:ext cx="10515600" cy="635902"/>
          </a:xfrm>
        </p:spPr>
        <p:txBody>
          <a:bodyPr>
            <a:normAutofit/>
          </a:bodyPr>
          <a:lstStyle/>
          <a:p>
            <a:pPr algn="ctr"/>
            <a:r>
              <a:rPr lang="en-IN" sz="3200" dirty="0"/>
              <a:t>Compliance No 3</a:t>
            </a:r>
          </a:p>
        </p:txBody>
      </p:sp>
      <p:sp>
        <p:nvSpPr>
          <p:cNvPr id="3" name="Content Placeholder 2">
            <a:extLst>
              <a:ext uri="{FF2B5EF4-FFF2-40B4-BE49-F238E27FC236}">
                <a16:creationId xmlns:a16="http://schemas.microsoft.com/office/drawing/2014/main" id="{0EB84CBD-9B8E-38CF-16A5-E71E58A4C1C2}"/>
              </a:ext>
            </a:extLst>
          </p:cNvPr>
          <p:cNvSpPr>
            <a:spLocks noGrp="1"/>
          </p:cNvSpPr>
          <p:nvPr>
            <p:ph idx="1"/>
          </p:nvPr>
        </p:nvSpPr>
        <p:spPr>
          <a:xfrm>
            <a:off x="231006" y="1126156"/>
            <a:ext cx="11531066" cy="5476775"/>
          </a:xfrm>
        </p:spPr>
        <p:txBody>
          <a:bodyPr>
            <a:normAutofit/>
          </a:bodyPr>
          <a:lstStyle/>
          <a:p>
            <a:r>
              <a:rPr lang="en-IN" dirty="0"/>
              <a:t>Every IE shall have a NU/NC</a:t>
            </a:r>
          </a:p>
          <a:p>
            <a:r>
              <a:rPr lang="en-IN" dirty="0"/>
              <a:t>If a TU is registered in any IE, the employer is bound to negotiate with NU/NC on the following matters.</a:t>
            </a:r>
          </a:p>
          <a:p>
            <a:pPr marL="0" indent="0">
              <a:buNone/>
            </a:pPr>
            <a:r>
              <a:rPr lang="en-IN" dirty="0">
                <a:hlinkClick r:id="rId2" action="ppaction://hlinkfile"/>
              </a:rPr>
              <a:t>Click here:</a:t>
            </a:r>
            <a:endParaRPr lang="en-IN" dirty="0"/>
          </a:p>
          <a:p>
            <a:r>
              <a:rPr lang="en-IN" dirty="0"/>
              <a:t>Rule 13 of the Karnataka Draft Rules provides the matters to negotiate</a:t>
            </a:r>
          </a:p>
          <a:p>
            <a:r>
              <a:rPr lang="en-IN" dirty="0"/>
              <a:t>Central Rules is to be found in The Industrial Relations (Central) Recognition of NU/NC and adjudication of disputes of Trade Unions Rules, 2023</a:t>
            </a:r>
          </a:p>
          <a:p>
            <a:endParaRPr lang="en-IN" dirty="0"/>
          </a:p>
          <a:p>
            <a:endParaRPr lang="en-IN" dirty="0"/>
          </a:p>
        </p:txBody>
      </p:sp>
      <p:sp>
        <p:nvSpPr>
          <p:cNvPr id="4" name="Slide Number Placeholder 3">
            <a:extLst>
              <a:ext uri="{FF2B5EF4-FFF2-40B4-BE49-F238E27FC236}">
                <a16:creationId xmlns:a16="http://schemas.microsoft.com/office/drawing/2014/main" id="{09FA0669-69F4-2463-2BBB-BA2C8C1555BB}"/>
              </a:ext>
            </a:extLst>
          </p:cNvPr>
          <p:cNvSpPr>
            <a:spLocks noGrp="1"/>
          </p:cNvSpPr>
          <p:nvPr>
            <p:ph type="sldNum" sz="quarter" idx="12"/>
          </p:nvPr>
        </p:nvSpPr>
        <p:spPr/>
        <p:txBody>
          <a:bodyPr/>
          <a:lstStyle/>
          <a:p>
            <a:fld id="{3904255E-4DDB-40A9-A2DB-AAF283BA98B8}" type="slidenum">
              <a:rPr lang="en-IN" smtClean="0"/>
              <a:t>7</a:t>
            </a:fld>
            <a:endParaRPr lang="en-IN"/>
          </a:p>
        </p:txBody>
      </p:sp>
    </p:spTree>
    <p:extLst>
      <p:ext uri="{BB962C8B-B14F-4D97-AF65-F5344CB8AC3E}">
        <p14:creationId xmlns:p14="http://schemas.microsoft.com/office/powerpoint/2010/main" val="16212478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84F4AB-737C-3A13-92E0-4C3F1388A8D8}"/>
              </a:ext>
            </a:extLst>
          </p:cNvPr>
          <p:cNvSpPr>
            <a:spLocks noGrp="1"/>
          </p:cNvSpPr>
          <p:nvPr>
            <p:ph idx="1"/>
          </p:nvPr>
        </p:nvSpPr>
        <p:spPr>
          <a:xfrm>
            <a:off x="240632" y="519764"/>
            <a:ext cx="11771696" cy="5986914"/>
          </a:xfrm>
        </p:spPr>
        <p:txBody>
          <a:bodyPr/>
          <a:lstStyle/>
          <a:p>
            <a:r>
              <a:rPr lang="en-IN" dirty="0"/>
              <a:t>Recognition of a TU as sole NU by the employer</a:t>
            </a:r>
          </a:p>
          <a:p>
            <a:r>
              <a:rPr lang="en-IN" dirty="0"/>
              <a:t>Employer shall constitute NC if more than one TU is registered</a:t>
            </a:r>
          </a:p>
          <a:p>
            <a:r>
              <a:rPr lang="en-IN" dirty="0"/>
              <a:t>Agreement will be reached, if the majority of the reps of the TU agree to the disputed matter</a:t>
            </a:r>
          </a:p>
          <a:p>
            <a:r>
              <a:rPr lang="en-IN" dirty="0"/>
              <a:t>Employer may mutually decide the validity of the NC </a:t>
            </a:r>
            <a:r>
              <a:rPr lang="en-IN" dirty="0" err="1"/>
              <a:t>upto</a:t>
            </a:r>
            <a:r>
              <a:rPr lang="en-IN" dirty="0"/>
              <a:t> max of 5 years</a:t>
            </a:r>
          </a:p>
          <a:p>
            <a:r>
              <a:rPr lang="en-IN" dirty="0"/>
              <a:t>IE to provide facilities to NU/NC.</a:t>
            </a:r>
          </a:p>
          <a:p>
            <a:r>
              <a:rPr lang="en-IN" dirty="0"/>
              <a:t>Rule 16 of the Karnataka Draft Rules provide for the facilities to be extended to NU/NC</a:t>
            </a:r>
          </a:p>
          <a:p>
            <a:r>
              <a:rPr lang="en-IN" dirty="0"/>
              <a:t>Central Rules is to be found in The Industrial Relations (Central) Recognition of NU/NC and adjudication of disputes of Trade Unions Rules, 2023</a:t>
            </a:r>
          </a:p>
          <a:p>
            <a:endParaRPr lang="en-IN" dirty="0"/>
          </a:p>
          <a:p>
            <a:endParaRPr lang="en-IN" dirty="0"/>
          </a:p>
          <a:p>
            <a:endParaRPr lang="en-IN" dirty="0"/>
          </a:p>
          <a:p>
            <a:endParaRPr lang="en-IN" dirty="0"/>
          </a:p>
        </p:txBody>
      </p:sp>
      <p:sp>
        <p:nvSpPr>
          <p:cNvPr id="4" name="Slide Number Placeholder 3">
            <a:extLst>
              <a:ext uri="{FF2B5EF4-FFF2-40B4-BE49-F238E27FC236}">
                <a16:creationId xmlns:a16="http://schemas.microsoft.com/office/drawing/2014/main" id="{E9099AC9-4818-2CA0-1F4D-5BD1ACF9F882}"/>
              </a:ext>
            </a:extLst>
          </p:cNvPr>
          <p:cNvSpPr>
            <a:spLocks noGrp="1"/>
          </p:cNvSpPr>
          <p:nvPr>
            <p:ph type="sldNum" sz="quarter" idx="12"/>
          </p:nvPr>
        </p:nvSpPr>
        <p:spPr/>
        <p:txBody>
          <a:bodyPr/>
          <a:lstStyle/>
          <a:p>
            <a:fld id="{3904255E-4DDB-40A9-A2DB-AAF283BA98B8}" type="slidenum">
              <a:rPr lang="en-IN" smtClean="0"/>
              <a:t>8</a:t>
            </a:fld>
            <a:endParaRPr lang="en-IN"/>
          </a:p>
        </p:txBody>
      </p:sp>
    </p:spTree>
    <p:extLst>
      <p:ext uri="{BB962C8B-B14F-4D97-AF65-F5344CB8AC3E}">
        <p14:creationId xmlns:p14="http://schemas.microsoft.com/office/powerpoint/2010/main" val="725432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13CBC-721D-73FC-CA0E-7A7E8B435416}"/>
              </a:ext>
            </a:extLst>
          </p:cNvPr>
          <p:cNvSpPr>
            <a:spLocks noGrp="1"/>
          </p:cNvSpPr>
          <p:nvPr>
            <p:ph type="title"/>
          </p:nvPr>
        </p:nvSpPr>
        <p:spPr>
          <a:xfrm>
            <a:off x="838200" y="365125"/>
            <a:ext cx="10515600" cy="655153"/>
          </a:xfrm>
        </p:spPr>
        <p:txBody>
          <a:bodyPr>
            <a:normAutofit/>
          </a:bodyPr>
          <a:lstStyle/>
          <a:p>
            <a:pPr algn="ctr"/>
            <a:r>
              <a:rPr lang="en-IN" sz="3200" dirty="0"/>
              <a:t>Compliance No 4</a:t>
            </a:r>
          </a:p>
        </p:txBody>
      </p:sp>
      <p:sp>
        <p:nvSpPr>
          <p:cNvPr id="3" name="Content Placeholder 2">
            <a:extLst>
              <a:ext uri="{FF2B5EF4-FFF2-40B4-BE49-F238E27FC236}">
                <a16:creationId xmlns:a16="http://schemas.microsoft.com/office/drawing/2014/main" id="{311E14F6-45AD-9F9B-2797-373DEE35EFAF}"/>
              </a:ext>
            </a:extLst>
          </p:cNvPr>
          <p:cNvSpPr>
            <a:spLocks noGrp="1"/>
          </p:cNvSpPr>
          <p:nvPr>
            <p:ph idx="1"/>
          </p:nvPr>
        </p:nvSpPr>
        <p:spPr>
          <a:xfrm>
            <a:off x="336883" y="1020278"/>
            <a:ext cx="11434813" cy="5630779"/>
          </a:xfrm>
        </p:spPr>
        <p:txBody>
          <a:bodyPr/>
          <a:lstStyle/>
          <a:p>
            <a:r>
              <a:rPr lang="en-IN" dirty="0"/>
              <a:t>Preparation of the draft SO by employer</a:t>
            </a:r>
          </a:p>
          <a:p>
            <a:r>
              <a:rPr lang="en-IN" dirty="0"/>
              <a:t>Within 6 months based on the MSO</a:t>
            </a:r>
          </a:p>
          <a:p>
            <a:r>
              <a:rPr lang="en-IN" dirty="0"/>
              <a:t>Matters specified in the First Schedule &amp; on any other matter considered necessary for him for incorporation of necessary provisions…</a:t>
            </a:r>
          </a:p>
          <a:p>
            <a:pPr marL="0" indent="0">
              <a:buNone/>
            </a:pPr>
            <a:r>
              <a:rPr lang="en-IN" dirty="0">
                <a:hlinkClick r:id="rId2" action="ppaction://hlinkfile"/>
              </a:rPr>
              <a:t>Click here:</a:t>
            </a:r>
            <a:endParaRPr lang="en-IN" dirty="0"/>
          </a:p>
          <a:p>
            <a:r>
              <a:rPr lang="en-IN" dirty="0"/>
              <a:t>Employer to consult the TU while preparing &amp; forwarding the same for certifying.</a:t>
            </a:r>
          </a:p>
          <a:p>
            <a:r>
              <a:rPr lang="en-IN" dirty="0"/>
              <a:t>Deviation- objections vs comments by TUs or workers’ reps.</a:t>
            </a:r>
          </a:p>
        </p:txBody>
      </p:sp>
      <p:sp>
        <p:nvSpPr>
          <p:cNvPr id="4" name="Slide Number Placeholder 3">
            <a:extLst>
              <a:ext uri="{FF2B5EF4-FFF2-40B4-BE49-F238E27FC236}">
                <a16:creationId xmlns:a16="http://schemas.microsoft.com/office/drawing/2014/main" id="{4A245D15-D9A9-C3C9-1E99-EB1F6D34F0DF}"/>
              </a:ext>
            </a:extLst>
          </p:cNvPr>
          <p:cNvSpPr>
            <a:spLocks noGrp="1"/>
          </p:cNvSpPr>
          <p:nvPr>
            <p:ph type="sldNum" sz="quarter" idx="12"/>
          </p:nvPr>
        </p:nvSpPr>
        <p:spPr/>
        <p:txBody>
          <a:bodyPr/>
          <a:lstStyle/>
          <a:p>
            <a:fld id="{3904255E-4DDB-40A9-A2DB-AAF283BA98B8}" type="slidenum">
              <a:rPr lang="en-IN" smtClean="0"/>
              <a:t>9</a:t>
            </a:fld>
            <a:endParaRPr lang="en-IN"/>
          </a:p>
        </p:txBody>
      </p:sp>
    </p:spTree>
    <p:extLst>
      <p:ext uri="{BB962C8B-B14F-4D97-AF65-F5344CB8AC3E}">
        <p14:creationId xmlns:p14="http://schemas.microsoft.com/office/powerpoint/2010/main" val="16229438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780</TotalTime>
  <Words>1557</Words>
  <Application>Microsoft Office PowerPoint</Application>
  <PresentationFormat>Widescreen</PresentationFormat>
  <Paragraphs>182</Paragraphs>
  <Slides>25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Calibri Light</vt:lpstr>
      <vt:lpstr>Office Theme</vt:lpstr>
      <vt:lpstr>The Industrial Relations Code, 2020 Substantial provision &amp; compliance for the employers</vt:lpstr>
      <vt:lpstr>Preliminary observations</vt:lpstr>
      <vt:lpstr>Key definitions</vt:lpstr>
      <vt:lpstr>Key definitions</vt:lpstr>
      <vt:lpstr>Compliance structure for the Employers/Industrial Establishments</vt:lpstr>
      <vt:lpstr>Compliance No 2</vt:lpstr>
      <vt:lpstr>Compliance No 3</vt:lpstr>
      <vt:lpstr>PowerPoint Presentation</vt:lpstr>
      <vt:lpstr>Compliance No 4</vt:lpstr>
      <vt:lpstr>Compliance No 5</vt:lpstr>
      <vt:lpstr>Compliance No 6</vt:lpstr>
      <vt:lpstr>Compliance No 7</vt:lpstr>
      <vt:lpstr>Compliance No 8</vt:lpstr>
      <vt:lpstr>Compliance No 9</vt:lpstr>
      <vt:lpstr>Compliance No 10</vt:lpstr>
      <vt:lpstr>Compliance No 11</vt:lpstr>
      <vt:lpstr>Compliance No 12</vt:lpstr>
      <vt:lpstr>Compliance No 13</vt:lpstr>
      <vt:lpstr>Compliance No 14</vt:lpstr>
      <vt:lpstr>Compliance No 15</vt:lpstr>
      <vt:lpstr>Compliance No 16</vt:lpstr>
      <vt:lpstr>Compliance No 17</vt:lpstr>
      <vt:lpstr>Offences &amp; penalties</vt:lpstr>
      <vt:lpstr>Offences &amp; penalties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G Manjunath</dc:creator>
  <cp:lastModifiedBy>Dr G Manjunath</cp:lastModifiedBy>
  <cp:revision>13</cp:revision>
  <dcterms:created xsi:type="dcterms:W3CDTF">2024-10-20T12:18:45Z</dcterms:created>
  <dcterms:modified xsi:type="dcterms:W3CDTF">2024-10-24T16:20:29Z</dcterms:modified>
</cp:coreProperties>
</file>