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301" r:id="rId3"/>
    <p:sldId id="302" r:id="rId4"/>
    <p:sldId id="297" r:id="rId5"/>
    <p:sldId id="258" r:id="rId6"/>
    <p:sldId id="298" r:id="rId7"/>
    <p:sldId id="261" r:id="rId8"/>
    <p:sldId id="299" r:id="rId9"/>
    <p:sldId id="257" r:id="rId10"/>
    <p:sldId id="269" r:id="rId11"/>
    <p:sldId id="268" r:id="rId12"/>
    <p:sldId id="274" r:id="rId13"/>
    <p:sldId id="296" r:id="rId14"/>
    <p:sldId id="283" r:id="rId15"/>
    <p:sldId id="276" r:id="rId16"/>
    <p:sldId id="266" r:id="rId17"/>
    <p:sldId id="270" r:id="rId18"/>
    <p:sldId id="260" r:id="rId19"/>
    <p:sldId id="292" r:id="rId20"/>
    <p:sldId id="271" r:id="rId21"/>
    <p:sldId id="262" r:id="rId22"/>
    <p:sldId id="263" r:id="rId23"/>
    <p:sldId id="273" r:id="rId24"/>
    <p:sldId id="278" r:id="rId25"/>
    <p:sldId id="279" r:id="rId26"/>
    <p:sldId id="304" r:id="rId27"/>
    <p:sldId id="282" r:id="rId28"/>
    <p:sldId id="284" r:id="rId29"/>
    <p:sldId id="285" r:id="rId30"/>
    <p:sldId id="286" r:id="rId31"/>
    <p:sldId id="287" r:id="rId32"/>
    <p:sldId id="290" r:id="rId33"/>
    <p:sldId id="288" r:id="rId34"/>
    <p:sldId id="289" r:id="rId35"/>
    <p:sldId id="291" r:id="rId36"/>
    <p:sldId id="280" r:id="rId37"/>
    <p:sldId id="281" r:id="rId38"/>
    <p:sldId id="293" r:id="rId39"/>
    <p:sldId id="294" r:id="rId40"/>
    <p:sldId id="300" r:id="rId41"/>
    <p:sldId id="305" r:id="rId42"/>
    <p:sldId id="295"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Sheet1!$I$2</c:f>
              <c:strCache>
                <c:ptCount val="1"/>
                <c:pt idx="0">
                  <c:v>Total disputes </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lang="en-US"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Sheet1!$H$3:$H$9</c:f>
              <c:strCache>
                <c:ptCount val="7"/>
                <c:pt idx="0">
                  <c:v>ADLC (IR)</c:v>
                </c:pt>
                <c:pt idx="1">
                  <c:v>DLC-1, Bangalore</c:v>
                </c:pt>
                <c:pt idx="2">
                  <c:v>DLC-2, Bangalore</c:v>
                </c:pt>
                <c:pt idx="3">
                  <c:v>DLC P&amp;S</c:v>
                </c:pt>
                <c:pt idx="4">
                  <c:v>DLC Hassan</c:v>
                </c:pt>
                <c:pt idx="5">
                  <c:v>DLC Belagavi</c:v>
                </c:pt>
                <c:pt idx="6">
                  <c:v>DLC Kalaburgi</c:v>
                </c:pt>
              </c:strCache>
            </c:strRef>
          </c:cat>
          <c:val>
            <c:numRef>
              <c:f>Sheet1!$I$3:$I$9</c:f>
              <c:numCache>
                <c:formatCode>General</c:formatCode>
                <c:ptCount val="7"/>
                <c:pt idx="0">
                  <c:v>127</c:v>
                </c:pt>
                <c:pt idx="1">
                  <c:v>956</c:v>
                </c:pt>
                <c:pt idx="2">
                  <c:v>760</c:v>
                </c:pt>
                <c:pt idx="3">
                  <c:v>199</c:v>
                </c:pt>
                <c:pt idx="4">
                  <c:v>185</c:v>
                </c:pt>
                <c:pt idx="5">
                  <c:v>550</c:v>
                </c:pt>
                <c:pt idx="6">
                  <c:v>602</c:v>
                </c:pt>
              </c:numCache>
            </c:numRef>
          </c:val>
          <c:extLst>
            <c:ext xmlns:c16="http://schemas.microsoft.com/office/drawing/2014/chart" uri="{C3380CC4-5D6E-409C-BE32-E72D297353CC}">
              <c16:uniqueId val="{00000000-2C9D-4675-93D5-CFA5F3BC16B4}"/>
            </c:ext>
          </c:extLst>
        </c:ser>
        <c:ser>
          <c:idx val="1"/>
          <c:order val="1"/>
          <c:tx>
            <c:strRef>
              <c:f>Sheet1!$J$2</c:f>
              <c:strCache>
                <c:ptCount val="1"/>
                <c:pt idx="0">
                  <c:v>Disposal </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lang="en-US"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Sheet1!$H$3:$H$9</c:f>
              <c:strCache>
                <c:ptCount val="7"/>
                <c:pt idx="0">
                  <c:v>ADLC (IR)</c:v>
                </c:pt>
                <c:pt idx="1">
                  <c:v>DLC-1, Bangalore</c:v>
                </c:pt>
                <c:pt idx="2">
                  <c:v>DLC-2, Bangalore</c:v>
                </c:pt>
                <c:pt idx="3">
                  <c:v>DLC P&amp;S</c:v>
                </c:pt>
                <c:pt idx="4">
                  <c:v>DLC Hassan</c:v>
                </c:pt>
                <c:pt idx="5">
                  <c:v>DLC Belagavi</c:v>
                </c:pt>
                <c:pt idx="6">
                  <c:v>DLC Kalaburgi</c:v>
                </c:pt>
              </c:strCache>
            </c:strRef>
          </c:cat>
          <c:val>
            <c:numRef>
              <c:f>Sheet1!$J$3:$J$9</c:f>
              <c:numCache>
                <c:formatCode>General</c:formatCode>
                <c:ptCount val="7"/>
                <c:pt idx="0">
                  <c:v>118</c:v>
                </c:pt>
                <c:pt idx="1">
                  <c:v>747</c:v>
                </c:pt>
                <c:pt idx="2">
                  <c:v>665</c:v>
                </c:pt>
                <c:pt idx="3">
                  <c:v>158</c:v>
                </c:pt>
                <c:pt idx="4">
                  <c:v>144</c:v>
                </c:pt>
                <c:pt idx="5">
                  <c:v>363</c:v>
                </c:pt>
                <c:pt idx="6">
                  <c:v>466</c:v>
                </c:pt>
              </c:numCache>
            </c:numRef>
          </c:val>
          <c:extLst>
            <c:ext xmlns:c16="http://schemas.microsoft.com/office/drawing/2014/chart" uri="{C3380CC4-5D6E-409C-BE32-E72D297353CC}">
              <c16:uniqueId val="{00000001-2C9D-4675-93D5-CFA5F3BC16B4}"/>
            </c:ext>
          </c:extLst>
        </c:ser>
        <c:ser>
          <c:idx val="2"/>
          <c:order val="2"/>
          <c:tx>
            <c:strRef>
              <c:f>Sheet1!$K$2</c:f>
              <c:strCache>
                <c:ptCount val="1"/>
                <c:pt idx="0">
                  <c:v>Pending</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lang="en-US"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Sheet1!$H$3:$H$9</c:f>
              <c:strCache>
                <c:ptCount val="7"/>
                <c:pt idx="0">
                  <c:v>ADLC (IR)</c:v>
                </c:pt>
                <c:pt idx="1">
                  <c:v>DLC-1, Bangalore</c:v>
                </c:pt>
                <c:pt idx="2">
                  <c:v>DLC-2, Bangalore</c:v>
                </c:pt>
                <c:pt idx="3">
                  <c:v>DLC P&amp;S</c:v>
                </c:pt>
                <c:pt idx="4">
                  <c:v>DLC Hassan</c:v>
                </c:pt>
                <c:pt idx="5">
                  <c:v>DLC Belagavi</c:v>
                </c:pt>
                <c:pt idx="6">
                  <c:v>DLC Kalaburgi</c:v>
                </c:pt>
              </c:strCache>
            </c:strRef>
          </c:cat>
          <c:val>
            <c:numRef>
              <c:f>Sheet1!$K$3:$K$9</c:f>
              <c:numCache>
                <c:formatCode>General</c:formatCode>
                <c:ptCount val="7"/>
                <c:pt idx="0">
                  <c:v>9</c:v>
                </c:pt>
                <c:pt idx="1">
                  <c:v>209</c:v>
                </c:pt>
                <c:pt idx="2">
                  <c:v>95</c:v>
                </c:pt>
                <c:pt idx="3">
                  <c:v>41</c:v>
                </c:pt>
                <c:pt idx="4">
                  <c:v>44</c:v>
                </c:pt>
                <c:pt idx="5">
                  <c:v>195</c:v>
                </c:pt>
                <c:pt idx="6">
                  <c:v>136</c:v>
                </c:pt>
              </c:numCache>
            </c:numRef>
          </c:val>
          <c:extLst>
            <c:ext xmlns:c16="http://schemas.microsoft.com/office/drawing/2014/chart" uri="{C3380CC4-5D6E-409C-BE32-E72D297353CC}">
              <c16:uniqueId val="{00000002-2C9D-4675-93D5-CFA5F3BC16B4}"/>
            </c:ext>
          </c:extLst>
        </c:ser>
        <c:dLbls>
          <c:showLegendKey val="0"/>
          <c:showVal val="0"/>
          <c:showCatName val="0"/>
          <c:showSerName val="0"/>
          <c:showPercent val="0"/>
          <c:showBubbleSize val="0"/>
        </c:dLbls>
        <c:gapWidth val="219"/>
        <c:overlap val="-27"/>
        <c:axId val="111005696"/>
        <c:axId val="111007232"/>
      </c:barChart>
      <c:catAx>
        <c:axId val="111005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200" b="0" i="0" u="none" strike="noStrike" kern="1200" baseline="0">
                <a:solidFill>
                  <a:schemeClr val="tx1">
                    <a:lumMod val="65000"/>
                    <a:lumOff val="35000"/>
                  </a:schemeClr>
                </a:solidFill>
                <a:latin typeface="+mn-lt"/>
                <a:ea typeface="+mn-ea"/>
                <a:cs typeface="+mn-cs"/>
              </a:defRPr>
            </a:pPr>
            <a:endParaRPr lang="en-US"/>
          </a:p>
        </c:txPr>
        <c:crossAx val="111007232"/>
        <c:crosses val="autoZero"/>
        <c:auto val="1"/>
        <c:lblAlgn val="ctr"/>
        <c:lblOffset val="100"/>
        <c:noMultiLvlLbl val="0"/>
      </c:catAx>
      <c:valAx>
        <c:axId val="1110072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1200" b="0" i="0" u="none" strike="noStrike" kern="1200" baseline="0">
                <a:solidFill>
                  <a:schemeClr val="tx1">
                    <a:lumMod val="65000"/>
                    <a:lumOff val="35000"/>
                  </a:schemeClr>
                </a:solidFill>
                <a:latin typeface="+mn-lt"/>
                <a:ea typeface="+mn-ea"/>
                <a:cs typeface="+mn-cs"/>
              </a:defRPr>
            </a:pPr>
            <a:endParaRPr lang="en-US"/>
          </a:p>
        </c:txPr>
        <c:crossAx val="1110056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2"/>
          <c:order val="0"/>
          <c:tx>
            <c:v>2023</c:v>
          </c:tx>
          <c:invertIfNegative val="0"/>
          <c:cat>
            <c:multiLvlStrRef>
              <c:f>Sheet4!$D$3:$J$5</c:f>
              <c:multiLvlStrCache>
                <c:ptCount val="7"/>
                <c:lvl>
                  <c:pt idx="3">
                    <c:v>No of prosecution permitted </c:v>
                  </c:pt>
                  <c:pt idx="4">
                    <c:v>Other than prosecution</c:v>
                  </c:pt>
                  <c:pt idx="5">
                    <c:v>Total </c:v>
                  </c:pt>
                </c:lvl>
                <c:lvl>
                  <c:pt idx="0">
                    <c:v>Opening Balance </c:v>
                  </c:pt>
                  <c:pt idx="1">
                    <c:v>Application Received </c:v>
                  </c:pt>
                  <c:pt idx="2">
                    <c:v>Total</c:v>
                  </c:pt>
                  <c:pt idx="3">
                    <c:v>Disposal</c:v>
                  </c:pt>
                  <c:pt idx="6">
                    <c:v>Pending</c:v>
                  </c:pt>
                </c:lvl>
              </c:multiLvlStrCache>
            </c:multiLvlStrRef>
          </c:cat>
          <c:val>
            <c:numRef>
              <c:f>Sheet4!$D$6:$J$6</c:f>
              <c:numCache>
                <c:formatCode>General</c:formatCode>
                <c:ptCount val="7"/>
                <c:pt idx="0">
                  <c:v>69</c:v>
                </c:pt>
                <c:pt idx="1">
                  <c:v>91</c:v>
                </c:pt>
                <c:pt idx="2">
                  <c:v>160</c:v>
                </c:pt>
                <c:pt idx="3">
                  <c:v>50</c:v>
                </c:pt>
                <c:pt idx="4">
                  <c:v>43</c:v>
                </c:pt>
                <c:pt idx="5">
                  <c:v>93</c:v>
                </c:pt>
                <c:pt idx="6">
                  <c:v>67</c:v>
                </c:pt>
              </c:numCache>
            </c:numRef>
          </c:val>
          <c:extLst>
            <c:ext xmlns:c16="http://schemas.microsoft.com/office/drawing/2014/chart" uri="{C3380CC4-5D6E-409C-BE32-E72D297353CC}">
              <c16:uniqueId val="{00000000-1CA3-4119-8CBC-578BF7038EB2}"/>
            </c:ext>
          </c:extLst>
        </c:ser>
        <c:ser>
          <c:idx val="4"/>
          <c:order val="1"/>
          <c:tx>
            <c:v>2024</c:v>
          </c:tx>
          <c:invertIfNegative val="0"/>
          <c:cat>
            <c:multiLvlStrRef>
              <c:f>Sheet4!$D$3:$J$5</c:f>
              <c:multiLvlStrCache>
                <c:ptCount val="7"/>
                <c:lvl>
                  <c:pt idx="3">
                    <c:v>No of prosecution permitted </c:v>
                  </c:pt>
                  <c:pt idx="4">
                    <c:v>Other than prosecution</c:v>
                  </c:pt>
                  <c:pt idx="5">
                    <c:v>Total </c:v>
                  </c:pt>
                </c:lvl>
                <c:lvl>
                  <c:pt idx="0">
                    <c:v>Opening Balance </c:v>
                  </c:pt>
                  <c:pt idx="1">
                    <c:v>Application Received </c:v>
                  </c:pt>
                  <c:pt idx="2">
                    <c:v>Total</c:v>
                  </c:pt>
                  <c:pt idx="3">
                    <c:v>Disposal</c:v>
                  </c:pt>
                  <c:pt idx="6">
                    <c:v>Pending</c:v>
                  </c:pt>
                </c:lvl>
              </c:multiLvlStrCache>
            </c:multiLvlStrRef>
          </c:cat>
          <c:val>
            <c:numRef>
              <c:f>Sheet4!$D$8:$J$8</c:f>
              <c:numCache>
                <c:formatCode>General</c:formatCode>
                <c:ptCount val="7"/>
                <c:pt idx="0">
                  <c:v>67</c:v>
                </c:pt>
                <c:pt idx="1">
                  <c:v>59</c:v>
                </c:pt>
                <c:pt idx="2">
                  <c:v>126</c:v>
                </c:pt>
                <c:pt idx="3">
                  <c:v>30</c:v>
                </c:pt>
                <c:pt idx="4">
                  <c:v>57</c:v>
                </c:pt>
                <c:pt idx="5">
                  <c:v>87</c:v>
                </c:pt>
                <c:pt idx="6">
                  <c:v>39</c:v>
                </c:pt>
              </c:numCache>
            </c:numRef>
          </c:val>
          <c:extLst>
            <c:ext xmlns:c16="http://schemas.microsoft.com/office/drawing/2014/chart" uri="{C3380CC4-5D6E-409C-BE32-E72D297353CC}">
              <c16:uniqueId val="{00000001-1CA3-4119-8CBC-578BF7038EB2}"/>
            </c:ext>
          </c:extLst>
        </c:ser>
        <c:dLbls>
          <c:showLegendKey val="0"/>
          <c:showVal val="0"/>
          <c:showCatName val="0"/>
          <c:showSerName val="0"/>
          <c:showPercent val="0"/>
          <c:showBubbleSize val="0"/>
        </c:dLbls>
        <c:gapWidth val="150"/>
        <c:axId val="110892544"/>
        <c:axId val="110894080"/>
      </c:barChart>
      <c:catAx>
        <c:axId val="110892544"/>
        <c:scaling>
          <c:orientation val="minMax"/>
        </c:scaling>
        <c:delete val="0"/>
        <c:axPos val="b"/>
        <c:numFmt formatCode="General" sourceLinked="1"/>
        <c:majorTickMark val="out"/>
        <c:minorTickMark val="none"/>
        <c:tickLblPos val="nextTo"/>
        <c:crossAx val="110894080"/>
        <c:crosses val="autoZero"/>
        <c:auto val="1"/>
        <c:lblAlgn val="ctr"/>
        <c:lblOffset val="100"/>
        <c:noMultiLvlLbl val="0"/>
      </c:catAx>
      <c:valAx>
        <c:axId val="110894080"/>
        <c:scaling>
          <c:orientation val="minMax"/>
        </c:scaling>
        <c:delete val="0"/>
        <c:axPos val="l"/>
        <c:majorGridlines/>
        <c:numFmt formatCode="General" sourceLinked="1"/>
        <c:majorTickMark val="out"/>
        <c:minorTickMark val="none"/>
        <c:tickLblPos val="nextTo"/>
        <c:crossAx val="110892544"/>
        <c:crosses val="autoZero"/>
        <c:crossBetween val="between"/>
      </c:valAx>
    </c:plotArea>
    <c:legend>
      <c:legendPos val="r"/>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40" b="0" i="0" u="none" strike="noStrike" kern="1200" spc="0" baseline="0">
                <a:solidFill>
                  <a:schemeClr val="tx1">
                    <a:lumMod val="65000"/>
                    <a:lumOff val="35000"/>
                  </a:schemeClr>
                </a:solidFill>
                <a:latin typeface="+mn-lt"/>
                <a:ea typeface="+mn-ea"/>
                <a:cs typeface="+mn-cs"/>
              </a:defRPr>
            </a:pPr>
            <a:r>
              <a:rPr lang="en-US" b="1" dirty="0"/>
              <a:t>No of Trade Unions registered </a:t>
            </a:r>
          </a:p>
        </c:rich>
      </c:tx>
      <c:overlay val="0"/>
      <c:spPr>
        <a:noFill/>
        <a:ln>
          <a:noFill/>
        </a:ln>
        <a:effectLst/>
      </c:spPr>
      <c:txPr>
        <a:bodyPr rot="0" spcFirstLastPara="1" vertOverflow="ellipsis" vert="horz" wrap="square" anchor="ctr" anchorCtr="1"/>
        <a:lstStyle/>
        <a:p>
          <a:pPr>
            <a:defRPr lang="en-US"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Sheet2!$H$2</c:f>
              <c:strCache>
                <c:ptCount val="1"/>
                <c:pt idx="0">
                  <c:v>No of Trade Unions registered </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lang="en-US"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Sheet2!$G$4:$G$9</c:f>
              <c:strCache>
                <c:ptCount val="6"/>
                <c:pt idx="0">
                  <c:v>DLC-1, Bangalore</c:v>
                </c:pt>
                <c:pt idx="1">
                  <c:v>DLC-2, Bangalore</c:v>
                </c:pt>
                <c:pt idx="2">
                  <c:v>DLC P&amp;S</c:v>
                </c:pt>
                <c:pt idx="3">
                  <c:v>DLC Hassan</c:v>
                </c:pt>
                <c:pt idx="4">
                  <c:v>DLC Belagavi</c:v>
                </c:pt>
                <c:pt idx="5">
                  <c:v>DLC Kalaburgi</c:v>
                </c:pt>
              </c:strCache>
            </c:strRef>
          </c:cat>
          <c:val>
            <c:numRef>
              <c:f>Sheet2!$H$4:$H$9</c:f>
              <c:numCache>
                <c:formatCode>General</c:formatCode>
                <c:ptCount val="6"/>
                <c:pt idx="0">
                  <c:v>54</c:v>
                </c:pt>
                <c:pt idx="1">
                  <c:v>53</c:v>
                </c:pt>
                <c:pt idx="2">
                  <c:v>50</c:v>
                </c:pt>
                <c:pt idx="3">
                  <c:v>26</c:v>
                </c:pt>
                <c:pt idx="4">
                  <c:v>119</c:v>
                </c:pt>
                <c:pt idx="5">
                  <c:v>46</c:v>
                </c:pt>
              </c:numCache>
            </c:numRef>
          </c:val>
          <c:extLst>
            <c:ext xmlns:c16="http://schemas.microsoft.com/office/drawing/2014/chart" uri="{C3380CC4-5D6E-409C-BE32-E72D297353CC}">
              <c16:uniqueId val="{00000000-4730-4460-85C7-CEEDCE0BDA92}"/>
            </c:ext>
          </c:extLst>
        </c:ser>
        <c:dLbls>
          <c:showLegendKey val="0"/>
          <c:showVal val="0"/>
          <c:showCatName val="0"/>
          <c:showSerName val="0"/>
          <c:showPercent val="0"/>
          <c:showBubbleSize val="0"/>
        </c:dLbls>
        <c:gapWidth val="219"/>
        <c:overlap val="-27"/>
        <c:axId val="110940544"/>
        <c:axId val="110942080"/>
      </c:barChart>
      <c:catAx>
        <c:axId val="110940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200" b="0" i="0" u="none" strike="noStrike" kern="1200" baseline="0">
                <a:solidFill>
                  <a:schemeClr val="tx1">
                    <a:lumMod val="65000"/>
                    <a:lumOff val="35000"/>
                  </a:schemeClr>
                </a:solidFill>
                <a:latin typeface="+mn-lt"/>
                <a:ea typeface="+mn-ea"/>
                <a:cs typeface="+mn-cs"/>
              </a:defRPr>
            </a:pPr>
            <a:endParaRPr lang="en-US"/>
          </a:p>
        </c:txPr>
        <c:crossAx val="110942080"/>
        <c:crosses val="autoZero"/>
        <c:auto val="1"/>
        <c:lblAlgn val="ctr"/>
        <c:lblOffset val="100"/>
        <c:noMultiLvlLbl val="0"/>
      </c:catAx>
      <c:valAx>
        <c:axId val="110942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1200" b="0" i="0" u="none" strike="noStrike" kern="1200" baseline="0">
                <a:solidFill>
                  <a:schemeClr val="tx1">
                    <a:lumMod val="65000"/>
                    <a:lumOff val="35000"/>
                  </a:schemeClr>
                </a:solidFill>
                <a:latin typeface="+mn-lt"/>
                <a:ea typeface="+mn-ea"/>
                <a:cs typeface="+mn-cs"/>
              </a:defRPr>
            </a:pPr>
            <a:endParaRPr lang="en-US"/>
          </a:p>
        </c:txPr>
        <c:crossAx val="11094054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Sheet3!$K$2:$K$3</c:f>
              <c:strCache>
                <c:ptCount val="2"/>
                <c:pt idx="0">
                  <c:v>Total</c:v>
                </c:pt>
                <c:pt idx="1">
                  <c:v>Petitions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lang="en-US"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Sheet3!$J$4:$J$9</c:f>
              <c:strCache>
                <c:ptCount val="6"/>
                <c:pt idx="0">
                  <c:v>DLC-1, Bangalore</c:v>
                </c:pt>
                <c:pt idx="1">
                  <c:v>DLC-2, Bangalore</c:v>
                </c:pt>
                <c:pt idx="2">
                  <c:v>DLC P&amp;S</c:v>
                </c:pt>
                <c:pt idx="3">
                  <c:v>DLC Hassan</c:v>
                </c:pt>
                <c:pt idx="4">
                  <c:v>DLC Belagavi</c:v>
                </c:pt>
                <c:pt idx="5">
                  <c:v>DLC Kalaburgi</c:v>
                </c:pt>
              </c:strCache>
            </c:strRef>
          </c:cat>
          <c:val>
            <c:numRef>
              <c:f>Sheet3!$K$4:$K$9</c:f>
              <c:numCache>
                <c:formatCode>General</c:formatCode>
                <c:ptCount val="6"/>
                <c:pt idx="0">
                  <c:v>2369</c:v>
                </c:pt>
                <c:pt idx="1">
                  <c:v>2793</c:v>
                </c:pt>
                <c:pt idx="2">
                  <c:v>90</c:v>
                </c:pt>
                <c:pt idx="3">
                  <c:v>450</c:v>
                </c:pt>
                <c:pt idx="4">
                  <c:v>825</c:v>
                </c:pt>
                <c:pt idx="5">
                  <c:v>538</c:v>
                </c:pt>
              </c:numCache>
            </c:numRef>
          </c:val>
          <c:extLst>
            <c:ext xmlns:c16="http://schemas.microsoft.com/office/drawing/2014/chart" uri="{C3380CC4-5D6E-409C-BE32-E72D297353CC}">
              <c16:uniqueId val="{00000000-D6C0-4FD5-AFB6-E688282A18D1}"/>
            </c:ext>
          </c:extLst>
        </c:ser>
        <c:ser>
          <c:idx val="1"/>
          <c:order val="1"/>
          <c:tx>
            <c:strRef>
              <c:f>Sheet3!$L$2:$L$3</c:f>
              <c:strCache>
                <c:ptCount val="2"/>
                <c:pt idx="0">
                  <c:v>Disposal</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lang="en-US"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Sheet3!$J$4:$J$9</c:f>
              <c:strCache>
                <c:ptCount val="6"/>
                <c:pt idx="0">
                  <c:v>DLC-1, Bangalore</c:v>
                </c:pt>
                <c:pt idx="1">
                  <c:v>DLC-2, Bangalore</c:v>
                </c:pt>
                <c:pt idx="2">
                  <c:v>DLC P&amp;S</c:v>
                </c:pt>
                <c:pt idx="3">
                  <c:v>DLC Hassan</c:v>
                </c:pt>
                <c:pt idx="4">
                  <c:v>DLC Belagavi</c:v>
                </c:pt>
                <c:pt idx="5">
                  <c:v>DLC Kalaburgi</c:v>
                </c:pt>
              </c:strCache>
            </c:strRef>
          </c:cat>
          <c:val>
            <c:numRef>
              <c:f>Sheet3!$L$4:$L$9</c:f>
              <c:numCache>
                <c:formatCode>General</c:formatCode>
                <c:ptCount val="6"/>
                <c:pt idx="0">
                  <c:v>1637</c:v>
                </c:pt>
                <c:pt idx="1">
                  <c:v>2188</c:v>
                </c:pt>
                <c:pt idx="2">
                  <c:v>90</c:v>
                </c:pt>
                <c:pt idx="3">
                  <c:v>361</c:v>
                </c:pt>
                <c:pt idx="4">
                  <c:v>318</c:v>
                </c:pt>
                <c:pt idx="5">
                  <c:v>345</c:v>
                </c:pt>
              </c:numCache>
            </c:numRef>
          </c:val>
          <c:extLst>
            <c:ext xmlns:c16="http://schemas.microsoft.com/office/drawing/2014/chart" uri="{C3380CC4-5D6E-409C-BE32-E72D297353CC}">
              <c16:uniqueId val="{00000001-D6C0-4FD5-AFB6-E688282A18D1}"/>
            </c:ext>
          </c:extLst>
        </c:ser>
        <c:ser>
          <c:idx val="2"/>
          <c:order val="2"/>
          <c:tx>
            <c:strRef>
              <c:f>Sheet3!$M$2:$M$3</c:f>
              <c:strCache>
                <c:ptCount val="2"/>
                <c:pt idx="0">
                  <c:v>Pending</c:v>
                </c:pt>
                <c:pt idx="1">
                  <c:v>Petitions</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lang="en-US"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Sheet3!$J$4:$J$9</c:f>
              <c:strCache>
                <c:ptCount val="6"/>
                <c:pt idx="0">
                  <c:v>DLC-1, Bangalore</c:v>
                </c:pt>
                <c:pt idx="1">
                  <c:v>DLC-2, Bangalore</c:v>
                </c:pt>
                <c:pt idx="2">
                  <c:v>DLC P&amp;S</c:v>
                </c:pt>
                <c:pt idx="3">
                  <c:v>DLC Hassan</c:v>
                </c:pt>
                <c:pt idx="4">
                  <c:v>DLC Belagavi</c:v>
                </c:pt>
                <c:pt idx="5">
                  <c:v>DLC Kalaburgi</c:v>
                </c:pt>
              </c:strCache>
            </c:strRef>
          </c:cat>
          <c:val>
            <c:numRef>
              <c:f>Sheet3!$M$4:$M$9</c:f>
              <c:numCache>
                <c:formatCode>General</c:formatCode>
                <c:ptCount val="6"/>
                <c:pt idx="0">
                  <c:v>732</c:v>
                </c:pt>
                <c:pt idx="1">
                  <c:v>605</c:v>
                </c:pt>
                <c:pt idx="2">
                  <c:v>0</c:v>
                </c:pt>
                <c:pt idx="3">
                  <c:v>89</c:v>
                </c:pt>
                <c:pt idx="4">
                  <c:v>512</c:v>
                </c:pt>
                <c:pt idx="5">
                  <c:v>193</c:v>
                </c:pt>
              </c:numCache>
            </c:numRef>
          </c:val>
          <c:extLst>
            <c:ext xmlns:c16="http://schemas.microsoft.com/office/drawing/2014/chart" uri="{C3380CC4-5D6E-409C-BE32-E72D297353CC}">
              <c16:uniqueId val="{00000002-D6C0-4FD5-AFB6-E688282A18D1}"/>
            </c:ext>
          </c:extLst>
        </c:ser>
        <c:dLbls>
          <c:showLegendKey val="0"/>
          <c:showVal val="0"/>
          <c:showCatName val="0"/>
          <c:showSerName val="0"/>
          <c:showPercent val="0"/>
          <c:showBubbleSize val="0"/>
        </c:dLbls>
        <c:gapWidth val="219"/>
        <c:overlap val="-27"/>
        <c:axId val="111473024"/>
        <c:axId val="111474560"/>
      </c:barChart>
      <c:catAx>
        <c:axId val="111473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100" b="0" i="0" u="none" strike="noStrike" kern="1200" baseline="0">
                <a:solidFill>
                  <a:schemeClr val="tx1">
                    <a:lumMod val="65000"/>
                    <a:lumOff val="35000"/>
                  </a:schemeClr>
                </a:solidFill>
                <a:latin typeface="+mn-lt"/>
                <a:ea typeface="+mn-ea"/>
                <a:cs typeface="+mn-cs"/>
              </a:defRPr>
            </a:pPr>
            <a:endParaRPr lang="en-US"/>
          </a:p>
        </c:txPr>
        <c:crossAx val="111474560"/>
        <c:crosses val="autoZero"/>
        <c:auto val="1"/>
        <c:lblAlgn val="ctr"/>
        <c:lblOffset val="100"/>
        <c:noMultiLvlLbl val="0"/>
      </c:catAx>
      <c:valAx>
        <c:axId val="1114745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1100" b="0" i="0" u="none" strike="noStrike" kern="1200" baseline="0">
                <a:solidFill>
                  <a:schemeClr val="tx1">
                    <a:lumMod val="65000"/>
                    <a:lumOff val="35000"/>
                  </a:schemeClr>
                </a:solidFill>
                <a:latin typeface="+mn-lt"/>
                <a:ea typeface="+mn-ea"/>
                <a:cs typeface="+mn-cs"/>
              </a:defRPr>
            </a:pPr>
            <a:endParaRPr lang="en-US"/>
          </a:p>
        </c:txPr>
        <c:crossAx val="1114730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680" b="0" i="0" u="none" strike="noStrike" kern="1200" spc="0" baseline="0">
                <a:solidFill>
                  <a:schemeClr val="tx1">
                    <a:lumMod val="65000"/>
                    <a:lumOff val="35000"/>
                  </a:schemeClr>
                </a:solidFill>
                <a:latin typeface="+mn-lt"/>
                <a:ea typeface="+mn-ea"/>
                <a:cs typeface="+mn-cs"/>
              </a:defRPr>
            </a:pPr>
            <a:r>
              <a:rPr lang="en-US" b="1" dirty="0"/>
              <a:t>Non Implementation of Award/ Settlement</a:t>
            </a:r>
          </a:p>
        </c:rich>
      </c:tx>
      <c:overlay val="0"/>
      <c:spPr>
        <a:noFill/>
        <a:ln>
          <a:noFill/>
        </a:ln>
        <a:effectLst/>
      </c:spPr>
      <c:txPr>
        <a:bodyPr rot="0" spcFirstLastPara="1" vertOverflow="ellipsis" vert="horz" wrap="square" anchor="ctr" anchorCtr="1"/>
        <a:lstStyle/>
        <a:p>
          <a:pPr>
            <a:defRPr lang="en-US"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Sheet5!$B$3</c:f>
              <c:strCache>
                <c:ptCount val="1"/>
                <c:pt idx="0">
                  <c:v>2023</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lang="en-US"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Sheet5!$C$2:$G$2</c:f>
              <c:strCache>
                <c:ptCount val="5"/>
                <c:pt idx="0">
                  <c:v>No of complaints raised </c:v>
                </c:pt>
                <c:pt idx="1">
                  <c:v>Disposal</c:v>
                </c:pt>
                <c:pt idx="2">
                  <c:v>Pending</c:v>
                </c:pt>
                <c:pt idx="3">
                  <c:v>No of Prosecutions permitted</c:v>
                </c:pt>
                <c:pt idx="4">
                  <c:v>Other than prosecution</c:v>
                </c:pt>
              </c:strCache>
            </c:strRef>
          </c:cat>
          <c:val>
            <c:numRef>
              <c:f>Sheet5!$C$3:$G$3</c:f>
              <c:numCache>
                <c:formatCode>General</c:formatCode>
                <c:ptCount val="5"/>
                <c:pt idx="0">
                  <c:v>160</c:v>
                </c:pt>
                <c:pt idx="1">
                  <c:v>93</c:v>
                </c:pt>
                <c:pt idx="2">
                  <c:v>67</c:v>
                </c:pt>
                <c:pt idx="3">
                  <c:v>50</c:v>
                </c:pt>
                <c:pt idx="4">
                  <c:v>43</c:v>
                </c:pt>
              </c:numCache>
            </c:numRef>
          </c:val>
          <c:extLst>
            <c:ext xmlns:c16="http://schemas.microsoft.com/office/drawing/2014/chart" uri="{C3380CC4-5D6E-409C-BE32-E72D297353CC}">
              <c16:uniqueId val="{00000000-7BF2-4AF0-ADFE-0B19E3CD2D3D}"/>
            </c:ext>
          </c:extLst>
        </c:ser>
        <c:ser>
          <c:idx val="1"/>
          <c:order val="1"/>
          <c:tx>
            <c:strRef>
              <c:f>Sheet5!$B$4</c:f>
              <c:strCache>
                <c:ptCount val="1"/>
                <c:pt idx="0">
                  <c:v>2024</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lang="en-US"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Sheet5!$C$2:$G$2</c:f>
              <c:strCache>
                <c:ptCount val="5"/>
                <c:pt idx="0">
                  <c:v>No of complaints raised </c:v>
                </c:pt>
                <c:pt idx="1">
                  <c:v>Disposal</c:v>
                </c:pt>
                <c:pt idx="2">
                  <c:v>Pending</c:v>
                </c:pt>
                <c:pt idx="3">
                  <c:v>No of Prosecutions permitted</c:v>
                </c:pt>
                <c:pt idx="4">
                  <c:v>Other than prosecution</c:v>
                </c:pt>
              </c:strCache>
            </c:strRef>
          </c:cat>
          <c:val>
            <c:numRef>
              <c:f>Sheet5!$C$4:$G$4</c:f>
              <c:numCache>
                <c:formatCode>General</c:formatCode>
                <c:ptCount val="5"/>
                <c:pt idx="0">
                  <c:v>126</c:v>
                </c:pt>
                <c:pt idx="1">
                  <c:v>87</c:v>
                </c:pt>
                <c:pt idx="2">
                  <c:v>39</c:v>
                </c:pt>
                <c:pt idx="3">
                  <c:v>30</c:v>
                </c:pt>
                <c:pt idx="4">
                  <c:v>57</c:v>
                </c:pt>
              </c:numCache>
            </c:numRef>
          </c:val>
          <c:extLst>
            <c:ext xmlns:c16="http://schemas.microsoft.com/office/drawing/2014/chart" uri="{C3380CC4-5D6E-409C-BE32-E72D297353CC}">
              <c16:uniqueId val="{00000001-7BF2-4AF0-ADFE-0B19E3CD2D3D}"/>
            </c:ext>
          </c:extLst>
        </c:ser>
        <c:dLbls>
          <c:showLegendKey val="0"/>
          <c:showVal val="0"/>
          <c:showCatName val="0"/>
          <c:showSerName val="0"/>
          <c:showPercent val="0"/>
          <c:showBubbleSize val="0"/>
        </c:dLbls>
        <c:gapWidth val="219"/>
        <c:overlap val="-27"/>
        <c:axId val="163997952"/>
        <c:axId val="164016128"/>
      </c:barChart>
      <c:catAx>
        <c:axId val="163997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400" b="0" i="0" u="none" strike="noStrike" kern="1200" baseline="0">
                <a:solidFill>
                  <a:schemeClr val="tx1">
                    <a:lumMod val="65000"/>
                    <a:lumOff val="35000"/>
                  </a:schemeClr>
                </a:solidFill>
                <a:latin typeface="+mn-lt"/>
                <a:ea typeface="+mn-ea"/>
                <a:cs typeface="+mn-cs"/>
              </a:defRPr>
            </a:pPr>
            <a:endParaRPr lang="en-US"/>
          </a:p>
        </c:txPr>
        <c:crossAx val="164016128"/>
        <c:crosses val="autoZero"/>
        <c:auto val="1"/>
        <c:lblAlgn val="ctr"/>
        <c:lblOffset val="100"/>
        <c:noMultiLvlLbl val="0"/>
      </c:catAx>
      <c:valAx>
        <c:axId val="1640161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1400" b="0" i="0" u="none" strike="noStrike" kern="1200" baseline="0">
                <a:solidFill>
                  <a:schemeClr val="tx1">
                    <a:lumMod val="65000"/>
                    <a:lumOff val="35000"/>
                  </a:schemeClr>
                </a:solidFill>
                <a:latin typeface="+mn-lt"/>
                <a:ea typeface="+mn-ea"/>
                <a:cs typeface="+mn-cs"/>
              </a:defRPr>
            </a:pPr>
            <a:endParaRPr lang="en-US"/>
          </a:p>
        </c:txPr>
        <c:crossAx val="163997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08D250-6157-431D-BD4B-FFBBFE82CC30}" type="datetimeFigureOut">
              <a:rPr lang="en-IN" smtClean="0"/>
              <a:pPr/>
              <a:t>05-08-2025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8048B4-FBCF-48F6-9161-BDF6256EDE7E}" type="slidenum">
              <a:rPr lang="en-IN" smtClean="0"/>
              <a:pPr/>
              <a:t>‹#›</a:t>
            </a:fld>
            <a:endParaRPr lang="en-IN"/>
          </a:p>
        </p:txBody>
      </p:sp>
    </p:spTree>
    <p:extLst>
      <p:ext uri="{BB962C8B-B14F-4D97-AF65-F5344CB8AC3E}">
        <p14:creationId xmlns:p14="http://schemas.microsoft.com/office/powerpoint/2010/main" val="320854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41D30AD-5F92-45BB-A372-144CAFE87116}"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43E17-984C-4B29-905D-7A18FCACA0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26B610-DB45-5AF1-6A97-9524198181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F51CB0-C46A-573B-E8CD-FFE46BD84CCE}"/>
              </a:ext>
            </a:extLst>
          </p:cNvPr>
          <p:cNvSpPr>
            <a:spLocks noGrp="1"/>
          </p:cNvSpPr>
          <p:nvPr>
            <p:ph type="body" idx="1"/>
          </p:nvPr>
        </p:nvSpPr>
        <p:spPr/>
        <p:txBody>
          <a:bodyPr>
            <a:normAutofit/>
          </a:bodyPr>
          <a:lstStyle/>
          <a:p>
            <a:endParaRPr lang="en-GB" dirty="0"/>
          </a:p>
        </p:txBody>
      </p:sp>
      <p:sp>
        <p:nvSpPr>
          <p:cNvPr id="4" name="Slide Number Placeholder 3">
            <a:extLst>
              <a:ext uri="{FF2B5EF4-FFF2-40B4-BE49-F238E27FC236}">
                <a16:creationId xmlns:a16="http://schemas.microsoft.com/office/drawing/2014/main" id="{11B40907-F871-F5B5-DFED-B2E0B309F677}"/>
              </a:ext>
            </a:extLst>
          </p:cNvPr>
          <p:cNvSpPr>
            <a:spLocks noGrp="1"/>
          </p:cNvSpPr>
          <p:nvPr>
            <p:ph type="sldNum" sz="quarter" idx="10"/>
          </p:nvPr>
        </p:nvSpPr>
        <p:spPr/>
        <p:txBody>
          <a:bodyPr/>
          <a:lstStyle/>
          <a:p>
            <a:fld id="{D41D30AD-5F92-45BB-A372-144CAFE87116}" type="slidenum">
              <a:rPr lang="en-US" smtClean="0"/>
              <a:pPr/>
              <a:t>19</a:t>
            </a:fld>
            <a:endParaRPr lang="en-US"/>
          </a:p>
        </p:txBody>
      </p:sp>
    </p:spTree>
    <p:extLst>
      <p:ext uri="{BB962C8B-B14F-4D97-AF65-F5344CB8AC3E}">
        <p14:creationId xmlns:p14="http://schemas.microsoft.com/office/powerpoint/2010/main" val="533660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F6D6C-1CB4-1BE7-E555-ADD5C7F6EA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452F2AA8-D6E1-5708-1838-E9178FFBFA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2A33F40F-8180-6446-73BB-D80E26984F79}"/>
              </a:ext>
            </a:extLst>
          </p:cNvPr>
          <p:cNvSpPr>
            <a:spLocks noGrp="1"/>
          </p:cNvSpPr>
          <p:nvPr>
            <p:ph type="dt" sz="half" idx="10"/>
          </p:nvPr>
        </p:nvSpPr>
        <p:spPr/>
        <p:txBody>
          <a:bodyPr/>
          <a:lstStyle/>
          <a:p>
            <a:fld id="{CA06FF73-B193-4756-9BAA-D6686CC05EBC}" type="datetimeFigureOut">
              <a:rPr lang="en-IN" smtClean="0"/>
              <a:pPr/>
              <a:t>05-08-2025</a:t>
            </a:fld>
            <a:endParaRPr lang="en-IN"/>
          </a:p>
        </p:txBody>
      </p:sp>
      <p:sp>
        <p:nvSpPr>
          <p:cNvPr id="5" name="Footer Placeholder 4">
            <a:extLst>
              <a:ext uri="{FF2B5EF4-FFF2-40B4-BE49-F238E27FC236}">
                <a16:creationId xmlns:a16="http://schemas.microsoft.com/office/drawing/2014/main" id="{2756166C-4CCD-FA97-8713-B9EC2C5B97F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D27EBD9-389A-E0CB-929E-65FECCDCB72E}"/>
              </a:ext>
            </a:extLst>
          </p:cNvPr>
          <p:cNvSpPr>
            <a:spLocks noGrp="1"/>
          </p:cNvSpPr>
          <p:nvPr>
            <p:ph type="sldNum" sz="quarter" idx="12"/>
          </p:nvPr>
        </p:nvSpPr>
        <p:spPr/>
        <p:txBody>
          <a:bodyPr/>
          <a:lstStyle/>
          <a:p>
            <a:fld id="{B345650E-897B-48FC-A602-460DB4DBCAB2}" type="slidenum">
              <a:rPr lang="en-IN" smtClean="0"/>
              <a:pPr/>
              <a:t>‹#›</a:t>
            </a:fld>
            <a:endParaRPr lang="en-IN"/>
          </a:p>
        </p:txBody>
      </p:sp>
    </p:spTree>
    <p:extLst>
      <p:ext uri="{BB962C8B-B14F-4D97-AF65-F5344CB8AC3E}">
        <p14:creationId xmlns:p14="http://schemas.microsoft.com/office/powerpoint/2010/main" val="2444451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EE959-594D-41B2-3246-809A8C01E728}"/>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1626AC3-7034-0A79-3116-A74C686BDC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49D7EEB-B35B-BB0F-9D42-363FADAAD4F6}"/>
              </a:ext>
            </a:extLst>
          </p:cNvPr>
          <p:cNvSpPr>
            <a:spLocks noGrp="1"/>
          </p:cNvSpPr>
          <p:nvPr>
            <p:ph type="dt" sz="half" idx="10"/>
          </p:nvPr>
        </p:nvSpPr>
        <p:spPr/>
        <p:txBody>
          <a:bodyPr/>
          <a:lstStyle/>
          <a:p>
            <a:fld id="{CA06FF73-B193-4756-9BAA-D6686CC05EBC}" type="datetimeFigureOut">
              <a:rPr lang="en-IN" smtClean="0"/>
              <a:pPr/>
              <a:t>05-08-2025</a:t>
            </a:fld>
            <a:endParaRPr lang="en-IN"/>
          </a:p>
        </p:txBody>
      </p:sp>
      <p:sp>
        <p:nvSpPr>
          <p:cNvPr id="5" name="Footer Placeholder 4">
            <a:extLst>
              <a:ext uri="{FF2B5EF4-FFF2-40B4-BE49-F238E27FC236}">
                <a16:creationId xmlns:a16="http://schemas.microsoft.com/office/drawing/2014/main" id="{F8751B50-FFCF-A88A-88E7-8DB0462F4E9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151D65F-7199-B800-BDF0-0A51C3A064AE}"/>
              </a:ext>
            </a:extLst>
          </p:cNvPr>
          <p:cNvSpPr>
            <a:spLocks noGrp="1"/>
          </p:cNvSpPr>
          <p:nvPr>
            <p:ph type="sldNum" sz="quarter" idx="12"/>
          </p:nvPr>
        </p:nvSpPr>
        <p:spPr/>
        <p:txBody>
          <a:bodyPr/>
          <a:lstStyle/>
          <a:p>
            <a:fld id="{B345650E-897B-48FC-A602-460DB4DBCAB2}" type="slidenum">
              <a:rPr lang="en-IN" smtClean="0"/>
              <a:pPr/>
              <a:t>‹#›</a:t>
            </a:fld>
            <a:endParaRPr lang="en-IN"/>
          </a:p>
        </p:txBody>
      </p:sp>
    </p:spTree>
    <p:extLst>
      <p:ext uri="{BB962C8B-B14F-4D97-AF65-F5344CB8AC3E}">
        <p14:creationId xmlns:p14="http://schemas.microsoft.com/office/powerpoint/2010/main" val="454889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DEDA93-4094-CD88-55D6-EEB5DE6E9D2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C11C613-290B-4C2C-CC92-EA9F87D989A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5299512-E0D1-D746-BD57-E2D705E5AF7D}"/>
              </a:ext>
            </a:extLst>
          </p:cNvPr>
          <p:cNvSpPr>
            <a:spLocks noGrp="1"/>
          </p:cNvSpPr>
          <p:nvPr>
            <p:ph type="dt" sz="half" idx="10"/>
          </p:nvPr>
        </p:nvSpPr>
        <p:spPr/>
        <p:txBody>
          <a:bodyPr/>
          <a:lstStyle/>
          <a:p>
            <a:fld id="{CA06FF73-B193-4756-9BAA-D6686CC05EBC}" type="datetimeFigureOut">
              <a:rPr lang="en-IN" smtClean="0"/>
              <a:pPr/>
              <a:t>05-08-2025</a:t>
            </a:fld>
            <a:endParaRPr lang="en-IN"/>
          </a:p>
        </p:txBody>
      </p:sp>
      <p:sp>
        <p:nvSpPr>
          <p:cNvPr id="5" name="Footer Placeholder 4">
            <a:extLst>
              <a:ext uri="{FF2B5EF4-FFF2-40B4-BE49-F238E27FC236}">
                <a16:creationId xmlns:a16="http://schemas.microsoft.com/office/drawing/2014/main" id="{F18AC897-6503-0E87-068E-99ED187C47F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119252E-4607-F5A9-5128-361A60130EF4}"/>
              </a:ext>
            </a:extLst>
          </p:cNvPr>
          <p:cNvSpPr>
            <a:spLocks noGrp="1"/>
          </p:cNvSpPr>
          <p:nvPr>
            <p:ph type="sldNum" sz="quarter" idx="12"/>
          </p:nvPr>
        </p:nvSpPr>
        <p:spPr/>
        <p:txBody>
          <a:bodyPr/>
          <a:lstStyle/>
          <a:p>
            <a:fld id="{B345650E-897B-48FC-A602-460DB4DBCAB2}" type="slidenum">
              <a:rPr lang="en-IN" smtClean="0"/>
              <a:pPr/>
              <a:t>‹#›</a:t>
            </a:fld>
            <a:endParaRPr lang="en-IN"/>
          </a:p>
        </p:txBody>
      </p:sp>
    </p:spTree>
    <p:extLst>
      <p:ext uri="{BB962C8B-B14F-4D97-AF65-F5344CB8AC3E}">
        <p14:creationId xmlns:p14="http://schemas.microsoft.com/office/powerpoint/2010/main" val="4164881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594FB-888C-60A3-E037-0ED25ADBB43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0FBE6DD-4251-4B40-61A8-BF9C5866A0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05565CD-6032-A288-FD2A-6A1EA94723A2}"/>
              </a:ext>
            </a:extLst>
          </p:cNvPr>
          <p:cNvSpPr>
            <a:spLocks noGrp="1"/>
          </p:cNvSpPr>
          <p:nvPr>
            <p:ph type="dt" sz="half" idx="10"/>
          </p:nvPr>
        </p:nvSpPr>
        <p:spPr/>
        <p:txBody>
          <a:bodyPr/>
          <a:lstStyle/>
          <a:p>
            <a:fld id="{CA06FF73-B193-4756-9BAA-D6686CC05EBC}" type="datetimeFigureOut">
              <a:rPr lang="en-IN" smtClean="0"/>
              <a:pPr/>
              <a:t>05-08-2025</a:t>
            </a:fld>
            <a:endParaRPr lang="en-IN"/>
          </a:p>
        </p:txBody>
      </p:sp>
      <p:sp>
        <p:nvSpPr>
          <p:cNvPr id="5" name="Footer Placeholder 4">
            <a:extLst>
              <a:ext uri="{FF2B5EF4-FFF2-40B4-BE49-F238E27FC236}">
                <a16:creationId xmlns:a16="http://schemas.microsoft.com/office/drawing/2014/main" id="{97505DB6-3652-1F0C-B1EC-3F7383A0944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E77A8E4-CD09-8AF4-F8AF-8BC6B6ED5B12}"/>
              </a:ext>
            </a:extLst>
          </p:cNvPr>
          <p:cNvSpPr>
            <a:spLocks noGrp="1"/>
          </p:cNvSpPr>
          <p:nvPr>
            <p:ph type="sldNum" sz="quarter" idx="12"/>
          </p:nvPr>
        </p:nvSpPr>
        <p:spPr/>
        <p:txBody>
          <a:bodyPr/>
          <a:lstStyle/>
          <a:p>
            <a:fld id="{B345650E-897B-48FC-A602-460DB4DBCAB2}" type="slidenum">
              <a:rPr lang="en-IN" smtClean="0"/>
              <a:pPr/>
              <a:t>‹#›</a:t>
            </a:fld>
            <a:endParaRPr lang="en-IN"/>
          </a:p>
        </p:txBody>
      </p:sp>
    </p:spTree>
    <p:extLst>
      <p:ext uri="{BB962C8B-B14F-4D97-AF65-F5344CB8AC3E}">
        <p14:creationId xmlns:p14="http://schemas.microsoft.com/office/powerpoint/2010/main" val="4161344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FFAE9-A7F9-9169-027E-F5E3D02C15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B8066DDB-8CAB-7D35-7BC6-DF188D0EC1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917C47-C5F2-E0C2-3D94-E0017C54D4D3}"/>
              </a:ext>
            </a:extLst>
          </p:cNvPr>
          <p:cNvSpPr>
            <a:spLocks noGrp="1"/>
          </p:cNvSpPr>
          <p:nvPr>
            <p:ph type="dt" sz="half" idx="10"/>
          </p:nvPr>
        </p:nvSpPr>
        <p:spPr/>
        <p:txBody>
          <a:bodyPr/>
          <a:lstStyle/>
          <a:p>
            <a:fld id="{CA06FF73-B193-4756-9BAA-D6686CC05EBC}" type="datetimeFigureOut">
              <a:rPr lang="en-IN" smtClean="0"/>
              <a:pPr/>
              <a:t>05-08-2025</a:t>
            </a:fld>
            <a:endParaRPr lang="en-IN"/>
          </a:p>
        </p:txBody>
      </p:sp>
      <p:sp>
        <p:nvSpPr>
          <p:cNvPr id="5" name="Footer Placeholder 4">
            <a:extLst>
              <a:ext uri="{FF2B5EF4-FFF2-40B4-BE49-F238E27FC236}">
                <a16:creationId xmlns:a16="http://schemas.microsoft.com/office/drawing/2014/main" id="{F4BB92A0-9CC9-A6BF-0C5F-732F71FB600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C0CC8EC-0FB3-C35C-C0C1-C5F8FF13FDFA}"/>
              </a:ext>
            </a:extLst>
          </p:cNvPr>
          <p:cNvSpPr>
            <a:spLocks noGrp="1"/>
          </p:cNvSpPr>
          <p:nvPr>
            <p:ph type="sldNum" sz="quarter" idx="12"/>
          </p:nvPr>
        </p:nvSpPr>
        <p:spPr/>
        <p:txBody>
          <a:bodyPr/>
          <a:lstStyle/>
          <a:p>
            <a:fld id="{B345650E-897B-48FC-A602-460DB4DBCAB2}" type="slidenum">
              <a:rPr lang="en-IN" smtClean="0"/>
              <a:pPr/>
              <a:t>‹#›</a:t>
            </a:fld>
            <a:endParaRPr lang="en-IN"/>
          </a:p>
        </p:txBody>
      </p:sp>
    </p:spTree>
    <p:extLst>
      <p:ext uri="{BB962C8B-B14F-4D97-AF65-F5344CB8AC3E}">
        <p14:creationId xmlns:p14="http://schemas.microsoft.com/office/powerpoint/2010/main" val="1129534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7B8AD-5356-58AA-CC36-945E264A0F57}"/>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2E23A9AD-BE39-62AD-C705-6B1033ABC33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AEE5F4C-38D1-96B8-7CAE-6E77AEC5A6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0637B440-7895-5EF4-5CF2-B5E539A9E4D3}"/>
              </a:ext>
            </a:extLst>
          </p:cNvPr>
          <p:cNvSpPr>
            <a:spLocks noGrp="1"/>
          </p:cNvSpPr>
          <p:nvPr>
            <p:ph type="dt" sz="half" idx="10"/>
          </p:nvPr>
        </p:nvSpPr>
        <p:spPr/>
        <p:txBody>
          <a:bodyPr/>
          <a:lstStyle/>
          <a:p>
            <a:fld id="{CA06FF73-B193-4756-9BAA-D6686CC05EBC}" type="datetimeFigureOut">
              <a:rPr lang="en-IN" smtClean="0"/>
              <a:pPr/>
              <a:t>05-08-2025</a:t>
            </a:fld>
            <a:endParaRPr lang="en-IN"/>
          </a:p>
        </p:txBody>
      </p:sp>
      <p:sp>
        <p:nvSpPr>
          <p:cNvPr id="6" name="Footer Placeholder 5">
            <a:extLst>
              <a:ext uri="{FF2B5EF4-FFF2-40B4-BE49-F238E27FC236}">
                <a16:creationId xmlns:a16="http://schemas.microsoft.com/office/drawing/2014/main" id="{9BC7F695-7932-B62E-8F09-30EDB1DC854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FA4F9E0B-1F55-18C0-358B-79995749E80D}"/>
              </a:ext>
            </a:extLst>
          </p:cNvPr>
          <p:cNvSpPr>
            <a:spLocks noGrp="1"/>
          </p:cNvSpPr>
          <p:nvPr>
            <p:ph type="sldNum" sz="quarter" idx="12"/>
          </p:nvPr>
        </p:nvSpPr>
        <p:spPr/>
        <p:txBody>
          <a:bodyPr/>
          <a:lstStyle/>
          <a:p>
            <a:fld id="{B345650E-897B-48FC-A602-460DB4DBCAB2}" type="slidenum">
              <a:rPr lang="en-IN" smtClean="0"/>
              <a:pPr/>
              <a:t>‹#›</a:t>
            </a:fld>
            <a:endParaRPr lang="en-IN"/>
          </a:p>
        </p:txBody>
      </p:sp>
    </p:spTree>
    <p:extLst>
      <p:ext uri="{BB962C8B-B14F-4D97-AF65-F5344CB8AC3E}">
        <p14:creationId xmlns:p14="http://schemas.microsoft.com/office/powerpoint/2010/main" val="3135095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3F1B6-0042-3258-6BF1-CEBC97BC98EC}"/>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FE340030-34CB-CA99-CE3C-D37860CC40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AF5BA3-5C07-6358-8F7B-32B526EE50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3DF43C5E-407F-C41C-4F68-023F2F90E8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AFD60E-66C9-8A24-72E7-149971DF756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67218087-12DB-4C0E-8514-81F639049ADD}"/>
              </a:ext>
            </a:extLst>
          </p:cNvPr>
          <p:cNvSpPr>
            <a:spLocks noGrp="1"/>
          </p:cNvSpPr>
          <p:nvPr>
            <p:ph type="dt" sz="half" idx="10"/>
          </p:nvPr>
        </p:nvSpPr>
        <p:spPr/>
        <p:txBody>
          <a:bodyPr/>
          <a:lstStyle/>
          <a:p>
            <a:fld id="{CA06FF73-B193-4756-9BAA-D6686CC05EBC}" type="datetimeFigureOut">
              <a:rPr lang="en-IN" smtClean="0"/>
              <a:pPr/>
              <a:t>05-08-2025</a:t>
            </a:fld>
            <a:endParaRPr lang="en-IN"/>
          </a:p>
        </p:txBody>
      </p:sp>
      <p:sp>
        <p:nvSpPr>
          <p:cNvPr id="8" name="Footer Placeholder 7">
            <a:extLst>
              <a:ext uri="{FF2B5EF4-FFF2-40B4-BE49-F238E27FC236}">
                <a16:creationId xmlns:a16="http://schemas.microsoft.com/office/drawing/2014/main" id="{AF928E29-DCA9-1F90-A62E-AD5FED1693FE}"/>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09E9386D-7E61-68C8-2290-765E91325246}"/>
              </a:ext>
            </a:extLst>
          </p:cNvPr>
          <p:cNvSpPr>
            <a:spLocks noGrp="1"/>
          </p:cNvSpPr>
          <p:nvPr>
            <p:ph type="sldNum" sz="quarter" idx="12"/>
          </p:nvPr>
        </p:nvSpPr>
        <p:spPr/>
        <p:txBody>
          <a:bodyPr/>
          <a:lstStyle/>
          <a:p>
            <a:fld id="{B345650E-897B-48FC-A602-460DB4DBCAB2}" type="slidenum">
              <a:rPr lang="en-IN" smtClean="0"/>
              <a:pPr/>
              <a:t>‹#›</a:t>
            </a:fld>
            <a:endParaRPr lang="en-IN"/>
          </a:p>
        </p:txBody>
      </p:sp>
    </p:spTree>
    <p:extLst>
      <p:ext uri="{BB962C8B-B14F-4D97-AF65-F5344CB8AC3E}">
        <p14:creationId xmlns:p14="http://schemas.microsoft.com/office/powerpoint/2010/main" val="481577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CCD89-320F-C0B9-B172-6FC34459144C}"/>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2502D623-1FFE-2B7C-7ABC-79886AFF30AB}"/>
              </a:ext>
            </a:extLst>
          </p:cNvPr>
          <p:cNvSpPr>
            <a:spLocks noGrp="1"/>
          </p:cNvSpPr>
          <p:nvPr>
            <p:ph type="dt" sz="half" idx="10"/>
          </p:nvPr>
        </p:nvSpPr>
        <p:spPr/>
        <p:txBody>
          <a:bodyPr/>
          <a:lstStyle/>
          <a:p>
            <a:fld id="{CA06FF73-B193-4756-9BAA-D6686CC05EBC}" type="datetimeFigureOut">
              <a:rPr lang="en-IN" smtClean="0"/>
              <a:pPr/>
              <a:t>05-08-2025</a:t>
            </a:fld>
            <a:endParaRPr lang="en-IN"/>
          </a:p>
        </p:txBody>
      </p:sp>
      <p:sp>
        <p:nvSpPr>
          <p:cNvPr id="4" name="Footer Placeholder 3">
            <a:extLst>
              <a:ext uri="{FF2B5EF4-FFF2-40B4-BE49-F238E27FC236}">
                <a16:creationId xmlns:a16="http://schemas.microsoft.com/office/drawing/2014/main" id="{230DA8C1-A9DA-F7A5-C3B0-99CD099DEA28}"/>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38F44EE7-EAEE-C9F0-E527-1867BCA1FFB3}"/>
              </a:ext>
            </a:extLst>
          </p:cNvPr>
          <p:cNvSpPr>
            <a:spLocks noGrp="1"/>
          </p:cNvSpPr>
          <p:nvPr>
            <p:ph type="sldNum" sz="quarter" idx="12"/>
          </p:nvPr>
        </p:nvSpPr>
        <p:spPr/>
        <p:txBody>
          <a:bodyPr/>
          <a:lstStyle/>
          <a:p>
            <a:fld id="{B345650E-897B-48FC-A602-460DB4DBCAB2}" type="slidenum">
              <a:rPr lang="en-IN" smtClean="0"/>
              <a:pPr/>
              <a:t>‹#›</a:t>
            </a:fld>
            <a:endParaRPr lang="en-IN"/>
          </a:p>
        </p:txBody>
      </p:sp>
    </p:spTree>
    <p:extLst>
      <p:ext uri="{BB962C8B-B14F-4D97-AF65-F5344CB8AC3E}">
        <p14:creationId xmlns:p14="http://schemas.microsoft.com/office/powerpoint/2010/main" val="111989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FCB775-11CB-59CB-6166-86A2EF322157}"/>
              </a:ext>
            </a:extLst>
          </p:cNvPr>
          <p:cNvSpPr>
            <a:spLocks noGrp="1"/>
          </p:cNvSpPr>
          <p:nvPr>
            <p:ph type="dt" sz="half" idx="10"/>
          </p:nvPr>
        </p:nvSpPr>
        <p:spPr/>
        <p:txBody>
          <a:bodyPr/>
          <a:lstStyle/>
          <a:p>
            <a:fld id="{CA06FF73-B193-4756-9BAA-D6686CC05EBC}" type="datetimeFigureOut">
              <a:rPr lang="en-IN" smtClean="0"/>
              <a:pPr/>
              <a:t>05-08-2025</a:t>
            </a:fld>
            <a:endParaRPr lang="en-IN"/>
          </a:p>
        </p:txBody>
      </p:sp>
      <p:sp>
        <p:nvSpPr>
          <p:cNvPr id="3" name="Footer Placeholder 2">
            <a:extLst>
              <a:ext uri="{FF2B5EF4-FFF2-40B4-BE49-F238E27FC236}">
                <a16:creationId xmlns:a16="http://schemas.microsoft.com/office/drawing/2014/main" id="{62E040BF-75DD-2901-99DF-FD6B33A50AA5}"/>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563611E8-C276-0456-DBB0-7AE3ECAFBDDD}"/>
              </a:ext>
            </a:extLst>
          </p:cNvPr>
          <p:cNvSpPr>
            <a:spLocks noGrp="1"/>
          </p:cNvSpPr>
          <p:nvPr>
            <p:ph type="sldNum" sz="quarter" idx="12"/>
          </p:nvPr>
        </p:nvSpPr>
        <p:spPr/>
        <p:txBody>
          <a:bodyPr/>
          <a:lstStyle/>
          <a:p>
            <a:fld id="{B345650E-897B-48FC-A602-460DB4DBCAB2}" type="slidenum">
              <a:rPr lang="en-IN" smtClean="0"/>
              <a:pPr/>
              <a:t>‹#›</a:t>
            </a:fld>
            <a:endParaRPr lang="en-IN"/>
          </a:p>
        </p:txBody>
      </p:sp>
    </p:spTree>
    <p:extLst>
      <p:ext uri="{BB962C8B-B14F-4D97-AF65-F5344CB8AC3E}">
        <p14:creationId xmlns:p14="http://schemas.microsoft.com/office/powerpoint/2010/main" val="1665557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A3F42-2790-93C4-3ED8-18C1BD34E7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BBD867B0-D723-79E7-A5C7-C728F8737E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3C5ED263-0910-2F9C-C2FD-72FDFC31A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BDF76D-BCD2-2CC3-9706-A1DFDB617FBD}"/>
              </a:ext>
            </a:extLst>
          </p:cNvPr>
          <p:cNvSpPr>
            <a:spLocks noGrp="1"/>
          </p:cNvSpPr>
          <p:nvPr>
            <p:ph type="dt" sz="half" idx="10"/>
          </p:nvPr>
        </p:nvSpPr>
        <p:spPr/>
        <p:txBody>
          <a:bodyPr/>
          <a:lstStyle/>
          <a:p>
            <a:fld id="{CA06FF73-B193-4756-9BAA-D6686CC05EBC}" type="datetimeFigureOut">
              <a:rPr lang="en-IN" smtClean="0"/>
              <a:pPr/>
              <a:t>05-08-2025</a:t>
            </a:fld>
            <a:endParaRPr lang="en-IN"/>
          </a:p>
        </p:txBody>
      </p:sp>
      <p:sp>
        <p:nvSpPr>
          <p:cNvPr id="6" name="Footer Placeholder 5">
            <a:extLst>
              <a:ext uri="{FF2B5EF4-FFF2-40B4-BE49-F238E27FC236}">
                <a16:creationId xmlns:a16="http://schemas.microsoft.com/office/drawing/2014/main" id="{F41B9C2D-E881-0611-B5AB-A40856E721F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70AA36B-9B1C-8B3E-F937-EBD9ED6844BF}"/>
              </a:ext>
            </a:extLst>
          </p:cNvPr>
          <p:cNvSpPr>
            <a:spLocks noGrp="1"/>
          </p:cNvSpPr>
          <p:nvPr>
            <p:ph type="sldNum" sz="quarter" idx="12"/>
          </p:nvPr>
        </p:nvSpPr>
        <p:spPr/>
        <p:txBody>
          <a:bodyPr/>
          <a:lstStyle/>
          <a:p>
            <a:fld id="{B345650E-897B-48FC-A602-460DB4DBCAB2}" type="slidenum">
              <a:rPr lang="en-IN" smtClean="0"/>
              <a:pPr/>
              <a:t>‹#›</a:t>
            </a:fld>
            <a:endParaRPr lang="en-IN"/>
          </a:p>
        </p:txBody>
      </p:sp>
    </p:spTree>
    <p:extLst>
      <p:ext uri="{BB962C8B-B14F-4D97-AF65-F5344CB8AC3E}">
        <p14:creationId xmlns:p14="http://schemas.microsoft.com/office/powerpoint/2010/main" val="2254973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D4098-E358-6FD7-39D7-C2F98EF219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D6F063C7-265D-CA96-F478-A0A6C5838E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D3A33861-21B1-210B-16BF-62FB622C65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AFC9B2-49EC-8016-85DD-46F421B7C65F}"/>
              </a:ext>
            </a:extLst>
          </p:cNvPr>
          <p:cNvSpPr>
            <a:spLocks noGrp="1"/>
          </p:cNvSpPr>
          <p:nvPr>
            <p:ph type="dt" sz="half" idx="10"/>
          </p:nvPr>
        </p:nvSpPr>
        <p:spPr/>
        <p:txBody>
          <a:bodyPr/>
          <a:lstStyle/>
          <a:p>
            <a:fld id="{CA06FF73-B193-4756-9BAA-D6686CC05EBC}" type="datetimeFigureOut">
              <a:rPr lang="en-IN" smtClean="0"/>
              <a:pPr/>
              <a:t>05-08-2025</a:t>
            </a:fld>
            <a:endParaRPr lang="en-IN"/>
          </a:p>
        </p:txBody>
      </p:sp>
      <p:sp>
        <p:nvSpPr>
          <p:cNvPr id="6" name="Footer Placeholder 5">
            <a:extLst>
              <a:ext uri="{FF2B5EF4-FFF2-40B4-BE49-F238E27FC236}">
                <a16:creationId xmlns:a16="http://schemas.microsoft.com/office/drawing/2014/main" id="{441126D1-FC9A-310B-412C-6D27FE18623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8BFB873-AC1F-5742-7443-E95A6E5D295D}"/>
              </a:ext>
            </a:extLst>
          </p:cNvPr>
          <p:cNvSpPr>
            <a:spLocks noGrp="1"/>
          </p:cNvSpPr>
          <p:nvPr>
            <p:ph type="sldNum" sz="quarter" idx="12"/>
          </p:nvPr>
        </p:nvSpPr>
        <p:spPr/>
        <p:txBody>
          <a:bodyPr/>
          <a:lstStyle/>
          <a:p>
            <a:fld id="{B345650E-897B-48FC-A602-460DB4DBCAB2}" type="slidenum">
              <a:rPr lang="en-IN" smtClean="0"/>
              <a:pPr/>
              <a:t>‹#›</a:t>
            </a:fld>
            <a:endParaRPr lang="en-IN"/>
          </a:p>
        </p:txBody>
      </p:sp>
    </p:spTree>
    <p:extLst>
      <p:ext uri="{BB962C8B-B14F-4D97-AF65-F5344CB8AC3E}">
        <p14:creationId xmlns:p14="http://schemas.microsoft.com/office/powerpoint/2010/main" val="1479459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6817D5-0BA1-37AC-FE22-15A443EEFF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43EACAF-1912-96D4-96C5-CDDBC69B54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37A68BC-FFD5-0414-426B-0BC6505E9F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06FF73-B193-4756-9BAA-D6686CC05EBC}" type="datetimeFigureOut">
              <a:rPr lang="en-IN" smtClean="0"/>
              <a:pPr/>
              <a:t>05-08-2025</a:t>
            </a:fld>
            <a:endParaRPr lang="en-IN"/>
          </a:p>
        </p:txBody>
      </p:sp>
      <p:sp>
        <p:nvSpPr>
          <p:cNvPr id="5" name="Footer Placeholder 4">
            <a:extLst>
              <a:ext uri="{FF2B5EF4-FFF2-40B4-BE49-F238E27FC236}">
                <a16:creationId xmlns:a16="http://schemas.microsoft.com/office/drawing/2014/main" id="{C338FE83-9B0A-FE85-8909-5EE3A5627E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2ED0CEF7-E28E-C253-8C2E-8C1FE58D18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45650E-897B-48FC-A602-460DB4DBCAB2}" type="slidenum">
              <a:rPr lang="en-IN" smtClean="0"/>
              <a:pPr/>
              <a:t>‹#›</a:t>
            </a:fld>
            <a:endParaRPr lang="en-IN"/>
          </a:p>
        </p:txBody>
      </p:sp>
    </p:spTree>
    <p:extLst>
      <p:ext uri="{BB962C8B-B14F-4D97-AF65-F5344CB8AC3E}">
        <p14:creationId xmlns:p14="http://schemas.microsoft.com/office/powerpoint/2010/main" val="14221989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drmanjunathg.in/"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B58EA-F690-77D3-B556-C2E3D2C1017D}"/>
              </a:ext>
            </a:extLst>
          </p:cNvPr>
          <p:cNvSpPr>
            <a:spLocks noGrp="1"/>
          </p:cNvSpPr>
          <p:nvPr>
            <p:ph type="ctrTitle"/>
          </p:nvPr>
        </p:nvSpPr>
        <p:spPr>
          <a:xfrm>
            <a:off x="182879" y="0"/>
            <a:ext cx="11906451" cy="3905250"/>
          </a:xfrm>
        </p:spPr>
        <p:txBody>
          <a:bodyPr>
            <a:noAutofit/>
          </a:bodyPr>
          <a:lstStyle/>
          <a:p>
            <a:br>
              <a:rPr lang="en-IN" sz="4400" dirty="0"/>
            </a:br>
            <a:br>
              <a:rPr lang="en-IN" sz="4400" dirty="0"/>
            </a:br>
            <a:br>
              <a:rPr lang="en-IN" sz="4400" dirty="0"/>
            </a:br>
            <a:br>
              <a:rPr lang="en-IN" sz="4400" dirty="0"/>
            </a:br>
            <a:br>
              <a:rPr lang="en-IN" sz="4400" dirty="0"/>
            </a:br>
            <a:br>
              <a:rPr lang="en-IN" sz="4400" dirty="0"/>
            </a:br>
            <a:br>
              <a:rPr lang="en-IN" sz="4400" dirty="0"/>
            </a:br>
            <a:br>
              <a:rPr lang="en-IN" sz="4400" dirty="0"/>
            </a:br>
            <a:br>
              <a:rPr lang="en-IN" sz="4400" dirty="0"/>
            </a:br>
            <a:br>
              <a:rPr lang="en-IN" sz="4400" dirty="0"/>
            </a:br>
            <a:br>
              <a:rPr lang="en-IN" sz="4400" dirty="0"/>
            </a:br>
            <a:br>
              <a:rPr lang="en-IN" sz="4400" dirty="0"/>
            </a:br>
            <a:br>
              <a:rPr lang="en-IN" sz="4400" dirty="0"/>
            </a:br>
            <a:br>
              <a:rPr lang="en-IN" sz="4400" dirty="0"/>
            </a:br>
            <a:br>
              <a:rPr lang="en-IN" sz="4400" dirty="0"/>
            </a:br>
            <a:br>
              <a:rPr lang="en-IN" sz="4400" dirty="0"/>
            </a:br>
            <a:br>
              <a:rPr lang="en-IN" sz="4400" dirty="0"/>
            </a:br>
            <a:br>
              <a:rPr lang="en-IN" sz="4400" dirty="0"/>
            </a:br>
            <a:br>
              <a:rPr lang="en-IN" sz="4400" dirty="0"/>
            </a:br>
            <a:br>
              <a:rPr lang="en-IN" sz="4400" dirty="0"/>
            </a:br>
            <a:br>
              <a:rPr lang="en-IN" sz="4400" dirty="0"/>
            </a:br>
            <a:br>
              <a:rPr lang="en-IN" sz="4400" dirty="0"/>
            </a:br>
            <a:br>
              <a:rPr lang="en-IN" sz="4400" dirty="0"/>
            </a:br>
            <a:br>
              <a:rPr lang="en-IN" sz="4400" dirty="0"/>
            </a:br>
            <a:br>
              <a:rPr lang="en-IN" sz="4400" dirty="0"/>
            </a:br>
            <a:br>
              <a:rPr lang="en-IN" sz="4400" dirty="0"/>
            </a:br>
            <a:r>
              <a:rPr lang="en-IN" sz="4400" dirty="0">
                <a:latin typeface="Times New Roman" pitchFamily="18" charset="0"/>
                <a:cs typeface="Times New Roman" pitchFamily="18" charset="0"/>
              </a:rPr>
              <a:t>Fostering Industrial Harmony &amp; Strengthening Business: Practical Insights for Healthy Industrial Relations &amp; Effective Negotiations</a:t>
            </a:r>
            <a:br>
              <a:rPr lang="en-IN" sz="4400" dirty="0">
                <a:latin typeface="Times New Roman" pitchFamily="18" charset="0"/>
                <a:cs typeface="Times New Roman" pitchFamily="18" charset="0"/>
              </a:rPr>
            </a:br>
            <a:r>
              <a:rPr lang="en-IN" sz="3200" dirty="0">
                <a:latin typeface="Times New Roman" pitchFamily="18" charset="0"/>
                <a:cs typeface="Times New Roman" pitchFamily="18" charset="0"/>
              </a:rPr>
              <a:t>Industrial Relations &amp; Labour Laws- MDP</a:t>
            </a:r>
            <a:br>
              <a:rPr lang="en-IN" sz="3200" dirty="0">
                <a:latin typeface="Times New Roman" pitchFamily="18" charset="0"/>
                <a:cs typeface="Times New Roman" pitchFamily="18" charset="0"/>
              </a:rPr>
            </a:br>
            <a:r>
              <a:rPr lang="en-IN" sz="3200" dirty="0">
                <a:latin typeface="Times New Roman" pitchFamily="18" charset="0"/>
                <a:cs typeface="Times New Roman" pitchFamily="18" charset="0"/>
              </a:rPr>
              <a:t>Christ (Deemed to be University)</a:t>
            </a:r>
            <a:br>
              <a:rPr lang="en-IN" sz="3200" dirty="0">
                <a:latin typeface="Times New Roman" pitchFamily="18" charset="0"/>
                <a:cs typeface="Times New Roman" pitchFamily="18" charset="0"/>
              </a:rPr>
            </a:br>
            <a:br>
              <a:rPr lang="en-IN" sz="3200" dirty="0">
                <a:latin typeface="Times New Roman" pitchFamily="18" charset="0"/>
                <a:cs typeface="Times New Roman" pitchFamily="18" charset="0"/>
              </a:rPr>
            </a:br>
            <a:r>
              <a:rPr lang="en-IN" sz="3200" b="1" dirty="0">
                <a:latin typeface="Times New Roman" pitchFamily="18" charset="0"/>
                <a:cs typeface="Times New Roman" pitchFamily="18" charset="0"/>
              </a:rPr>
              <a:t>06-08-2025</a:t>
            </a:r>
          </a:p>
        </p:txBody>
      </p:sp>
      <p:sp>
        <p:nvSpPr>
          <p:cNvPr id="3" name="Subtitle 2">
            <a:extLst>
              <a:ext uri="{FF2B5EF4-FFF2-40B4-BE49-F238E27FC236}">
                <a16:creationId xmlns:a16="http://schemas.microsoft.com/office/drawing/2014/main" id="{C999DDBF-8360-B879-5AF5-ABC781DF36B3}"/>
              </a:ext>
            </a:extLst>
          </p:cNvPr>
          <p:cNvSpPr>
            <a:spLocks noGrp="1"/>
          </p:cNvSpPr>
          <p:nvPr>
            <p:ph type="subTitle" idx="1"/>
          </p:nvPr>
        </p:nvSpPr>
        <p:spPr>
          <a:xfrm>
            <a:off x="1524000" y="4572000"/>
            <a:ext cx="9144000" cy="1790299"/>
          </a:xfrm>
        </p:spPr>
        <p:txBody>
          <a:bodyPr/>
          <a:lstStyle/>
          <a:p>
            <a:r>
              <a:rPr lang="en-IN" b="1" i="1" dirty="0"/>
              <a:t>Dr G. MANJUNATH, KLS, </a:t>
            </a:r>
            <a:r>
              <a:rPr lang="en-IN" b="1" i="1" dirty="0" err="1"/>
              <a:t>Phd</a:t>
            </a:r>
            <a:endParaRPr lang="en-IN" b="1" i="1" dirty="0"/>
          </a:p>
          <a:p>
            <a:r>
              <a:rPr lang="en-IN" b="1" i="1" dirty="0"/>
              <a:t>Additional Labour Commissioner (IR)</a:t>
            </a:r>
          </a:p>
          <a:p>
            <a:r>
              <a:rPr lang="en-IN" b="1" i="1" dirty="0"/>
              <a:t>Government of Karnataka</a:t>
            </a:r>
          </a:p>
          <a:p>
            <a:r>
              <a:rPr lang="en-IN" b="1" i="1" dirty="0">
                <a:hlinkClick r:id="rId2"/>
              </a:rPr>
              <a:t>www.drmanjunathg.in</a:t>
            </a:r>
            <a:endParaRPr lang="en-IN" b="1" i="1" dirty="0"/>
          </a:p>
          <a:p>
            <a:endParaRPr lang="en-IN" dirty="0"/>
          </a:p>
        </p:txBody>
      </p:sp>
    </p:spTree>
    <p:extLst>
      <p:ext uri="{BB962C8B-B14F-4D97-AF65-F5344CB8AC3E}">
        <p14:creationId xmlns:p14="http://schemas.microsoft.com/office/powerpoint/2010/main" val="341780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9C97BA-00BB-7E8E-9FA0-C0D418A3D5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1CFFC2-970B-5E96-5F11-1F6EAD08CBDE}"/>
              </a:ext>
            </a:extLst>
          </p:cNvPr>
          <p:cNvSpPr>
            <a:spLocks noGrp="1"/>
          </p:cNvSpPr>
          <p:nvPr>
            <p:ph type="title"/>
          </p:nvPr>
        </p:nvSpPr>
        <p:spPr/>
        <p:txBody>
          <a:bodyPr>
            <a:normAutofit/>
          </a:bodyPr>
          <a:lstStyle/>
          <a:p>
            <a:pPr algn="ctr"/>
            <a:br>
              <a:rPr lang="en-GB" sz="2400" dirty="0">
                <a:latin typeface="Times New Roman" pitchFamily="18" charset="0"/>
                <a:cs typeface="Times New Roman" pitchFamily="18" charset="0"/>
              </a:rPr>
            </a:br>
            <a:r>
              <a:rPr lang="en-GB" sz="2400" b="1" dirty="0">
                <a:latin typeface="Times New Roman" pitchFamily="18" charset="0"/>
                <a:cs typeface="Times New Roman" pitchFamily="18" charset="0"/>
              </a:rPr>
              <a:t>Graphical representation of the Progress under the ID Act</a:t>
            </a:r>
            <a:br>
              <a:rPr lang="en-GB" sz="2400" b="1" dirty="0">
                <a:latin typeface="Times New Roman" pitchFamily="18" charset="0"/>
                <a:cs typeface="Times New Roman" pitchFamily="18" charset="0"/>
              </a:rPr>
            </a:br>
            <a:endParaRPr lang="en-GB" sz="2400" b="1" dirty="0">
              <a:latin typeface="Times New Roman" pitchFamily="18" charset="0"/>
              <a:cs typeface="Times New Roman" pitchFamily="18" charset="0"/>
            </a:endParaRPr>
          </a:p>
        </p:txBody>
      </p:sp>
      <p:sp>
        <p:nvSpPr>
          <p:cNvPr id="5" name="Slide Number Placeholder 4">
            <a:extLst>
              <a:ext uri="{FF2B5EF4-FFF2-40B4-BE49-F238E27FC236}">
                <a16:creationId xmlns:a16="http://schemas.microsoft.com/office/drawing/2014/main" id="{D30F6172-4196-D681-4870-CA871D9473AA}"/>
              </a:ext>
            </a:extLst>
          </p:cNvPr>
          <p:cNvSpPr>
            <a:spLocks noGrp="1"/>
          </p:cNvSpPr>
          <p:nvPr>
            <p:ph type="sldNum" sz="quarter" idx="12"/>
          </p:nvPr>
        </p:nvSpPr>
        <p:spPr/>
        <p:txBody>
          <a:bodyPr/>
          <a:lstStyle/>
          <a:p>
            <a:fld id="{AB97BAE4-4469-482A-8490-CAA3B67CA7B4}" type="slidenum">
              <a:rPr lang="en-GB" smtClean="0"/>
              <a:pPr/>
              <a:t>10</a:t>
            </a:fld>
            <a:endParaRPr lang="en-GB"/>
          </a:p>
        </p:txBody>
      </p:sp>
      <p:graphicFrame>
        <p:nvGraphicFramePr>
          <p:cNvPr id="6" name="Chart 5">
            <a:extLst>
              <a:ext uri="{FF2B5EF4-FFF2-40B4-BE49-F238E27FC236}">
                <a16:creationId xmlns:a16="http://schemas.microsoft.com/office/drawing/2014/main" id="{788FA645-E25C-D1E4-7EE4-74DC1CDDE6CD}"/>
              </a:ext>
            </a:extLst>
          </p:cNvPr>
          <p:cNvGraphicFramePr>
            <a:graphicFrameLocks/>
          </p:cNvGraphicFramePr>
          <p:nvPr/>
        </p:nvGraphicFramePr>
        <p:xfrm>
          <a:off x="2207568" y="1450601"/>
          <a:ext cx="7776864" cy="38884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97133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2400" b="1" dirty="0">
                <a:latin typeface="Times New Roman" pitchFamily="18" charset="0"/>
                <a:cs typeface="Times New Roman" pitchFamily="18" charset="0"/>
              </a:rPr>
              <a:t>Settlements/Agreements under Sec 2(p) of the</a:t>
            </a:r>
            <a:br>
              <a:rPr lang="en-GB" sz="2400" b="1" dirty="0">
                <a:latin typeface="Times New Roman" pitchFamily="18" charset="0"/>
                <a:cs typeface="Times New Roman" pitchFamily="18" charset="0"/>
              </a:rPr>
            </a:br>
            <a:r>
              <a:rPr lang="en-GB" sz="2400" b="1" dirty="0">
                <a:latin typeface="Times New Roman" pitchFamily="18" charset="0"/>
                <a:cs typeface="Times New Roman" pitchFamily="18" charset="0"/>
              </a:rPr>
              <a:t> Industrial Disputes Act, 1947</a:t>
            </a:r>
          </a:p>
        </p:txBody>
      </p:sp>
      <p:graphicFrame>
        <p:nvGraphicFramePr>
          <p:cNvPr id="4" name="Content Placeholder 3"/>
          <p:cNvGraphicFramePr>
            <a:graphicFrameLocks noGrp="1"/>
          </p:cNvGraphicFramePr>
          <p:nvPr>
            <p:ph idx="1"/>
          </p:nvPr>
        </p:nvGraphicFramePr>
        <p:xfrm>
          <a:off x="2595538" y="1500174"/>
          <a:ext cx="6929486" cy="2798690"/>
        </p:xfrm>
        <a:graphic>
          <a:graphicData uri="http://schemas.openxmlformats.org/drawingml/2006/table">
            <a:tbl>
              <a:tblPr firstRow="1" bandRow="1">
                <a:tableStyleId>{5C22544A-7EE6-4342-B048-85BDC9FD1C3A}</a:tableStyleId>
              </a:tblPr>
              <a:tblGrid>
                <a:gridCol w="2367574">
                  <a:extLst>
                    <a:ext uri="{9D8B030D-6E8A-4147-A177-3AD203B41FA5}">
                      <a16:colId xmlns:a16="http://schemas.microsoft.com/office/drawing/2014/main" val="20000"/>
                    </a:ext>
                  </a:extLst>
                </a:gridCol>
                <a:gridCol w="2367574">
                  <a:extLst>
                    <a:ext uri="{9D8B030D-6E8A-4147-A177-3AD203B41FA5}">
                      <a16:colId xmlns:a16="http://schemas.microsoft.com/office/drawing/2014/main" val="20001"/>
                    </a:ext>
                  </a:extLst>
                </a:gridCol>
                <a:gridCol w="2194338">
                  <a:extLst>
                    <a:ext uri="{9D8B030D-6E8A-4147-A177-3AD203B41FA5}">
                      <a16:colId xmlns:a16="http://schemas.microsoft.com/office/drawing/2014/main" val="20002"/>
                    </a:ext>
                  </a:extLst>
                </a:gridCol>
              </a:tblGrid>
              <a:tr h="958109">
                <a:tc>
                  <a:txBody>
                    <a:bodyPr/>
                    <a:lstStyle/>
                    <a:p>
                      <a:pPr algn="ctr"/>
                      <a:endParaRPr lang="en-GB" sz="1600" dirty="0">
                        <a:solidFill>
                          <a:sysClr val="windowText" lastClr="000000"/>
                        </a:solidFill>
                        <a:latin typeface="Times New Roman" pitchFamily="18" charset="0"/>
                        <a:cs typeface="Times New Roman" pitchFamily="18" charset="0"/>
                      </a:endParaRPr>
                    </a:p>
                    <a:p>
                      <a:pPr algn="ctr"/>
                      <a:r>
                        <a:rPr lang="en-GB" sz="1600" dirty="0">
                          <a:solidFill>
                            <a:sysClr val="windowText" lastClr="000000"/>
                          </a:solidFill>
                          <a:latin typeface="Times New Roman" pitchFamily="18" charset="0"/>
                          <a:cs typeface="Times New Roman" pitchFamily="18" charset="0"/>
                        </a:rPr>
                        <a:t>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dirty="0">
                          <a:solidFill>
                            <a:sysClr val="windowText" lastClr="000000"/>
                          </a:solidFill>
                          <a:latin typeface="Times New Roman" pitchFamily="18" charset="0"/>
                          <a:cs typeface="Times New Roman" pitchFamily="18" charset="0"/>
                        </a:rPr>
                        <a:t>No. of</a:t>
                      </a:r>
                      <a:r>
                        <a:rPr lang="en-GB" sz="1600" baseline="0" dirty="0">
                          <a:solidFill>
                            <a:sysClr val="windowText" lastClr="000000"/>
                          </a:solidFill>
                          <a:latin typeface="Times New Roman" pitchFamily="18" charset="0"/>
                          <a:cs typeface="Times New Roman" pitchFamily="18" charset="0"/>
                        </a:rPr>
                        <a:t> settlements/agreements </a:t>
                      </a:r>
                    </a:p>
                    <a:p>
                      <a:pPr algn="ctr"/>
                      <a:endParaRPr lang="en-GB" sz="1600" dirty="0">
                        <a:solidFill>
                          <a:sysClr val="windowText" lastClr="0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dirty="0">
                          <a:solidFill>
                            <a:sysClr val="windowText" lastClr="000000"/>
                          </a:solidFill>
                          <a:latin typeface="Times New Roman" pitchFamily="18" charset="0"/>
                          <a:cs typeface="Times New Roman" pitchFamily="18" charset="0"/>
                        </a:rPr>
                        <a:t>No</a:t>
                      </a:r>
                      <a:r>
                        <a:rPr lang="en-GB" sz="1600" baseline="0" dirty="0">
                          <a:solidFill>
                            <a:sysClr val="windowText" lastClr="000000"/>
                          </a:solidFill>
                          <a:latin typeface="Times New Roman" pitchFamily="18" charset="0"/>
                          <a:cs typeface="Times New Roman" pitchFamily="18" charset="0"/>
                        </a:rPr>
                        <a:t> of workers covered</a:t>
                      </a:r>
                      <a:endParaRPr lang="en-GB" sz="1600" dirty="0">
                        <a:solidFill>
                          <a:sysClr val="windowText" lastClr="00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13527">
                <a:tc>
                  <a:txBody>
                    <a:bodyPr/>
                    <a:lstStyle/>
                    <a:p>
                      <a:pPr algn="ctr"/>
                      <a:r>
                        <a:rPr lang="en-GB" sz="1600" b="1" dirty="0">
                          <a:solidFill>
                            <a:sysClr val="windowText" lastClr="000000"/>
                          </a:solidFill>
                          <a:latin typeface="Times New Roman" pitchFamily="18" charset="0"/>
                          <a:cs typeface="Times New Roman" pitchFamily="18" charset="0"/>
                        </a:rPr>
                        <a:t>2023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b="1" dirty="0">
                          <a:solidFill>
                            <a:sysClr val="windowText" lastClr="000000"/>
                          </a:solidFill>
                          <a:latin typeface="Times New Roman" pitchFamily="18" charset="0"/>
                          <a:cs typeface="Times New Roman" pitchFamily="18" charset="0"/>
                        </a:rPr>
                        <a:t>68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b="1" dirty="0">
                          <a:solidFill>
                            <a:sysClr val="windowText" lastClr="000000"/>
                          </a:solidFill>
                          <a:latin typeface="Times New Roman" pitchFamily="18" charset="0"/>
                          <a:cs typeface="Times New Roman" pitchFamily="18" charset="0"/>
                        </a:rPr>
                        <a:t>1093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13527">
                <a:tc>
                  <a:txBody>
                    <a:bodyPr/>
                    <a:lstStyle/>
                    <a:p>
                      <a:pPr algn="ctr"/>
                      <a:r>
                        <a:rPr lang="en-GB" sz="1600" b="1" dirty="0">
                          <a:solidFill>
                            <a:sysClr val="windowText" lastClr="000000"/>
                          </a:solidFill>
                          <a:latin typeface="Times New Roman" pitchFamily="18" charset="0"/>
                          <a:cs typeface="Times New Roman" pitchFamily="18" charset="0"/>
                        </a:rPr>
                        <a:t>2024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b="1" dirty="0">
                          <a:solidFill>
                            <a:sysClr val="windowText" lastClr="000000"/>
                          </a:solidFill>
                          <a:latin typeface="Times New Roman" pitchFamily="18" charset="0"/>
                          <a:cs typeface="Times New Roman" pitchFamily="18" charset="0"/>
                        </a:rPr>
                        <a:t>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b="1" dirty="0">
                          <a:solidFill>
                            <a:sysClr val="windowText" lastClr="000000"/>
                          </a:solidFill>
                          <a:latin typeface="Times New Roman" pitchFamily="18" charset="0"/>
                          <a:cs typeface="Times New Roman" pitchFamily="18" charset="0"/>
                        </a:rPr>
                        <a:t>902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13527">
                <a:tc>
                  <a:txBody>
                    <a:bodyPr/>
                    <a:lstStyle/>
                    <a:p>
                      <a:pPr algn="ctr"/>
                      <a:r>
                        <a:rPr lang="en-GB" b="1" dirty="0">
                          <a:solidFill>
                            <a:sysClr val="windowText" lastClr="000000"/>
                          </a:solidFill>
                          <a:latin typeface="Times New Roman" pitchFamily="18" charset="0"/>
                          <a:cs typeface="Times New Roman" pitchFamily="18" charset="0"/>
                        </a:rPr>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GB" b="1" dirty="0">
                          <a:solidFill>
                            <a:sysClr val="windowText" lastClr="000000"/>
                          </a:solidFill>
                          <a:latin typeface="Times New Roman" pitchFamily="18" charset="0"/>
                          <a:cs typeface="Times New Roman" pitchFamily="18" charset="0"/>
                        </a:rPr>
                        <a:t>105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GB" b="1" dirty="0">
                          <a:solidFill>
                            <a:sysClr val="windowText" lastClr="000000"/>
                          </a:solidFill>
                          <a:latin typeface="Times New Roman" pitchFamily="18" charset="0"/>
                          <a:cs typeface="Times New Roman" pitchFamily="18" charset="0"/>
                        </a:rPr>
                        <a:t>1995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3"/>
                  </a:ext>
                </a:extLst>
              </a:tr>
            </a:tbl>
          </a:graphicData>
        </a:graphic>
      </p:graphicFrame>
      <p:sp>
        <p:nvSpPr>
          <p:cNvPr id="5" name="Slide Number Placeholder 4"/>
          <p:cNvSpPr>
            <a:spLocks noGrp="1"/>
          </p:cNvSpPr>
          <p:nvPr>
            <p:ph type="sldNum" sz="quarter" idx="12"/>
          </p:nvPr>
        </p:nvSpPr>
        <p:spPr/>
        <p:txBody>
          <a:bodyPr/>
          <a:lstStyle/>
          <a:p>
            <a:fld id="{AB97BAE4-4469-482A-8490-CAA3B67CA7B4}" type="slidenum">
              <a:rPr lang="en-GB" smtClean="0"/>
              <a:pPr/>
              <a:t>11</a:t>
            </a:fld>
            <a:endParaRPr lang="en-GB"/>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2400" b="1" dirty="0">
                <a:latin typeface="Times New Roman" pitchFamily="18" charset="0"/>
                <a:cs typeface="Times New Roman" pitchFamily="18" charset="0"/>
              </a:rPr>
              <a:t>Tripartite Settlement under 12 (3) &amp; 18 (3) of </a:t>
            </a:r>
            <a:br>
              <a:rPr lang="en-GB" sz="2400" b="1" dirty="0">
                <a:latin typeface="Times New Roman" pitchFamily="18" charset="0"/>
                <a:cs typeface="Times New Roman" pitchFamily="18" charset="0"/>
              </a:rPr>
            </a:br>
            <a:r>
              <a:rPr lang="en-GB" sz="2400" b="1" dirty="0">
                <a:latin typeface="Times New Roman" pitchFamily="18" charset="0"/>
                <a:cs typeface="Times New Roman" pitchFamily="18" charset="0"/>
              </a:rPr>
              <a:t>Industrial Dispute Act, 1947</a:t>
            </a:r>
          </a:p>
        </p:txBody>
      </p:sp>
      <p:graphicFrame>
        <p:nvGraphicFramePr>
          <p:cNvPr id="9" name="Content Placeholder 8"/>
          <p:cNvGraphicFramePr>
            <a:graphicFrameLocks noGrp="1"/>
          </p:cNvGraphicFramePr>
          <p:nvPr>
            <p:ph idx="1"/>
          </p:nvPr>
        </p:nvGraphicFramePr>
        <p:xfrm>
          <a:off x="2524100" y="1600201"/>
          <a:ext cx="6786610" cy="2543181"/>
        </p:xfrm>
        <a:graphic>
          <a:graphicData uri="http://schemas.openxmlformats.org/drawingml/2006/table">
            <a:tbl>
              <a:tblPr firstRow="1" bandRow="1">
                <a:tableStyleId>{5C22544A-7EE6-4342-B048-85BDC9FD1C3A}</a:tableStyleId>
              </a:tblPr>
              <a:tblGrid>
                <a:gridCol w="3810015">
                  <a:extLst>
                    <a:ext uri="{9D8B030D-6E8A-4147-A177-3AD203B41FA5}">
                      <a16:colId xmlns:a16="http://schemas.microsoft.com/office/drawing/2014/main" val="20000"/>
                    </a:ext>
                  </a:extLst>
                </a:gridCol>
                <a:gridCol w="2976595">
                  <a:extLst>
                    <a:ext uri="{9D8B030D-6E8A-4147-A177-3AD203B41FA5}">
                      <a16:colId xmlns:a16="http://schemas.microsoft.com/office/drawing/2014/main" val="20001"/>
                    </a:ext>
                  </a:extLst>
                </a:gridCol>
              </a:tblGrid>
              <a:tr h="847727">
                <a:tc>
                  <a:txBody>
                    <a:bodyPr/>
                    <a:lstStyle/>
                    <a:p>
                      <a:pPr algn="ctr"/>
                      <a:r>
                        <a:rPr lang="en-GB" b="1" dirty="0">
                          <a:latin typeface="Times New Roman" pitchFamily="18" charset="0"/>
                          <a:cs typeface="Times New Roman" pitchFamily="18" charset="0"/>
                        </a:rPr>
                        <a:t>Year</a:t>
                      </a:r>
                    </a:p>
                  </a:txBody>
                  <a:tcPr/>
                </a:tc>
                <a:tc>
                  <a:txBody>
                    <a:bodyPr/>
                    <a:lstStyle/>
                    <a:p>
                      <a:pPr algn="ctr"/>
                      <a:r>
                        <a:rPr lang="en-GB" b="1" dirty="0">
                          <a:latin typeface="Times New Roman" pitchFamily="18" charset="0"/>
                          <a:cs typeface="Times New Roman" pitchFamily="18" charset="0"/>
                        </a:rPr>
                        <a:t>Number</a:t>
                      </a:r>
                      <a:r>
                        <a:rPr lang="en-GB" b="1" baseline="0" dirty="0">
                          <a:latin typeface="Times New Roman" pitchFamily="18" charset="0"/>
                          <a:cs typeface="Times New Roman" pitchFamily="18" charset="0"/>
                        </a:rPr>
                        <a:t> of Settlements</a:t>
                      </a:r>
                      <a:endParaRPr lang="en-GB" b="1"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847727">
                <a:tc>
                  <a:txBody>
                    <a:bodyPr/>
                    <a:lstStyle/>
                    <a:p>
                      <a:pPr algn="ctr"/>
                      <a:r>
                        <a:rPr lang="en-GB" dirty="0">
                          <a:latin typeface="Times New Roman" pitchFamily="18" charset="0"/>
                          <a:cs typeface="Times New Roman" pitchFamily="18" charset="0"/>
                        </a:rPr>
                        <a:t>2023</a:t>
                      </a:r>
                    </a:p>
                  </a:txBody>
                  <a:tcPr/>
                </a:tc>
                <a:tc>
                  <a:txBody>
                    <a:bodyPr/>
                    <a:lstStyle/>
                    <a:p>
                      <a:pPr algn="ctr"/>
                      <a:r>
                        <a:rPr lang="en-GB" dirty="0">
                          <a:latin typeface="Times New Roman" pitchFamily="18" charset="0"/>
                          <a:cs typeface="Times New Roman" pitchFamily="18" charset="0"/>
                        </a:rPr>
                        <a:t>29</a:t>
                      </a:r>
                    </a:p>
                  </a:txBody>
                  <a:tcPr/>
                </a:tc>
                <a:extLst>
                  <a:ext uri="{0D108BD9-81ED-4DB2-BD59-A6C34878D82A}">
                    <a16:rowId xmlns:a16="http://schemas.microsoft.com/office/drawing/2014/main" val="10001"/>
                  </a:ext>
                </a:extLst>
              </a:tr>
              <a:tr h="847727">
                <a:tc>
                  <a:txBody>
                    <a:bodyPr/>
                    <a:lstStyle/>
                    <a:p>
                      <a:pPr algn="ctr"/>
                      <a:r>
                        <a:rPr lang="en-GB" dirty="0">
                          <a:latin typeface="Times New Roman" pitchFamily="18" charset="0"/>
                          <a:cs typeface="Times New Roman" pitchFamily="18" charset="0"/>
                        </a:rPr>
                        <a:t>2024</a:t>
                      </a:r>
                    </a:p>
                  </a:txBody>
                  <a:tcPr/>
                </a:tc>
                <a:tc>
                  <a:txBody>
                    <a:bodyPr/>
                    <a:lstStyle/>
                    <a:p>
                      <a:pPr algn="ctr"/>
                      <a:r>
                        <a:rPr lang="en-GB" dirty="0">
                          <a:latin typeface="Times New Roman" pitchFamily="18" charset="0"/>
                          <a:cs typeface="Times New Roman" pitchFamily="18" charset="0"/>
                        </a:rPr>
                        <a:t>55</a:t>
                      </a:r>
                    </a:p>
                  </a:txBody>
                  <a:tcPr/>
                </a:tc>
                <a:extLst>
                  <a:ext uri="{0D108BD9-81ED-4DB2-BD59-A6C34878D82A}">
                    <a16:rowId xmlns:a16="http://schemas.microsoft.com/office/drawing/2014/main" val="10002"/>
                  </a:ext>
                </a:extLst>
              </a:tr>
            </a:tbl>
          </a:graphicData>
        </a:graphic>
      </p:graphicFrame>
      <p:sp>
        <p:nvSpPr>
          <p:cNvPr id="4" name="Slide Number Placeholder 3"/>
          <p:cNvSpPr>
            <a:spLocks noGrp="1"/>
          </p:cNvSpPr>
          <p:nvPr>
            <p:ph type="sldNum" sz="quarter" idx="12"/>
          </p:nvPr>
        </p:nvSpPr>
        <p:spPr/>
        <p:txBody>
          <a:bodyPr/>
          <a:lstStyle/>
          <a:p>
            <a:fld id="{AB97BAE4-4469-482A-8490-CAA3B67CA7B4}" type="slidenum">
              <a:rPr lang="en-GB" smtClean="0"/>
              <a:pPr/>
              <a:t>12</a:t>
            </a:fld>
            <a:endParaRPr lang="en-GB"/>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430448"/>
          </a:xfrm>
        </p:spPr>
        <p:txBody>
          <a:bodyPr>
            <a:noAutofit/>
          </a:bodyPr>
          <a:lstStyle/>
          <a:p>
            <a:pPr algn="ctr"/>
            <a:r>
              <a:rPr lang="en-GB" sz="2000" b="1" dirty="0">
                <a:solidFill>
                  <a:srgbClr val="000000"/>
                </a:solidFill>
                <a:latin typeface="Times New Roman"/>
              </a:rPr>
              <a:t>Application under Sec – 29 of the Industrial Disputes Act, 1947 </a:t>
            </a:r>
            <a:br>
              <a:rPr lang="en-GB" sz="2000" b="1" dirty="0">
                <a:solidFill>
                  <a:srgbClr val="000000"/>
                </a:solidFill>
                <a:latin typeface="Times New Roman"/>
              </a:rPr>
            </a:br>
            <a:r>
              <a:rPr lang="en-GB" sz="2000" b="1" dirty="0">
                <a:solidFill>
                  <a:srgbClr val="000000"/>
                </a:solidFill>
                <a:latin typeface="Times New Roman"/>
              </a:rPr>
              <a:t>(Non implementation of award &amp; Violation of Settlement.</a:t>
            </a:r>
            <a:br>
              <a:rPr lang="en-GB" sz="2000" b="1" dirty="0">
                <a:solidFill>
                  <a:srgbClr val="000000"/>
                </a:solidFill>
                <a:latin typeface="Times New Roman"/>
              </a:rPr>
            </a:br>
            <a:r>
              <a:rPr lang="en-GB" sz="2000" b="1" dirty="0">
                <a:solidFill>
                  <a:srgbClr val="000000"/>
                </a:solidFill>
                <a:latin typeface="Times New Roman"/>
              </a:rPr>
              <a:t> (From 01.01.2023 – 31.12.2023 &amp; 01.01.2024 – 31.12.2024)</a:t>
            </a:r>
            <a:endParaRPr lang="en-GB" sz="2000" dirty="0"/>
          </a:p>
        </p:txBody>
      </p:sp>
      <p:sp>
        <p:nvSpPr>
          <p:cNvPr id="5" name="Slide Number Placeholder 4"/>
          <p:cNvSpPr>
            <a:spLocks noGrp="1"/>
          </p:cNvSpPr>
          <p:nvPr>
            <p:ph type="sldNum" sz="quarter" idx="12"/>
          </p:nvPr>
        </p:nvSpPr>
        <p:spPr/>
        <p:txBody>
          <a:bodyPr/>
          <a:lstStyle/>
          <a:p>
            <a:fld id="{AB97BAE4-4469-482A-8490-CAA3B67CA7B4}" type="slidenum">
              <a:rPr lang="en-GB" smtClean="0"/>
              <a:pPr/>
              <a:t>13</a:t>
            </a:fld>
            <a:endParaRPr lang="en-GB"/>
          </a:p>
        </p:txBody>
      </p:sp>
      <p:graphicFrame>
        <p:nvGraphicFramePr>
          <p:cNvPr id="10" name="Table 9"/>
          <p:cNvGraphicFramePr>
            <a:graphicFrameLocks noGrp="1"/>
          </p:cNvGraphicFramePr>
          <p:nvPr/>
        </p:nvGraphicFramePr>
        <p:xfrm>
          <a:off x="1117600" y="1691314"/>
          <a:ext cx="9891413" cy="4238708"/>
        </p:xfrm>
        <a:graphic>
          <a:graphicData uri="http://schemas.openxmlformats.org/drawingml/2006/table">
            <a:tbl>
              <a:tblPr/>
              <a:tblGrid>
                <a:gridCol w="1557598">
                  <a:extLst>
                    <a:ext uri="{9D8B030D-6E8A-4147-A177-3AD203B41FA5}">
                      <a16:colId xmlns:a16="http://schemas.microsoft.com/office/drawing/2014/main" val="20000"/>
                    </a:ext>
                  </a:extLst>
                </a:gridCol>
                <a:gridCol w="1517660">
                  <a:extLst>
                    <a:ext uri="{9D8B030D-6E8A-4147-A177-3AD203B41FA5}">
                      <a16:colId xmlns:a16="http://schemas.microsoft.com/office/drawing/2014/main" val="20001"/>
                    </a:ext>
                  </a:extLst>
                </a:gridCol>
                <a:gridCol w="1278030">
                  <a:extLst>
                    <a:ext uri="{9D8B030D-6E8A-4147-A177-3AD203B41FA5}">
                      <a16:colId xmlns:a16="http://schemas.microsoft.com/office/drawing/2014/main" val="20002"/>
                    </a:ext>
                  </a:extLst>
                </a:gridCol>
                <a:gridCol w="1171528">
                  <a:extLst>
                    <a:ext uri="{9D8B030D-6E8A-4147-A177-3AD203B41FA5}">
                      <a16:colId xmlns:a16="http://schemas.microsoft.com/office/drawing/2014/main" val="20003"/>
                    </a:ext>
                  </a:extLst>
                </a:gridCol>
                <a:gridCol w="639014">
                  <a:extLst>
                    <a:ext uri="{9D8B030D-6E8A-4147-A177-3AD203B41FA5}">
                      <a16:colId xmlns:a16="http://schemas.microsoft.com/office/drawing/2014/main" val="20004"/>
                    </a:ext>
                  </a:extLst>
                </a:gridCol>
                <a:gridCol w="1051711">
                  <a:extLst>
                    <a:ext uri="{9D8B030D-6E8A-4147-A177-3AD203B41FA5}">
                      <a16:colId xmlns:a16="http://schemas.microsoft.com/office/drawing/2014/main" val="20005"/>
                    </a:ext>
                  </a:extLst>
                </a:gridCol>
                <a:gridCol w="1051711">
                  <a:extLst>
                    <a:ext uri="{9D8B030D-6E8A-4147-A177-3AD203B41FA5}">
                      <a16:colId xmlns:a16="http://schemas.microsoft.com/office/drawing/2014/main" val="20006"/>
                    </a:ext>
                  </a:extLst>
                </a:gridCol>
                <a:gridCol w="601120">
                  <a:extLst>
                    <a:ext uri="{9D8B030D-6E8A-4147-A177-3AD203B41FA5}">
                      <a16:colId xmlns:a16="http://schemas.microsoft.com/office/drawing/2014/main" val="20007"/>
                    </a:ext>
                  </a:extLst>
                </a:gridCol>
                <a:gridCol w="1023041">
                  <a:extLst>
                    <a:ext uri="{9D8B030D-6E8A-4147-A177-3AD203B41FA5}">
                      <a16:colId xmlns:a16="http://schemas.microsoft.com/office/drawing/2014/main" val="20008"/>
                    </a:ext>
                  </a:extLst>
                </a:gridCol>
              </a:tblGrid>
              <a:tr h="1186714">
                <a:tc rowSpan="2">
                  <a:txBody>
                    <a:bodyPr/>
                    <a:lstStyle/>
                    <a:p>
                      <a:pPr algn="ctr" fontAlgn="ctr"/>
                      <a:r>
                        <a:rPr lang="en-US" sz="1100" b="1" i="0" u="none" strike="noStrike" dirty="0">
                          <a:solidFill>
                            <a:srgbClr val="FFFFFF"/>
                          </a:solidFill>
                          <a:latin typeface="Times New Roman"/>
                        </a:rPr>
                        <a:t> </a:t>
                      </a:r>
                    </a:p>
                    <a:p>
                      <a:pPr algn="ctr" fontAlgn="ctr"/>
                      <a:r>
                        <a:rPr lang="en-US" sz="1100" b="0" i="0" u="none" strike="noStrike" dirty="0">
                          <a:solidFill>
                            <a:srgbClr val="000000"/>
                          </a:solidFill>
                          <a:latin typeface="Times New Roman"/>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rowSpan="2">
                  <a:txBody>
                    <a:bodyPr/>
                    <a:lstStyle/>
                    <a:p>
                      <a:pPr algn="ctr" rtl="0" fontAlgn="ctr"/>
                      <a:r>
                        <a:rPr lang="en-US" sz="1100" b="1" i="0" u="none" strike="noStrike" dirty="0">
                          <a:solidFill>
                            <a:srgbClr val="FFFFFF"/>
                          </a:solidFill>
                          <a:latin typeface="Times New Roman"/>
                        </a:rPr>
                        <a:t>Year</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rowSpan="2">
                  <a:txBody>
                    <a:bodyPr/>
                    <a:lstStyle/>
                    <a:p>
                      <a:pPr algn="ctr" rtl="0" fontAlgn="ctr"/>
                      <a:r>
                        <a:rPr lang="en-US" sz="1600" b="1" i="0" u="none" strike="noStrike" dirty="0">
                          <a:solidFill>
                            <a:srgbClr val="FFFFFF"/>
                          </a:solidFill>
                          <a:latin typeface="Times New Roman"/>
                        </a:rPr>
                        <a:t>Opening Balance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rowSpan="2">
                  <a:txBody>
                    <a:bodyPr/>
                    <a:lstStyle/>
                    <a:p>
                      <a:pPr algn="ctr" rtl="0" fontAlgn="ctr"/>
                      <a:r>
                        <a:rPr lang="en-US" sz="1600" b="1" i="0" u="none" strike="noStrike" dirty="0">
                          <a:solidFill>
                            <a:srgbClr val="FFFFFF"/>
                          </a:solidFill>
                          <a:latin typeface="Times New Roman"/>
                        </a:rPr>
                        <a:t>Application Received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rowSpan="2">
                  <a:txBody>
                    <a:bodyPr/>
                    <a:lstStyle/>
                    <a:p>
                      <a:pPr algn="ctr" rtl="0" fontAlgn="ctr"/>
                      <a:r>
                        <a:rPr lang="en-US" sz="1600" b="1" i="0" u="none" strike="noStrike">
                          <a:solidFill>
                            <a:srgbClr val="FFFFFF"/>
                          </a:solidFill>
                          <a:latin typeface="Times New Roman"/>
                        </a:rPr>
                        <a:t>Total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gridSpan="3">
                  <a:txBody>
                    <a:bodyPr/>
                    <a:lstStyle/>
                    <a:p>
                      <a:pPr algn="ctr" rtl="0" fontAlgn="ctr"/>
                      <a:r>
                        <a:rPr lang="en-US" sz="1600" b="1" i="0" u="none" strike="noStrike" dirty="0">
                          <a:solidFill>
                            <a:srgbClr val="FFFFFF"/>
                          </a:solidFill>
                          <a:latin typeface="Times New Roman"/>
                        </a:rPr>
                        <a:t>Disposal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472C4"/>
                    </a:solidFill>
                  </a:tcPr>
                </a:tc>
                <a:tc hMerge="1">
                  <a:txBody>
                    <a:bodyPr/>
                    <a:lstStyle/>
                    <a:p>
                      <a:endParaRPr lang="en-US"/>
                    </a:p>
                  </a:txBody>
                  <a:tcPr/>
                </a:tc>
                <a:tc hMerge="1">
                  <a:txBody>
                    <a:bodyPr/>
                    <a:lstStyle/>
                    <a:p>
                      <a:endParaRPr lang="en-US"/>
                    </a:p>
                  </a:txBody>
                  <a:tcPr/>
                </a:tc>
                <a:tc rowSpan="2">
                  <a:txBody>
                    <a:bodyPr/>
                    <a:lstStyle/>
                    <a:p>
                      <a:pPr algn="ctr" rtl="0" fontAlgn="ctr"/>
                      <a:r>
                        <a:rPr lang="en-US" sz="1600" b="1" i="0" u="none" strike="noStrike">
                          <a:solidFill>
                            <a:srgbClr val="FFFFFF"/>
                          </a:solidFill>
                          <a:latin typeface="Times New Roman"/>
                        </a:rPr>
                        <a:t>Pending</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extLst>
                  <a:ext uri="{0D108BD9-81ED-4DB2-BD59-A6C34878D82A}">
                    <a16:rowId xmlns:a16="http://schemas.microsoft.com/office/drawing/2014/main" val="10000"/>
                  </a:ext>
                </a:extLst>
              </a:tr>
              <a:tr h="122953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ctr"/>
                      <a:r>
                        <a:rPr lang="en-US" sz="1200" b="1" i="0" u="none" strike="noStrike" dirty="0">
                          <a:solidFill>
                            <a:srgbClr val="000000"/>
                          </a:solidFill>
                          <a:latin typeface="Times New Roman"/>
                        </a:rPr>
                        <a:t>No of prosecution permitted </a:t>
                      </a:r>
                    </a:p>
                  </a:txBody>
                  <a:tcPr marL="0" marR="0" marT="0"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US" sz="1200" b="1" i="0" u="none" strike="noStrike" dirty="0">
                          <a:solidFill>
                            <a:srgbClr val="000000"/>
                          </a:solidFill>
                          <a:latin typeface="Times New Roman"/>
                        </a:rPr>
                        <a:t>Other than prosecution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US" sz="1200" b="1" i="0" u="none" strike="noStrike" dirty="0">
                          <a:solidFill>
                            <a:srgbClr val="000000"/>
                          </a:solidFill>
                          <a:latin typeface="Times New Roman"/>
                        </a:rPr>
                        <a:t>Total</a:t>
                      </a:r>
                      <a:r>
                        <a:rPr lang="en-US" sz="1800" b="1" i="0" u="none" strike="noStrike" dirty="0">
                          <a:solidFill>
                            <a:srgbClr val="000000"/>
                          </a:solidFill>
                          <a:latin typeface="Times New Roman"/>
                        </a:rPr>
                        <a:t> </a:t>
                      </a:r>
                      <a:endParaRPr lang="en-US" sz="1200" b="1" i="0" u="none" strike="noStrike" dirty="0">
                        <a:solidFill>
                          <a:srgbClr val="000000"/>
                        </a:solidFill>
                        <a:latin typeface="Times New Roman"/>
                      </a:endParaRPr>
                    </a:p>
                  </a:txBody>
                  <a:tcPr marL="0" marR="0" marT="0"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vMerge="1">
                  <a:txBody>
                    <a:bodyPr/>
                    <a:lstStyle/>
                    <a:p>
                      <a:endParaRPr lang="en-US"/>
                    </a:p>
                  </a:txBody>
                  <a:tcPr/>
                </a:tc>
                <a:extLst>
                  <a:ext uri="{0D108BD9-81ED-4DB2-BD59-A6C34878D82A}">
                    <a16:rowId xmlns:a16="http://schemas.microsoft.com/office/drawing/2014/main" val="10001"/>
                  </a:ext>
                </a:extLst>
              </a:tr>
              <a:tr h="466210">
                <a:tc>
                  <a:txBody>
                    <a:bodyPr/>
                    <a:lstStyle/>
                    <a:p>
                      <a:pPr algn="ctr" rtl="0" fontAlgn="ctr"/>
                      <a:r>
                        <a:rPr lang="en-US" sz="1400" b="1" i="0" u="none" strike="noStrike" dirty="0">
                          <a:solidFill>
                            <a:srgbClr val="000000"/>
                          </a:solidFill>
                          <a:latin typeface="Times New Roman"/>
                        </a:rPr>
                        <a:t>ADLC(IR)</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rtl="0" fontAlgn="ctr"/>
                      <a:r>
                        <a:rPr lang="en-US" sz="1400" b="1" i="0" u="none" strike="noStrike" kern="1200" dirty="0">
                          <a:solidFill>
                            <a:srgbClr val="000000"/>
                          </a:solidFill>
                          <a:latin typeface="Times New Roman"/>
                          <a:ea typeface="+mn-ea"/>
                          <a:cs typeface="+mn-cs"/>
                        </a:rPr>
                        <a:t>2023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rtl="0" fontAlgn="ctr"/>
                      <a:r>
                        <a:rPr lang="en-US" sz="1400" b="0" i="0" u="none" strike="noStrike" dirty="0">
                          <a:solidFill>
                            <a:srgbClr val="000000"/>
                          </a:solidFill>
                          <a:latin typeface="Times New Roman"/>
                        </a:rPr>
                        <a:t>69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rtl="0" fontAlgn="ctr"/>
                      <a:r>
                        <a:rPr lang="en-US" sz="1400" b="0" i="0" u="none" strike="noStrike" dirty="0">
                          <a:solidFill>
                            <a:srgbClr val="000000"/>
                          </a:solidFill>
                          <a:latin typeface="Times New Roman"/>
                        </a:rPr>
                        <a:t>91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rtl="0" fontAlgn="ctr"/>
                      <a:r>
                        <a:rPr lang="en-US" sz="1400" b="0" i="0" u="none" strike="noStrike" dirty="0">
                          <a:solidFill>
                            <a:srgbClr val="000000"/>
                          </a:solidFill>
                          <a:latin typeface="Times New Roman"/>
                        </a:rPr>
                        <a:t>160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rtl="0" fontAlgn="ctr"/>
                      <a:r>
                        <a:rPr lang="en-US" sz="1400" b="0" i="0" u="none" strike="noStrike" dirty="0">
                          <a:solidFill>
                            <a:srgbClr val="000000"/>
                          </a:solidFill>
                          <a:latin typeface="Times New Roman"/>
                        </a:rPr>
                        <a:t>50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rtl="0" fontAlgn="ctr"/>
                      <a:r>
                        <a:rPr lang="en-US" sz="1400" b="0" i="0" u="none" strike="noStrike" dirty="0">
                          <a:solidFill>
                            <a:srgbClr val="000000"/>
                          </a:solidFill>
                          <a:latin typeface="Times New Roman"/>
                        </a:rPr>
                        <a:t>43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rtl="0" fontAlgn="ctr"/>
                      <a:r>
                        <a:rPr lang="en-US" sz="1400" b="0" i="0" u="none" strike="noStrike" dirty="0">
                          <a:solidFill>
                            <a:srgbClr val="000000"/>
                          </a:solidFill>
                          <a:latin typeface="Times New Roman"/>
                        </a:rPr>
                        <a:t>93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rtl="0" fontAlgn="ctr"/>
                      <a:r>
                        <a:rPr lang="en-US" sz="1400" b="0" i="0" u="none" strike="noStrike" dirty="0">
                          <a:solidFill>
                            <a:srgbClr val="000000"/>
                          </a:solidFill>
                          <a:latin typeface="Times New Roman"/>
                        </a:rPr>
                        <a:t>67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2"/>
                  </a:ext>
                </a:extLst>
              </a:tr>
              <a:tr h="466210">
                <a:tc>
                  <a:txBody>
                    <a:bodyPr/>
                    <a:lstStyle/>
                    <a:p>
                      <a:pPr algn="ctr" fontAlgn="ctr"/>
                      <a:r>
                        <a:rPr lang="en-US" sz="1400" b="1" i="0" u="none" strike="noStrike">
                          <a:solidFill>
                            <a:srgbClr val="000000"/>
                          </a:solidFill>
                          <a:latin typeface="Times New Roman"/>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fontAlgn="ctr"/>
                      <a:r>
                        <a:rPr lang="en-US" sz="1400" b="0" i="0" u="none" strike="noStrike" dirty="0">
                          <a:solidFill>
                            <a:srgbClr val="000000"/>
                          </a:solidFill>
                          <a:latin typeface="Times New Roman"/>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fontAlgn="ctr"/>
                      <a:r>
                        <a:rPr lang="en-US" sz="1400" b="0" i="0" u="none" strike="noStrike" dirty="0">
                          <a:solidFill>
                            <a:srgbClr val="000000"/>
                          </a:solidFill>
                          <a:latin typeface="Times New Roman"/>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fontAlgn="ctr"/>
                      <a:r>
                        <a:rPr lang="en-US" sz="1400" b="0" i="0" u="none" strike="noStrike" dirty="0">
                          <a:solidFill>
                            <a:srgbClr val="000000"/>
                          </a:solidFill>
                          <a:latin typeface="Times New Roman"/>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fontAlgn="ctr"/>
                      <a:r>
                        <a:rPr lang="en-US" sz="1400" b="0" i="0" u="none" strike="noStrike" dirty="0">
                          <a:solidFill>
                            <a:srgbClr val="000000"/>
                          </a:solidFill>
                          <a:latin typeface="Times New Roman"/>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fontAlgn="ctr"/>
                      <a:r>
                        <a:rPr lang="en-US" sz="1400" b="0" i="0" u="none" strike="noStrike" dirty="0">
                          <a:solidFill>
                            <a:srgbClr val="000000"/>
                          </a:solidFill>
                          <a:latin typeface="Times New Roman"/>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fontAlgn="ctr"/>
                      <a:r>
                        <a:rPr lang="en-US" sz="1400" b="0" i="0" u="none" strike="noStrike" dirty="0">
                          <a:solidFill>
                            <a:srgbClr val="000000"/>
                          </a:solidFill>
                          <a:latin typeface="Times New Roman"/>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fontAlgn="ctr"/>
                      <a:r>
                        <a:rPr lang="en-US" sz="1400" b="0" i="0" u="none" strike="noStrike" dirty="0">
                          <a:solidFill>
                            <a:srgbClr val="000000"/>
                          </a:solidFill>
                          <a:latin typeface="Times New Roman"/>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fontAlgn="ctr"/>
                      <a:r>
                        <a:rPr lang="en-US" sz="1400" b="0" i="0" u="none" strike="noStrike" dirty="0">
                          <a:solidFill>
                            <a:srgbClr val="000000"/>
                          </a:solidFill>
                          <a:latin typeface="Times New Roman"/>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10003"/>
                  </a:ext>
                </a:extLst>
              </a:tr>
              <a:tr h="423825">
                <a:tc>
                  <a:txBody>
                    <a:bodyPr/>
                    <a:lstStyle/>
                    <a:p>
                      <a:pPr algn="ctr" rtl="0" fontAlgn="ctr"/>
                      <a:r>
                        <a:rPr lang="en-US" sz="1400" b="1" i="0" u="none" strike="noStrike">
                          <a:solidFill>
                            <a:srgbClr val="000000"/>
                          </a:solidFill>
                          <a:latin typeface="Times New Roman"/>
                        </a:rPr>
                        <a:t>ADLC(IR)</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US" sz="1400" b="1" i="0" u="none" strike="noStrike">
                          <a:solidFill>
                            <a:srgbClr val="000000"/>
                          </a:solidFill>
                          <a:latin typeface="Times New Roman"/>
                        </a:rPr>
                        <a:t>2024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US" sz="1400" b="0" i="0" u="none" strike="noStrike">
                          <a:solidFill>
                            <a:srgbClr val="000000"/>
                          </a:solidFill>
                          <a:latin typeface="Times New Roman"/>
                        </a:rPr>
                        <a:t>67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US" sz="1400" b="0" i="0" u="none" strike="noStrike">
                          <a:solidFill>
                            <a:srgbClr val="000000"/>
                          </a:solidFill>
                          <a:latin typeface="Times New Roman"/>
                        </a:rPr>
                        <a:t>59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US" sz="1400" b="0" i="0" u="none" strike="noStrike" dirty="0">
                          <a:solidFill>
                            <a:srgbClr val="000000"/>
                          </a:solidFill>
                          <a:latin typeface="Times New Roman"/>
                        </a:rPr>
                        <a:t>126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US" sz="1400" b="0" i="0" u="none" strike="noStrike" dirty="0">
                          <a:solidFill>
                            <a:srgbClr val="000000"/>
                          </a:solidFill>
                          <a:latin typeface="Times New Roman"/>
                        </a:rPr>
                        <a:t>30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US" sz="1400" b="0" i="0" u="none" strike="noStrike" dirty="0">
                          <a:solidFill>
                            <a:srgbClr val="000000"/>
                          </a:solidFill>
                          <a:latin typeface="Times New Roman"/>
                        </a:rPr>
                        <a:t>57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US" sz="1400" b="0" i="0" u="none" strike="noStrike" dirty="0">
                          <a:solidFill>
                            <a:srgbClr val="000000"/>
                          </a:solidFill>
                          <a:latin typeface="Times New Roman"/>
                        </a:rPr>
                        <a:t>87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US" sz="1400" b="0" i="0" u="none" strike="noStrike" dirty="0">
                          <a:solidFill>
                            <a:srgbClr val="000000"/>
                          </a:solidFill>
                          <a:latin typeface="Times New Roman"/>
                        </a:rPr>
                        <a:t>39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10004"/>
                  </a:ext>
                </a:extLst>
              </a:tr>
              <a:tr h="466210">
                <a:tc gridSpan="2">
                  <a:txBody>
                    <a:bodyPr/>
                    <a:lstStyle/>
                    <a:p>
                      <a:pPr algn="ctr" rtl="0" fontAlgn="ctr"/>
                      <a:r>
                        <a:rPr lang="en-US" sz="1600" b="1" i="0" u="none" strike="noStrike" dirty="0">
                          <a:solidFill>
                            <a:srgbClr val="000000"/>
                          </a:solidFill>
                          <a:latin typeface="Times New Roman"/>
                        </a:rPr>
                        <a:t>Total</a:t>
                      </a:r>
                    </a:p>
                  </a:txBody>
                  <a:tcPr marL="0" marR="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chemeClr val="bg1">
                        <a:lumMod val="65000"/>
                      </a:schemeClr>
                    </a:solidFill>
                  </a:tcPr>
                </a:tc>
                <a:tc hMerge="1">
                  <a:txBody>
                    <a:bodyPr/>
                    <a:lstStyle/>
                    <a:p>
                      <a:endParaRPr lang="en-US"/>
                    </a:p>
                  </a:txBody>
                  <a:tcPr/>
                </a:tc>
                <a:tc>
                  <a:txBody>
                    <a:bodyPr/>
                    <a:lstStyle/>
                    <a:p>
                      <a:pPr algn="ctr" rtl="0" fontAlgn="ctr"/>
                      <a:r>
                        <a:rPr lang="en-US" sz="1400" b="1" i="0" u="none" strike="noStrike" dirty="0">
                          <a:solidFill>
                            <a:srgbClr val="000000"/>
                          </a:solidFill>
                          <a:latin typeface="Times New Roman"/>
                        </a:rPr>
                        <a:t>136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65000"/>
                      </a:schemeClr>
                    </a:solidFill>
                  </a:tcPr>
                </a:tc>
                <a:tc>
                  <a:txBody>
                    <a:bodyPr/>
                    <a:lstStyle/>
                    <a:p>
                      <a:pPr algn="ctr" rtl="0" fontAlgn="ctr"/>
                      <a:r>
                        <a:rPr lang="en-US" sz="1400" b="1" i="0" u="none" strike="noStrike" dirty="0">
                          <a:solidFill>
                            <a:srgbClr val="000000"/>
                          </a:solidFill>
                          <a:latin typeface="Times New Roman"/>
                        </a:rPr>
                        <a:t>150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65000"/>
                      </a:schemeClr>
                    </a:solidFill>
                  </a:tcPr>
                </a:tc>
                <a:tc>
                  <a:txBody>
                    <a:bodyPr/>
                    <a:lstStyle/>
                    <a:p>
                      <a:pPr algn="ctr" rtl="0" fontAlgn="ctr"/>
                      <a:r>
                        <a:rPr lang="en-US" sz="1400" b="1" i="0" u="none" strike="noStrike" dirty="0">
                          <a:solidFill>
                            <a:srgbClr val="000000"/>
                          </a:solidFill>
                          <a:latin typeface="Times New Roman"/>
                        </a:rPr>
                        <a:t>286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65000"/>
                      </a:schemeClr>
                    </a:solidFill>
                  </a:tcPr>
                </a:tc>
                <a:tc>
                  <a:txBody>
                    <a:bodyPr/>
                    <a:lstStyle/>
                    <a:p>
                      <a:pPr algn="ctr" rtl="0" fontAlgn="ctr"/>
                      <a:r>
                        <a:rPr lang="en-US" sz="1400" b="1" i="0" u="none" strike="noStrike" dirty="0">
                          <a:solidFill>
                            <a:srgbClr val="000000"/>
                          </a:solidFill>
                          <a:latin typeface="Times New Roman"/>
                        </a:rPr>
                        <a:t>80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65000"/>
                      </a:schemeClr>
                    </a:solidFill>
                  </a:tcPr>
                </a:tc>
                <a:tc>
                  <a:txBody>
                    <a:bodyPr/>
                    <a:lstStyle/>
                    <a:p>
                      <a:pPr algn="ctr" rtl="0" fontAlgn="ctr"/>
                      <a:r>
                        <a:rPr lang="en-US" sz="1400" b="1" i="0" u="none" strike="noStrike" dirty="0">
                          <a:solidFill>
                            <a:srgbClr val="000000"/>
                          </a:solidFill>
                          <a:latin typeface="Times New Roman"/>
                        </a:rPr>
                        <a:t>100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65000"/>
                      </a:schemeClr>
                    </a:solidFill>
                  </a:tcPr>
                </a:tc>
                <a:tc>
                  <a:txBody>
                    <a:bodyPr/>
                    <a:lstStyle/>
                    <a:p>
                      <a:pPr algn="ctr" rtl="0" fontAlgn="ctr"/>
                      <a:r>
                        <a:rPr lang="en-US" sz="1400" b="1" i="0" u="none" strike="noStrike" dirty="0">
                          <a:solidFill>
                            <a:srgbClr val="000000"/>
                          </a:solidFill>
                          <a:latin typeface="Times New Roman"/>
                        </a:rPr>
                        <a:t>180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65000"/>
                      </a:schemeClr>
                    </a:solidFill>
                  </a:tcPr>
                </a:tc>
                <a:tc>
                  <a:txBody>
                    <a:bodyPr/>
                    <a:lstStyle/>
                    <a:p>
                      <a:pPr algn="ctr" rtl="0" fontAlgn="ctr"/>
                      <a:r>
                        <a:rPr lang="en-US" sz="1400" b="1" i="0" u="none" strike="noStrike" dirty="0">
                          <a:solidFill>
                            <a:srgbClr val="000000"/>
                          </a:solidFill>
                          <a:latin typeface="Times New Roman"/>
                        </a:rPr>
                        <a:t>39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6D2A58-9563-6940-747A-80A7B971DD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5F8136-BD75-3B88-E3A2-6B7BA5759563}"/>
              </a:ext>
            </a:extLst>
          </p:cNvPr>
          <p:cNvSpPr>
            <a:spLocks noGrp="1"/>
          </p:cNvSpPr>
          <p:nvPr>
            <p:ph type="title"/>
          </p:nvPr>
        </p:nvSpPr>
        <p:spPr>
          <a:xfrm>
            <a:off x="609600" y="-222273"/>
            <a:ext cx="10972800" cy="1571636"/>
          </a:xfrm>
        </p:spPr>
        <p:txBody>
          <a:bodyPr>
            <a:noAutofit/>
          </a:bodyPr>
          <a:lstStyle/>
          <a:p>
            <a:pPr algn="ctr"/>
            <a:r>
              <a:rPr lang="en-GB" sz="1800" b="1" i="0" u="none" strike="noStrike" dirty="0">
                <a:solidFill>
                  <a:srgbClr val="000000"/>
                </a:solidFill>
                <a:latin typeface="Times New Roman"/>
              </a:rPr>
              <a:t>Application under Sec – 29 of the Industrial Disputes Act, 1947</a:t>
            </a:r>
            <a:br>
              <a:rPr lang="en-GB" sz="1800" b="1" i="0" u="none" strike="noStrike" dirty="0">
                <a:solidFill>
                  <a:srgbClr val="000000"/>
                </a:solidFill>
                <a:latin typeface="Times New Roman"/>
              </a:rPr>
            </a:br>
            <a:r>
              <a:rPr lang="en-GB" sz="1800" b="1" i="0" u="none" strike="noStrike" dirty="0">
                <a:solidFill>
                  <a:srgbClr val="000000"/>
                </a:solidFill>
                <a:latin typeface="Times New Roman"/>
              </a:rPr>
              <a:t>(Non implementation of award &amp; Violation of Settlement.</a:t>
            </a:r>
            <a:br>
              <a:rPr lang="en-GB" sz="1800" b="1" i="0" u="none" strike="noStrike" dirty="0">
                <a:solidFill>
                  <a:srgbClr val="000000"/>
                </a:solidFill>
                <a:latin typeface="Times New Roman"/>
              </a:rPr>
            </a:br>
            <a:r>
              <a:rPr lang="en-GB" sz="1800" b="1" i="0" u="none" strike="noStrike" dirty="0">
                <a:solidFill>
                  <a:srgbClr val="000000"/>
                </a:solidFill>
                <a:latin typeface="Times New Roman"/>
              </a:rPr>
              <a:t> (From 01.01.2023 – 31.12.2023 &amp; 01.01.2024 – 31.12.2024)</a:t>
            </a:r>
            <a:endParaRPr lang="en-GB" sz="1800" dirty="0"/>
          </a:p>
        </p:txBody>
      </p:sp>
      <p:sp>
        <p:nvSpPr>
          <p:cNvPr id="5" name="Slide Number Placeholder 4">
            <a:extLst>
              <a:ext uri="{FF2B5EF4-FFF2-40B4-BE49-F238E27FC236}">
                <a16:creationId xmlns:a16="http://schemas.microsoft.com/office/drawing/2014/main" id="{BD0872C5-F8E5-8724-D9A3-4A88C509DDA3}"/>
              </a:ext>
            </a:extLst>
          </p:cNvPr>
          <p:cNvSpPr>
            <a:spLocks noGrp="1"/>
          </p:cNvSpPr>
          <p:nvPr>
            <p:ph type="sldNum" sz="quarter" idx="12"/>
          </p:nvPr>
        </p:nvSpPr>
        <p:spPr/>
        <p:txBody>
          <a:bodyPr/>
          <a:lstStyle/>
          <a:p>
            <a:fld id="{AB97BAE4-4469-482A-8490-CAA3B67CA7B4}" type="slidenum">
              <a:rPr lang="en-GB" smtClean="0"/>
              <a:pPr/>
              <a:t>14</a:t>
            </a:fld>
            <a:endParaRPr lang="en-GB"/>
          </a:p>
        </p:txBody>
      </p:sp>
      <p:graphicFrame>
        <p:nvGraphicFramePr>
          <p:cNvPr id="6" name="Chart 5"/>
          <p:cNvGraphicFramePr/>
          <p:nvPr/>
        </p:nvGraphicFramePr>
        <p:xfrm>
          <a:off x="2743200" y="1047750"/>
          <a:ext cx="6346479" cy="475552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93035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IN" sz="2000" b="1" dirty="0">
                <a:latin typeface="Times New Roman" pitchFamily="18" charset="0"/>
                <a:cs typeface="Times New Roman" pitchFamily="18" charset="0"/>
              </a:rPr>
              <a:t>O/of the Additional Labour Commissioner (Industrial Relations)</a:t>
            </a:r>
            <a:br>
              <a:rPr lang="en-IN" sz="2000" b="1" dirty="0">
                <a:latin typeface="Times New Roman" pitchFamily="18" charset="0"/>
                <a:cs typeface="Times New Roman" pitchFamily="18" charset="0"/>
              </a:rPr>
            </a:br>
            <a:r>
              <a:rPr lang="en-IN" sz="2000" b="1" dirty="0">
                <a:latin typeface="Times New Roman" pitchFamily="18" charset="0"/>
                <a:cs typeface="Times New Roman" pitchFamily="18" charset="0"/>
              </a:rPr>
              <a:t>Report of petitions received in this office, under the Industrial Disputes Act, 1947</a:t>
            </a:r>
            <a:br>
              <a:rPr lang="en-IN" sz="2000" b="1" dirty="0">
                <a:latin typeface="Times New Roman" pitchFamily="18" charset="0"/>
                <a:cs typeface="Times New Roman" pitchFamily="18" charset="0"/>
              </a:rPr>
            </a:br>
            <a:r>
              <a:rPr lang="en-IN" sz="1600" b="1" dirty="0">
                <a:latin typeface="Times New Roman" pitchFamily="18" charset="0"/>
                <a:cs typeface="Times New Roman" pitchFamily="18" charset="0"/>
              </a:rPr>
              <a:t>(2021-22, 2022-23, 2023-24, 2024-24)</a:t>
            </a:r>
            <a:endParaRPr lang="en-US" sz="1600" b="1" dirty="0">
              <a:latin typeface="Times New Roman" pitchFamily="18" charset="0"/>
              <a:cs typeface="Times New Roman" pitchFamily="18" charset="0"/>
            </a:endParaRPr>
          </a:p>
        </p:txBody>
      </p:sp>
      <p:graphicFrame>
        <p:nvGraphicFramePr>
          <p:cNvPr id="5" name="Content Placeholder 4"/>
          <p:cNvGraphicFramePr>
            <a:graphicFrameLocks noGrp="1"/>
          </p:cNvGraphicFramePr>
          <p:nvPr>
            <p:ph idx="1"/>
          </p:nvPr>
        </p:nvGraphicFramePr>
        <p:xfrm>
          <a:off x="1809719" y="1600200"/>
          <a:ext cx="8429685" cy="4043378"/>
        </p:xfrm>
        <a:graphic>
          <a:graphicData uri="http://schemas.openxmlformats.org/drawingml/2006/table">
            <a:tbl>
              <a:tblPr firstRow="1" bandRow="1">
                <a:tableStyleId>{5C22544A-7EE6-4342-B048-85BDC9FD1C3A}</a:tableStyleId>
              </a:tblPr>
              <a:tblGrid>
                <a:gridCol w="865814">
                  <a:extLst>
                    <a:ext uri="{9D8B030D-6E8A-4147-A177-3AD203B41FA5}">
                      <a16:colId xmlns:a16="http://schemas.microsoft.com/office/drawing/2014/main" val="20000"/>
                    </a:ext>
                  </a:extLst>
                </a:gridCol>
                <a:gridCol w="980204">
                  <a:extLst>
                    <a:ext uri="{9D8B030D-6E8A-4147-A177-3AD203B41FA5}">
                      <a16:colId xmlns:a16="http://schemas.microsoft.com/office/drawing/2014/main" val="20001"/>
                    </a:ext>
                  </a:extLst>
                </a:gridCol>
                <a:gridCol w="898520">
                  <a:extLst>
                    <a:ext uri="{9D8B030D-6E8A-4147-A177-3AD203B41FA5}">
                      <a16:colId xmlns:a16="http://schemas.microsoft.com/office/drawing/2014/main" val="20002"/>
                    </a:ext>
                  </a:extLst>
                </a:gridCol>
                <a:gridCol w="898802">
                  <a:extLst>
                    <a:ext uri="{9D8B030D-6E8A-4147-A177-3AD203B41FA5}">
                      <a16:colId xmlns:a16="http://schemas.microsoft.com/office/drawing/2014/main" val="20003"/>
                    </a:ext>
                  </a:extLst>
                </a:gridCol>
                <a:gridCol w="928694">
                  <a:extLst>
                    <a:ext uri="{9D8B030D-6E8A-4147-A177-3AD203B41FA5}">
                      <a16:colId xmlns:a16="http://schemas.microsoft.com/office/drawing/2014/main" val="20004"/>
                    </a:ext>
                  </a:extLst>
                </a:gridCol>
                <a:gridCol w="1143008">
                  <a:extLst>
                    <a:ext uri="{9D8B030D-6E8A-4147-A177-3AD203B41FA5}">
                      <a16:colId xmlns:a16="http://schemas.microsoft.com/office/drawing/2014/main" val="20005"/>
                    </a:ext>
                  </a:extLst>
                </a:gridCol>
                <a:gridCol w="1428760">
                  <a:extLst>
                    <a:ext uri="{9D8B030D-6E8A-4147-A177-3AD203B41FA5}">
                      <a16:colId xmlns:a16="http://schemas.microsoft.com/office/drawing/2014/main" val="20006"/>
                    </a:ext>
                  </a:extLst>
                </a:gridCol>
                <a:gridCol w="1285883">
                  <a:extLst>
                    <a:ext uri="{9D8B030D-6E8A-4147-A177-3AD203B41FA5}">
                      <a16:colId xmlns:a16="http://schemas.microsoft.com/office/drawing/2014/main" val="20007"/>
                    </a:ext>
                  </a:extLst>
                </a:gridCol>
              </a:tblGrid>
              <a:tr h="1541966">
                <a:tc>
                  <a:txBody>
                    <a:bodyPr/>
                    <a:lstStyle/>
                    <a:p>
                      <a:r>
                        <a:rPr lang="en-IN" sz="1400" dirty="0">
                          <a:latin typeface="Times New Roman" pitchFamily="18" charset="0"/>
                          <a:cs typeface="Times New Roman" pitchFamily="18" charset="0"/>
                        </a:rPr>
                        <a:t>Period</a:t>
                      </a:r>
                      <a:endParaRPr lang="en-US" sz="1400" dirty="0">
                        <a:latin typeface="Times New Roman" pitchFamily="18" charset="0"/>
                        <a:cs typeface="Times New Roman" pitchFamily="18" charset="0"/>
                      </a:endParaRPr>
                    </a:p>
                  </a:txBody>
                  <a:tcPr/>
                </a:tc>
                <a:tc>
                  <a:txBody>
                    <a:bodyPr/>
                    <a:lstStyle/>
                    <a:p>
                      <a:r>
                        <a:rPr lang="en-IN" sz="1400" dirty="0">
                          <a:latin typeface="Times New Roman" pitchFamily="18" charset="0"/>
                          <a:cs typeface="Times New Roman" pitchFamily="18" charset="0"/>
                        </a:rPr>
                        <a:t>No.</a:t>
                      </a:r>
                      <a:r>
                        <a:rPr lang="en-IN" sz="1400" baseline="0" dirty="0">
                          <a:latin typeface="Times New Roman" pitchFamily="18" charset="0"/>
                          <a:cs typeface="Times New Roman" pitchFamily="18" charset="0"/>
                        </a:rPr>
                        <a:t> of petitions received</a:t>
                      </a:r>
                      <a:endParaRPr lang="en-US" sz="1400" dirty="0">
                        <a:latin typeface="Times New Roman" pitchFamily="18" charset="0"/>
                        <a:cs typeface="Times New Roman" pitchFamily="18" charset="0"/>
                      </a:endParaRPr>
                    </a:p>
                  </a:txBody>
                  <a:tcPr/>
                </a:tc>
                <a:tc>
                  <a:txBody>
                    <a:bodyPr/>
                    <a:lstStyle/>
                    <a:p>
                      <a:r>
                        <a:rPr lang="en-IN" sz="1400" dirty="0">
                          <a:latin typeface="Times New Roman" pitchFamily="18" charset="0"/>
                          <a:cs typeface="Times New Roman" pitchFamily="18" charset="0"/>
                        </a:rPr>
                        <a:t>Total</a:t>
                      </a:r>
                      <a:endParaRPr lang="en-US" sz="1400" dirty="0">
                        <a:latin typeface="Times New Roman" pitchFamily="18" charset="0"/>
                        <a:cs typeface="Times New Roman" pitchFamily="18" charset="0"/>
                      </a:endParaRPr>
                    </a:p>
                  </a:txBody>
                  <a:tcPr/>
                </a:tc>
                <a:tc>
                  <a:txBody>
                    <a:bodyPr/>
                    <a:lstStyle/>
                    <a:p>
                      <a:r>
                        <a:rPr lang="en-IN" sz="1400" dirty="0">
                          <a:latin typeface="Times New Roman" pitchFamily="18" charset="0"/>
                          <a:cs typeface="Times New Roman" pitchFamily="18" charset="0"/>
                        </a:rPr>
                        <a:t>Disposal</a:t>
                      </a:r>
                      <a:endParaRPr lang="en-US" sz="1400" dirty="0">
                        <a:latin typeface="Times New Roman" pitchFamily="18" charset="0"/>
                        <a:cs typeface="Times New Roman" pitchFamily="18" charset="0"/>
                      </a:endParaRPr>
                    </a:p>
                  </a:txBody>
                  <a:tcPr/>
                </a:tc>
                <a:tc>
                  <a:txBody>
                    <a:bodyPr/>
                    <a:lstStyle/>
                    <a:p>
                      <a:r>
                        <a:rPr lang="en-IN" sz="1400" dirty="0">
                          <a:latin typeface="Times New Roman" pitchFamily="18" charset="0"/>
                          <a:cs typeface="Times New Roman" pitchFamily="18" charset="0"/>
                        </a:rPr>
                        <a:t>Pending</a:t>
                      </a:r>
                      <a:endParaRPr lang="en-US" sz="1400" dirty="0">
                        <a:latin typeface="Times New Roman" pitchFamily="18" charset="0"/>
                        <a:cs typeface="Times New Roman" pitchFamily="18" charset="0"/>
                      </a:endParaRPr>
                    </a:p>
                  </a:txBody>
                  <a:tcPr/>
                </a:tc>
                <a:tc>
                  <a:txBody>
                    <a:bodyPr/>
                    <a:lstStyle/>
                    <a:p>
                      <a:r>
                        <a:rPr lang="en-IN" sz="1400" dirty="0">
                          <a:latin typeface="Times New Roman" pitchFamily="18" charset="0"/>
                          <a:cs typeface="Times New Roman" pitchFamily="18" charset="0"/>
                        </a:rPr>
                        <a:t>No. of wage settlements</a:t>
                      </a:r>
                      <a:endParaRPr lang="en-US" sz="1400" dirty="0">
                        <a:latin typeface="Times New Roman" pitchFamily="18" charset="0"/>
                        <a:cs typeface="Times New Roman" pitchFamily="18" charset="0"/>
                      </a:endParaRPr>
                    </a:p>
                  </a:txBody>
                  <a:tcPr/>
                </a:tc>
                <a:tc>
                  <a:txBody>
                    <a:bodyPr/>
                    <a:lstStyle/>
                    <a:p>
                      <a:r>
                        <a:rPr lang="en-IN" sz="1400" dirty="0">
                          <a:latin typeface="Times New Roman" pitchFamily="18" charset="0"/>
                          <a:cs typeface="Times New Roman" pitchFamily="18" charset="0"/>
                        </a:rPr>
                        <a:t>Total amount</a:t>
                      </a:r>
                      <a:r>
                        <a:rPr lang="en-IN" sz="1400" baseline="0" dirty="0">
                          <a:latin typeface="Times New Roman" pitchFamily="18" charset="0"/>
                          <a:cs typeface="Times New Roman" pitchFamily="18" charset="0"/>
                        </a:rPr>
                        <a:t> in terms of settlements</a:t>
                      </a:r>
                      <a:endParaRPr lang="en-US" sz="1400" dirty="0">
                        <a:latin typeface="Times New Roman" pitchFamily="18" charset="0"/>
                        <a:cs typeface="Times New Roman" pitchFamily="18" charset="0"/>
                      </a:endParaRPr>
                    </a:p>
                  </a:txBody>
                  <a:tcPr/>
                </a:tc>
                <a:tc>
                  <a:txBody>
                    <a:bodyPr/>
                    <a:lstStyle/>
                    <a:p>
                      <a:r>
                        <a:rPr lang="en-IN" sz="1400" dirty="0">
                          <a:latin typeface="Times New Roman" pitchFamily="18" charset="0"/>
                          <a:cs typeface="Times New Roman" pitchFamily="18" charset="0"/>
                        </a:rPr>
                        <a:t>No. of workers covered under the settlement</a:t>
                      </a:r>
                      <a:endParaRPr lang="en-US" sz="14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416902">
                <a:tc>
                  <a:txBody>
                    <a:bodyPr/>
                    <a:lstStyle/>
                    <a:p>
                      <a:pPr algn="ctr"/>
                      <a:r>
                        <a:rPr lang="en-IN" sz="1400" b="1" dirty="0">
                          <a:latin typeface="Times New Roman" pitchFamily="18" charset="0"/>
                          <a:cs typeface="Times New Roman" pitchFamily="18" charset="0"/>
                        </a:rPr>
                        <a:t>2021-22</a:t>
                      </a:r>
                      <a:endParaRPr lang="en-US" sz="1400" b="1" dirty="0">
                        <a:latin typeface="Times New Roman" pitchFamily="18" charset="0"/>
                        <a:cs typeface="Times New Roman" pitchFamily="18" charset="0"/>
                      </a:endParaRPr>
                    </a:p>
                  </a:txBody>
                  <a:tcPr/>
                </a:tc>
                <a:tc>
                  <a:txBody>
                    <a:bodyPr/>
                    <a:lstStyle/>
                    <a:p>
                      <a:pPr algn="ctr"/>
                      <a:r>
                        <a:rPr lang="en-IN" sz="1400" dirty="0">
                          <a:latin typeface="Times New Roman" pitchFamily="18" charset="0"/>
                          <a:cs typeface="Times New Roman" pitchFamily="18" charset="0"/>
                        </a:rPr>
                        <a:t>44</a:t>
                      </a:r>
                      <a:endParaRPr lang="en-US" sz="1400" dirty="0">
                        <a:latin typeface="Times New Roman" pitchFamily="18" charset="0"/>
                        <a:cs typeface="Times New Roman" pitchFamily="18" charset="0"/>
                      </a:endParaRPr>
                    </a:p>
                  </a:txBody>
                  <a:tcPr/>
                </a:tc>
                <a:tc>
                  <a:txBody>
                    <a:bodyPr/>
                    <a:lstStyle/>
                    <a:p>
                      <a:pPr algn="ctr"/>
                      <a:r>
                        <a:rPr lang="en-IN" sz="1400" dirty="0">
                          <a:latin typeface="Times New Roman" pitchFamily="18" charset="0"/>
                          <a:cs typeface="Times New Roman" pitchFamily="18" charset="0"/>
                        </a:rPr>
                        <a:t>44</a:t>
                      </a:r>
                      <a:endParaRPr lang="en-US" sz="1400" dirty="0">
                        <a:latin typeface="Times New Roman" pitchFamily="18" charset="0"/>
                        <a:cs typeface="Times New Roman" pitchFamily="18" charset="0"/>
                      </a:endParaRPr>
                    </a:p>
                  </a:txBody>
                  <a:tcPr/>
                </a:tc>
                <a:tc>
                  <a:txBody>
                    <a:bodyPr/>
                    <a:lstStyle/>
                    <a:p>
                      <a:pPr algn="ctr"/>
                      <a:r>
                        <a:rPr lang="en-IN" sz="1400" dirty="0">
                          <a:latin typeface="Times New Roman" pitchFamily="18" charset="0"/>
                          <a:cs typeface="Times New Roman" pitchFamily="18" charset="0"/>
                        </a:rPr>
                        <a:t>44</a:t>
                      </a:r>
                      <a:endParaRPr lang="en-US" sz="1400" dirty="0">
                        <a:latin typeface="Times New Roman" pitchFamily="18" charset="0"/>
                        <a:cs typeface="Times New Roman" pitchFamily="18" charset="0"/>
                      </a:endParaRPr>
                    </a:p>
                  </a:txBody>
                  <a:tcPr/>
                </a:tc>
                <a:tc>
                  <a:txBody>
                    <a:bodyPr/>
                    <a:lstStyle/>
                    <a:p>
                      <a:pPr algn="ctr"/>
                      <a:r>
                        <a:rPr lang="en-IN" sz="1400" dirty="0">
                          <a:latin typeface="Times New Roman" pitchFamily="18" charset="0"/>
                          <a:cs typeface="Times New Roman" pitchFamily="18" charset="0"/>
                        </a:rPr>
                        <a:t>-</a:t>
                      </a:r>
                      <a:endParaRPr lang="en-US" sz="1400" dirty="0">
                        <a:latin typeface="Times New Roman" pitchFamily="18" charset="0"/>
                        <a:cs typeface="Times New Roman" pitchFamily="18" charset="0"/>
                      </a:endParaRPr>
                    </a:p>
                  </a:txBody>
                  <a:tcPr/>
                </a:tc>
                <a:tc>
                  <a:txBody>
                    <a:bodyPr/>
                    <a:lstStyle/>
                    <a:p>
                      <a:pPr algn="ctr"/>
                      <a:r>
                        <a:rPr lang="en-IN" sz="1400" dirty="0">
                          <a:latin typeface="Times New Roman" pitchFamily="18" charset="0"/>
                          <a:cs typeface="Times New Roman" pitchFamily="18" charset="0"/>
                        </a:rPr>
                        <a:t>01</a:t>
                      </a:r>
                      <a:endParaRPr lang="en-US" sz="1400" dirty="0">
                        <a:latin typeface="Times New Roman" pitchFamily="18" charset="0"/>
                        <a:cs typeface="Times New Roman" pitchFamily="18" charset="0"/>
                      </a:endParaRPr>
                    </a:p>
                  </a:txBody>
                  <a:tcPr/>
                </a:tc>
                <a:tc>
                  <a:txBody>
                    <a:bodyPr/>
                    <a:lstStyle/>
                    <a:p>
                      <a:pPr algn="ctr"/>
                      <a:r>
                        <a:rPr lang="en-IN" sz="1400" dirty="0">
                          <a:latin typeface="Times New Roman" pitchFamily="18" charset="0"/>
                          <a:cs typeface="Times New Roman" pitchFamily="18" charset="0"/>
                        </a:rPr>
                        <a:t>1,54,96,250</a:t>
                      </a:r>
                      <a:endParaRPr lang="en-US" sz="1400" dirty="0">
                        <a:latin typeface="Times New Roman" pitchFamily="18" charset="0"/>
                        <a:cs typeface="Times New Roman" pitchFamily="18" charset="0"/>
                      </a:endParaRPr>
                    </a:p>
                  </a:txBody>
                  <a:tcPr/>
                </a:tc>
                <a:tc>
                  <a:txBody>
                    <a:bodyPr/>
                    <a:lstStyle/>
                    <a:p>
                      <a:pPr algn="ctr"/>
                      <a:r>
                        <a:rPr lang="en-IN" sz="1400" dirty="0">
                          <a:latin typeface="Times New Roman" pitchFamily="18" charset="0"/>
                          <a:cs typeface="Times New Roman" pitchFamily="18" charset="0"/>
                        </a:rPr>
                        <a:t>1127</a:t>
                      </a:r>
                      <a:endParaRPr lang="en-US" sz="1400"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416902">
                <a:tc>
                  <a:txBody>
                    <a:bodyPr/>
                    <a:lstStyle/>
                    <a:p>
                      <a:pPr algn="ctr"/>
                      <a:r>
                        <a:rPr lang="en-IN" sz="1400" b="1" dirty="0">
                          <a:latin typeface="Times New Roman" pitchFamily="18" charset="0"/>
                          <a:cs typeface="Times New Roman" pitchFamily="18" charset="0"/>
                        </a:rPr>
                        <a:t>2022-23</a:t>
                      </a:r>
                      <a:endParaRPr lang="en-US" sz="1400" b="1" dirty="0">
                        <a:latin typeface="Times New Roman" pitchFamily="18" charset="0"/>
                        <a:cs typeface="Times New Roman" pitchFamily="18" charset="0"/>
                      </a:endParaRPr>
                    </a:p>
                  </a:txBody>
                  <a:tcPr/>
                </a:tc>
                <a:tc>
                  <a:txBody>
                    <a:bodyPr/>
                    <a:lstStyle/>
                    <a:p>
                      <a:pPr algn="ctr"/>
                      <a:r>
                        <a:rPr lang="en-IN" sz="1400" dirty="0">
                          <a:latin typeface="Times New Roman" pitchFamily="18" charset="0"/>
                          <a:cs typeface="Times New Roman" pitchFamily="18" charset="0"/>
                        </a:rPr>
                        <a:t>77</a:t>
                      </a:r>
                      <a:endParaRPr lang="en-US" sz="1400" dirty="0">
                        <a:latin typeface="Times New Roman" pitchFamily="18" charset="0"/>
                        <a:cs typeface="Times New Roman" pitchFamily="18" charset="0"/>
                      </a:endParaRPr>
                    </a:p>
                  </a:txBody>
                  <a:tcPr/>
                </a:tc>
                <a:tc>
                  <a:txBody>
                    <a:bodyPr/>
                    <a:lstStyle/>
                    <a:p>
                      <a:pPr algn="ctr"/>
                      <a:r>
                        <a:rPr lang="en-IN" sz="1400" dirty="0">
                          <a:latin typeface="Times New Roman" pitchFamily="18" charset="0"/>
                          <a:cs typeface="Times New Roman" pitchFamily="18" charset="0"/>
                        </a:rPr>
                        <a:t>77</a:t>
                      </a:r>
                      <a:endParaRPr lang="en-US" sz="1400" dirty="0">
                        <a:latin typeface="Times New Roman" pitchFamily="18" charset="0"/>
                        <a:cs typeface="Times New Roman" pitchFamily="18" charset="0"/>
                      </a:endParaRPr>
                    </a:p>
                  </a:txBody>
                  <a:tcPr/>
                </a:tc>
                <a:tc>
                  <a:txBody>
                    <a:bodyPr/>
                    <a:lstStyle/>
                    <a:p>
                      <a:pPr algn="ctr"/>
                      <a:r>
                        <a:rPr lang="en-IN" sz="1400" dirty="0">
                          <a:latin typeface="Times New Roman" pitchFamily="18" charset="0"/>
                          <a:cs typeface="Times New Roman" pitchFamily="18" charset="0"/>
                        </a:rPr>
                        <a:t>77</a:t>
                      </a:r>
                      <a:endParaRPr lang="en-US" sz="1400" dirty="0">
                        <a:latin typeface="Times New Roman" pitchFamily="18" charset="0"/>
                        <a:cs typeface="Times New Roman" pitchFamily="18" charset="0"/>
                      </a:endParaRPr>
                    </a:p>
                  </a:txBody>
                  <a:tcPr/>
                </a:tc>
                <a:tc>
                  <a:txBody>
                    <a:bodyPr/>
                    <a:lstStyle/>
                    <a:p>
                      <a:pPr algn="ctr"/>
                      <a:r>
                        <a:rPr lang="en-IN" sz="1400" dirty="0">
                          <a:latin typeface="Times New Roman" pitchFamily="18" charset="0"/>
                          <a:cs typeface="Times New Roman" pitchFamily="18" charset="0"/>
                        </a:rPr>
                        <a:t>-</a:t>
                      </a:r>
                      <a:endParaRPr lang="en-US" sz="1400" dirty="0">
                        <a:latin typeface="Times New Roman" pitchFamily="18" charset="0"/>
                        <a:cs typeface="Times New Roman" pitchFamily="18" charset="0"/>
                      </a:endParaRPr>
                    </a:p>
                  </a:txBody>
                  <a:tcPr/>
                </a:tc>
                <a:tc>
                  <a:txBody>
                    <a:bodyPr/>
                    <a:lstStyle/>
                    <a:p>
                      <a:pPr algn="ctr"/>
                      <a:r>
                        <a:rPr lang="en-IN" sz="1400" dirty="0">
                          <a:latin typeface="Times New Roman" pitchFamily="18" charset="0"/>
                          <a:cs typeface="Times New Roman" pitchFamily="18" charset="0"/>
                        </a:rPr>
                        <a:t>01</a:t>
                      </a:r>
                      <a:endParaRPr lang="en-US" sz="1400" dirty="0">
                        <a:latin typeface="Times New Roman" pitchFamily="18" charset="0"/>
                        <a:cs typeface="Times New Roman" pitchFamily="18" charset="0"/>
                      </a:endParaRPr>
                    </a:p>
                  </a:txBody>
                  <a:tcPr/>
                </a:tc>
                <a:tc>
                  <a:txBody>
                    <a:bodyPr/>
                    <a:lstStyle/>
                    <a:p>
                      <a:pPr algn="ctr"/>
                      <a:r>
                        <a:rPr lang="en-IN" sz="1400" dirty="0">
                          <a:latin typeface="Times New Roman" pitchFamily="18" charset="0"/>
                          <a:cs typeface="Times New Roman" pitchFamily="18" charset="0"/>
                        </a:rPr>
                        <a:t>55,51,838</a:t>
                      </a:r>
                      <a:endParaRPr lang="en-US" sz="1400" dirty="0">
                        <a:latin typeface="Times New Roman" pitchFamily="18" charset="0"/>
                        <a:cs typeface="Times New Roman" pitchFamily="18" charset="0"/>
                      </a:endParaRPr>
                    </a:p>
                  </a:txBody>
                  <a:tcPr/>
                </a:tc>
                <a:tc>
                  <a:txBody>
                    <a:bodyPr/>
                    <a:lstStyle/>
                    <a:p>
                      <a:pPr algn="ctr"/>
                      <a:r>
                        <a:rPr lang="en-IN" sz="1400" dirty="0">
                          <a:latin typeface="Times New Roman" pitchFamily="18" charset="0"/>
                          <a:cs typeface="Times New Roman" pitchFamily="18" charset="0"/>
                        </a:rPr>
                        <a:t>30</a:t>
                      </a:r>
                      <a:endParaRPr lang="en-US" sz="1400"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416902">
                <a:tc>
                  <a:txBody>
                    <a:bodyPr/>
                    <a:lstStyle/>
                    <a:p>
                      <a:pPr algn="ctr"/>
                      <a:r>
                        <a:rPr lang="en-IN" sz="1400" b="1" dirty="0">
                          <a:latin typeface="Times New Roman" pitchFamily="18" charset="0"/>
                          <a:cs typeface="Times New Roman" pitchFamily="18" charset="0"/>
                        </a:rPr>
                        <a:t>2023-24</a:t>
                      </a:r>
                      <a:endParaRPr lang="en-US" sz="1400" b="1" dirty="0">
                        <a:latin typeface="Times New Roman" pitchFamily="18" charset="0"/>
                        <a:cs typeface="Times New Roman" pitchFamily="18" charset="0"/>
                      </a:endParaRPr>
                    </a:p>
                  </a:txBody>
                  <a:tcPr/>
                </a:tc>
                <a:tc>
                  <a:txBody>
                    <a:bodyPr/>
                    <a:lstStyle/>
                    <a:p>
                      <a:pPr algn="ctr"/>
                      <a:r>
                        <a:rPr lang="en-IN" sz="1400" dirty="0">
                          <a:latin typeface="Times New Roman" pitchFamily="18" charset="0"/>
                          <a:cs typeface="Times New Roman" pitchFamily="18" charset="0"/>
                        </a:rPr>
                        <a:t>53</a:t>
                      </a:r>
                      <a:endParaRPr lang="en-US" sz="1400" dirty="0">
                        <a:latin typeface="Times New Roman" pitchFamily="18" charset="0"/>
                        <a:cs typeface="Times New Roman" pitchFamily="18" charset="0"/>
                      </a:endParaRPr>
                    </a:p>
                  </a:txBody>
                  <a:tcPr/>
                </a:tc>
                <a:tc>
                  <a:txBody>
                    <a:bodyPr/>
                    <a:lstStyle/>
                    <a:p>
                      <a:pPr algn="ctr"/>
                      <a:r>
                        <a:rPr lang="en-IN" sz="1400" dirty="0">
                          <a:latin typeface="Times New Roman" pitchFamily="18" charset="0"/>
                          <a:cs typeface="Times New Roman" pitchFamily="18" charset="0"/>
                        </a:rPr>
                        <a:t>53</a:t>
                      </a:r>
                      <a:endParaRPr lang="en-US" sz="1400" dirty="0">
                        <a:latin typeface="Times New Roman" pitchFamily="18" charset="0"/>
                        <a:cs typeface="Times New Roman" pitchFamily="18" charset="0"/>
                      </a:endParaRPr>
                    </a:p>
                  </a:txBody>
                  <a:tcPr/>
                </a:tc>
                <a:tc>
                  <a:txBody>
                    <a:bodyPr/>
                    <a:lstStyle/>
                    <a:p>
                      <a:pPr algn="ctr"/>
                      <a:r>
                        <a:rPr lang="en-IN" sz="1400" dirty="0">
                          <a:latin typeface="Times New Roman" pitchFamily="18" charset="0"/>
                          <a:cs typeface="Times New Roman" pitchFamily="18" charset="0"/>
                        </a:rPr>
                        <a:t>45</a:t>
                      </a:r>
                      <a:endParaRPr lang="en-US" sz="1400" dirty="0">
                        <a:latin typeface="Times New Roman" pitchFamily="18" charset="0"/>
                        <a:cs typeface="Times New Roman" pitchFamily="18" charset="0"/>
                      </a:endParaRPr>
                    </a:p>
                  </a:txBody>
                  <a:tcPr/>
                </a:tc>
                <a:tc>
                  <a:txBody>
                    <a:bodyPr/>
                    <a:lstStyle/>
                    <a:p>
                      <a:pPr algn="ctr"/>
                      <a:r>
                        <a:rPr lang="en-IN" sz="1400" dirty="0">
                          <a:latin typeface="Times New Roman" pitchFamily="18" charset="0"/>
                          <a:cs typeface="Times New Roman" pitchFamily="18" charset="0"/>
                        </a:rPr>
                        <a:t>08</a:t>
                      </a:r>
                      <a:endParaRPr lang="en-US" sz="1400" dirty="0">
                        <a:latin typeface="Times New Roman" pitchFamily="18" charset="0"/>
                        <a:cs typeface="Times New Roman" pitchFamily="18" charset="0"/>
                      </a:endParaRPr>
                    </a:p>
                  </a:txBody>
                  <a:tcPr/>
                </a:tc>
                <a:tc>
                  <a:txBody>
                    <a:bodyPr/>
                    <a:lstStyle/>
                    <a:p>
                      <a:pPr algn="ctr"/>
                      <a:r>
                        <a:rPr lang="en-IN" sz="1400" dirty="0">
                          <a:latin typeface="Times New Roman" pitchFamily="18" charset="0"/>
                          <a:cs typeface="Times New Roman" pitchFamily="18" charset="0"/>
                        </a:rPr>
                        <a:t>01</a:t>
                      </a:r>
                      <a:endParaRPr lang="en-US" sz="1400" dirty="0">
                        <a:latin typeface="Times New Roman" pitchFamily="18" charset="0"/>
                        <a:cs typeface="Times New Roman" pitchFamily="18" charset="0"/>
                      </a:endParaRPr>
                    </a:p>
                  </a:txBody>
                  <a:tcPr/>
                </a:tc>
                <a:tc>
                  <a:txBody>
                    <a:bodyPr/>
                    <a:lstStyle/>
                    <a:p>
                      <a:pPr algn="ctr"/>
                      <a:r>
                        <a:rPr lang="en-IN" sz="1400" dirty="0">
                          <a:latin typeface="Times New Roman" pitchFamily="18" charset="0"/>
                          <a:cs typeface="Times New Roman" pitchFamily="18" charset="0"/>
                        </a:rPr>
                        <a:t>56,23,00,000</a:t>
                      </a:r>
                      <a:endParaRPr lang="en-US" sz="1400" dirty="0">
                        <a:latin typeface="Times New Roman" pitchFamily="18" charset="0"/>
                        <a:cs typeface="Times New Roman" pitchFamily="18" charset="0"/>
                      </a:endParaRPr>
                    </a:p>
                  </a:txBody>
                  <a:tcPr/>
                </a:tc>
                <a:tc>
                  <a:txBody>
                    <a:bodyPr/>
                    <a:lstStyle/>
                    <a:p>
                      <a:pPr algn="ctr"/>
                      <a:r>
                        <a:rPr lang="en-IN" sz="1400" dirty="0">
                          <a:latin typeface="Times New Roman" pitchFamily="18" charset="0"/>
                          <a:cs typeface="Times New Roman" pitchFamily="18" charset="0"/>
                        </a:rPr>
                        <a:t>3300</a:t>
                      </a:r>
                      <a:endParaRPr lang="en-US" sz="1400" dirty="0">
                        <a:latin typeface="Times New Roman" pitchFamily="18" charset="0"/>
                        <a:cs typeface="Times New Roman" pitchFamily="18" charset="0"/>
                      </a:endParaRPr>
                    </a:p>
                  </a:txBody>
                  <a:tcPr/>
                </a:tc>
                <a:extLst>
                  <a:ext uri="{0D108BD9-81ED-4DB2-BD59-A6C34878D82A}">
                    <a16:rowId xmlns:a16="http://schemas.microsoft.com/office/drawing/2014/main" val="10003"/>
                  </a:ext>
                </a:extLst>
              </a:tr>
              <a:tr h="416902">
                <a:tc>
                  <a:txBody>
                    <a:bodyPr/>
                    <a:lstStyle/>
                    <a:p>
                      <a:pPr algn="ctr"/>
                      <a:r>
                        <a:rPr lang="en-IN" sz="1400" b="1" dirty="0">
                          <a:latin typeface="Times New Roman" pitchFamily="18" charset="0"/>
                          <a:cs typeface="Times New Roman" pitchFamily="18" charset="0"/>
                        </a:rPr>
                        <a:t>2024-25</a:t>
                      </a:r>
                      <a:endParaRPr lang="en-US" sz="1400" b="1" dirty="0">
                        <a:latin typeface="Times New Roman" pitchFamily="18" charset="0"/>
                        <a:cs typeface="Times New Roman" pitchFamily="18" charset="0"/>
                      </a:endParaRPr>
                    </a:p>
                  </a:txBody>
                  <a:tcPr/>
                </a:tc>
                <a:tc>
                  <a:txBody>
                    <a:bodyPr/>
                    <a:lstStyle/>
                    <a:p>
                      <a:pPr algn="ctr"/>
                      <a:r>
                        <a:rPr lang="en-IN" sz="1400" dirty="0">
                          <a:latin typeface="Times New Roman" pitchFamily="18" charset="0"/>
                          <a:cs typeface="Times New Roman" pitchFamily="18" charset="0"/>
                        </a:rPr>
                        <a:t>50</a:t>
                      </a:r>
                      <a:endParaRPr lang="en-US" sz="1400" dirty="0">
                        <a:latin typeface="Times New Roman" pitchFamily="18" charset="0"/>
                        <a:cs typeface="Times New Roman" pitchFamily="18" charset="0"/>
                      </a:endParaRPr>
                    </a:p>
                  </a:txBody>
                  <a:tcPr/>
                </a:tc>
                <a:tc>
                  <a:txBody>
                    <a:bodyPr/>
                    <a:lstStyle/>
                    <a:p>
                      <a:pPr algn="ctr"/>
                      <a:r>
                        <a:rPr lang="en-IN" sz="1400" dirty="0">
                          <a:latin typeface="Times New Roman" pitchFamily="18" charset="0"/>
                          <a:cs typeface="Times New Roman" pitchFamily="18" charset="0"/>
                        </a:rPr>
                        <a:t>58</a:t>
                      </a:r>
                      <a:endParaRPr lang="en-US" sz="1400" dirty="0">
                        <a:latin typeface="Times New Roman" pitchFamily="18" charset="0"/>
                        <a:cs typeface="Times New Roman" pitchFamily="18" charset="0"/>
                      </a:endParaRPr>
                    </a:p>
                  </a:txBody>
                  <a:tcPr/>
                </a:tc>
                <a:tc>
                  <a:txBody>
                    <a:bodyPr/>
                    <a:lstStyle/>
                    <a:p>
                      <a:pPr algn="ctr"/>
                      <a:r>
                        <a:rPr lang="en-IN" sz="1400" dirty="0">
                          <a:latin typeface="Times New Roman" pitchFamily="18" charset="0"/>
                          <a:cs typeface="Times New Roman" pitchFamily="18" charset="0"/>
                        </a:rPr>
                        <a:t>46</a:t>
                      </a:r>
                      <a:endParaRPr lang="en-US" sz="1400" dirty="0">
                        <a:latin typeface="Times New Roman" pitchFamily="18" charset="0"/>
                        <a:cs typeface="Times New Roman" pitchFamily="18" charset="0"/>
                      </a:endParaRPr>
                    </a:p>
                  </a:txBody>
                  <a:tcPr/>
                </a:tc>
                <a:tc>
                  <a:txBody>
                    <a:bodyPr/>
                    <a:lstStyle/>
                    <a:p>
                      <a:pPr algn="ctr"/>
                      <a:r>
                        <a:rPr lang="en-IN" sz="1400" dirty="0">
                          <a:latin typeface="Times New Roman" pitchFamily="18" charset="0"/>
                          <a:cs typeface="Times New Roman" pitchFamily="18" charset="0"/>
                        </a:rPr>
                        <a:t>12</a:t>
                      </a:r>
                      <a:endParaRPr lang="en-US" sz="1400" dirty="0">
                        <a:latin typeface="Times New Roman" pitchFamily="18" charset="0"/>
                        <a:cs typeface="Times New Roman" pitchFamily="18" charset="0"/>
                      </a:endParaRPr>
                    </a:p>
                  </a:txBody>
                  <a:tcPr/>
                </a:tc>
                <a:tc>
                  <a:txBody>
                    <a:bodyPr/>
                    <a:lstStyle/>
                    <a:p>
                      <a:pPr algn="ctr"/>
                      <a:r>
                        <a:rPr lang="en-IN" sz="1400" dirty="0">
                          <a:latin typeface="Times New Roman" pitchFamily="18" charset="0"/>
                          <a:cs typeface="Times New Roman" pitchFamily="18" charset="0"/>
                        </a:rPr>
                        <a:t>03</a:t>
                      </a:r>
                      <a:endParaRPr lang="en-US" sz="1400" dirty="0">
                        <a:latin typeface="Times New Roman" pitchFamily="18" charset="0"/>
                        <a:cs typeface="Times New Roman" pitchFamily="18" charset="0"/>
                      </a:endParaRPr>
                    </a:p>
                  </a:txBody>
                  <a:tcPr/>
                </a:tc>
                <a:tc>
                  <a:txBody>
                    <a:bodyPr/>
                    <a:lstStyle/>
                    <a:p>
                      <a:pPr algn="ctr"/>
                      <a:r>
                        <a:rPr lang="en-IN" sz="1400" dirty="0">
                          <a:latin typeface="Times New Roman" pitchFamily="18" charset="0"/>
                          <a:cs typeface="Times New Roman" pitchFamily="18" charset="0"/>
                        </a:rPr>
                        <a:t>185,81,00,000</a:t>
                      </a:r>
                      <a:endParaRPr lang="en-US" sz="1400" dirty="0">
                        <a:latin typeface="Times New Roman" pitchFamily="18" charset="0"/>
                        <a:cs typeface="Times New Roman" pitchFamily="18" charset="0"/>
                      </a:endParaRPr>
                    </a:p>
                  </a:txBody>
                  <a:tcPr/>
                </a:tc>
                <a:tc>
                  <a:txBody>
                    <a:bodyPr/>
                    <a:lstStyle/>
                    <a:p>
                      <a:pPr algn="ctr"/>
                      <a:r>
                        <a:rPr lang="en-IN" sz="1400" dirty="0">
                          <a:latin typeface="Times New Roman" pitchFamily="18" charset="0"/>
                          <a:cs typeface="Times New Roman" pitchFamily="18" charset="0"/>
                        </a:rPr>
                        <a:t>4450</a:t>
                      </a:r>
                      <a:endParaRPr lang="en-US" sz="1400" dirty="0">
                        <a:latin typeface="Times New Roman" pitchFamily="18" charset="0"/>
                        <a:cs typeface="Times New Roman" pitchFamily="18" charset="0"/>
                      </a:endParaRPr>
                    </a:p>
                  </a:txBody>
                  <a:tcPr/>
                </a:tc>
                <a:extLst>
                  <a:ext uri="{0D108BD9-81ED-4DB2-BD59-A6C34878D82A}">
                    <a16:rowId xmlns:a16="http://schemas.microsoft.com/office/drawing/2014/main" val="10004"/>
                  </a:ext>
                </a:extLst>
              </a:tr>
              <a:tr h="416902">
                <a:tc>
                  <a:txBody>
                    <a:bodyPr/>
                    <a:lstStyle/>
                    <a:p>
                      <a:pPr algn="ctr"/>
                      <a:r>
                        <a:rPr lang="en-IN" sz="1400" b="1" dirty="0">
                          <a:latin typeface="Times New Roman" pitchFamily="18" charset="0"/>
                          <a:cs typeface="Times New Roman" pitchFamily="18" charset="0"/>
                        </a:rPr>
                        <a:t>Total</a:t>
                      </a:r>
                      <a:endParaRPr lang="en-US" sz="1400" b="1" dirty="0">
                        <a:latin typeface="Times New Roman" pitchFamily="18" charset="0"/>
                        <a:cs typeface="Times New Roman" pitchFamily="18" charset="0"/>
                      </a:endParaRPr>
                    </a:p>
                  </a:txBody>
                  <a:tcPr/>
                </a:tc>
                <a:tc>
                  <a:txBody>
                    <a:bodyPr/>
                    <a:lstStyle/>
                    <a:p>
                      <a:pPr algn="ctr"/>
                      <a:r>
                        <a:rPr lang="en-IN" sz="1400" b="1" dirty="0">
                          <a:latin typeface="Times New Roman" pitchFamily="18" charset="0"/>
                          <a:cs typeface="Times New Roman" pitchFamily="18" charset="0"/>
                        </a:rPr>
                        <a:t>224</a:t>
                      </a:r>
                      <a:endParaRPr lang="en-US" sz="1400" b="1" dirty="0">
                        <a:latin typeface="Times New Roman" pitchFamily="18" charset="0"/>
                        <a:cs typeface="Times New Roman" pitchFamily="18" charset="0"/>
                      </a:endParaRPr>
                    </a:p>
                  </a:txBody>
                  <a:tcPr/>
                </a:tc>
                <a:tc>
                  <a:txBody>
                    <a:bodyPr/>
                    <a:lstStyle/>
                    <a:p>
                      <a:pPr algn="ctr"/>
                      <a:r>
                        <a:rPr lang="en-IN" sz="1400" b="1" dirty="0">
                          <a:latin typeface="Times New Roman" pitchFamily="18" charset="0"/>
                          <a:cs typeface="Times New Roman" pitchFamily="18" charset="0"/>
                        </a:rPr>
                        <a:t>232</a:t>
                      </a:r>
                      <a:endParaRPr lang="en-US" sz="1400" b="1" dirty="0">
                        <a:latin typeface="Times New Roman" pitchFamily="18" charset="0"/>
                        <a:cs typeface="Times New Roman" pitchFamily="18" charset="0"/>
                      </a:endParaRPr>
                    </a:p>
                  </a:txBody>
                  <a:tcPr/>
                </a:tc>
                <a:tc>
                  <a:txBody>
                    <a:bodyPr/>
                    <a:lstStyle/>
                    <a:p>
                      <a:pPr algn="ctr"/>
                      <a:r>
                        <a:rPr lang="en-IN" sz="1400" b="1" dirty="0">
                          <a:latin typeface="Times New Roman" pitchFamily="18" charset="0"/>
                          <a:cs typeface="Times New Roman" pitchFamily="18" charset="0"/>
                        </a:rPr>
                        <a:t>212</a:t>
                      </a:r>
                      <a:endParaRPr lang="en-US" sz="1400" b="1" dirty="0">
                        <a:latin typeface="Times New Roman" pitchFamily="18" charset="0"/>
                        <a:cs typeface="Times New Roman" pitchFamily="18" charset="0"/>
                      </a:endParaRPr>
                    </a:p>
                  </a:txBody>
                  <a:tcPr/>
                </a:tc>
                <a:tc>
                  <a:txBody>
                    <a:bodyPr/>
                    <a:lstStyle/>
                    <a:p>
                      <a:pPr algn="ctr"/>
                      <a:r>
                        <a:rPr lang="en-IN" sz="1400" b="1" dirty="0">
                          <a:latin typeface="Times New Roman" pitchFamily="18" charset="0"/>
                          <a:cs typeface="Times New Roman" pitchFamily="18" charset="0"/>
                        </a:rPr>
                        <a:t>12</a:t>
                      </a:r>
                      <a:endParaRPr lang="en-US" sz="1400" b="1" dirty="0">
                        <a:latin typeface="Times New Roman" pitchFamily="18" charset="0"/>
                        <a:cs typeface="Times New Roman" pitchFamily="18" charset="0"/>
                      </a:endParaRPr>
                    </a:p>
                  </a:txBody>
                  <a:tcPr/>
                </a:tc>
                <a:tc>
                  <a:txBody>
                    <a:bodyPr/>
                    <a:lstStyle/>
                    <a:p>
                      <a:pPr algn="ctr"/>
                      <a:r>
                        <a:rPr lang="en-IN" sz="1400" b="1" dirty="0">
                          <a:latin typeface="Times New Roman" pitchFamily="18" charset="0"/>
                          <a:cs typeface="Times New Roman" pitchFamily="18" charset="0"/>
                        </a:rPr>
                        <a:t>06</a:t>
                      </a:r>
                      <a:endParaRPr lang="en-US" sz="1400" b="1" dirty="0">
                        <a:latin typeface="Times New Roman" pitchFamily="18" charset="0"/>
                        <a:cs typeface="Times New Roman" pitchFamily="18" charset="0"/>
                      </a:endParaRPr>
                    </a:p>
                  </a:txBody>
                  <a:tcPr/>
                </a:tc>
                <a:tc>
                  <a:txBody>
                    <a:bodyPr/>
                    <a:lstStyle/>
                    <a:p>
                      <a:pPr algn="ctr"/>
                      <a:r>
                        <a:rPr lang="en-IN" sz="1400" b="1" dirty="0">
                          <a:latin typeface="Times New Roman" pitchFamily="18" charset="0"/>
                          <a:cs typeface="Times New Roman" pitchFamily="18" charset="0"/>
                        </a:rPr>
                        <a:t>244,14,48,088</a:t>
                      </a:r>
                      <a:endParaRPr lang="en-US" sz="1400" b="1" dirty="0">
                        <a:latin typeface="Times New Roman" pitchFamily="18" charset="0"/>
                        <a:cs typeface="Times New Roman" pitchFamily="18" charset="0"/>
                      </a:endParaRPr>
                    </a:p>
                  </a:txBody>
                  <a:tcPr/>
                </a:tc>
                <a:tc>
                  <a:txBody>
                    <a:bodyPr/>
                    <a:lstStyle/>
                    <a:p>
                      <a:pPr algn="ctr"/>
                      <a:r>
                        <a:rPr lang="en-IN" sz="1400" b="1" dirty="0">
                          <a:latin typeface="Times New Roman" pitchFamily="18" charset="0"/>
                          <a:cs typeface="Times New Roman" pitchFamily="18" charset="0"/>
                        </a:rPr>
                        <a:t>8907</a:t>
                      </a:r>
                      <a:endParaRPr lang="en-US" sz="1400" b="1" dirty="0">
                        <a:latin typeface="Times New Roman" pitchFamily="18" charset="0"/>
                        <a:cs typeface="Times New Roman" pitchFamily="18" charset="0"/>
                      </a:endParaRPr>
                    </a:p>
                  </a:txBody>
                  <a:tcPr/>
                </a:tc>
                <a:extLst>
                  <a:ext uri="{0D108BD9-81ED-4DB2-BD59-A6C34878D82A}">
                    <a16:rowId xmlns:a16="http://schemas.microsoft.com/office/drawing/2014/main" val="10005"/>
                  </a:ext>
                </a:extLst>
              </a:tr>
              <a:tr h="416902">
                <a:tc>
                  <a:txBody>
                    <a:bodyPr/>
                    <a:lstStyle/>
                    <a:p>
                      <a:endParaRPr lang="en-US" sz="1400" dirty="0">
                        <a:latin typeface="Times New Roman" pitchFamily="18" charset="0"/>
                        <a:cs typeface="Times New Roman" pitchFamily="18" charset="0"/>
                      </a:endParaRPr>
                    </a:p>
                  </a:txBody>
                  <a:tcPr/>
                </a:tc>
                <a:tc>
                  <a:txBody>
                    <a:bodyPr/>
                    <a:lstStyle/>
                    <a:p>
                      <a:endParaRPr lang="en-US" sz="1400" dirty="0">
                        <a:latin typeface="Times New Roman" pitchFamily="18" charset="0"/>
                        <a:cs typeface="Times New Roman" pitchFamily="18" charset="0"/>
                      </a:endParaRPr>
                    </a:p>
                  </a:txBody>
                  <a:tcPr/>
                </a:tc>
                <a:tc>
                  <a:txBody>
                    <a:bodyPr/>
                    <a:lstStyle/>
                    <a:p>
                      <a:endParaRPr lang="en-US" sz="1400" dirty="0">
                        <a:latin typeface="Times New Roman" pitchFamily="18" charset="0"/>
                        <a:cs typeface="Times New Roman" pitchFamily="18" charset="0"/>
                      </a:endParaRPr>
                    </a:p>
                  </a:txBody>
                  <a:tcPr/>
                </a:tc>
                <a:tc>
                  <a:txBody>
                    <a:bodyPr/>
                    <a:lstStyle/>
                    <a:p>
                      <a:endParaRPr lang="en-US" sz="1400" dirty="0">
                        <a:latin typeface="Times New Roman" pitchFamily="18" charset="0"/>
                        <a:cs typeface="Times New Roman" pitchFamily="18" charset="0"/>
                      </a:endParaRPr>
                    </a:p>
                  </a:txBody>
                  <a:tcPr/>
                </a:tc>
                <a:tc>
                  <a:txBody>
                    <a:bodyPr/>
                    <a:lstStyle/>
                    <a:p>
                      <a:endParaRPr lang="en-US" sz="1400" dirty="0">
                        <a:latin typeface="Times New Roman" pitchFamily="18" charset="0"/>
                        <a:cs typeface="Times New Roman" pitchFamily="18" charset="0"/>
                      </a:endParaRPr>
                    </a:p>
                  </a:txBody>
                  <a:tcPr/>
                </a:tc>
                <a:tc>
                  <a:txBody>
                    <a:bodyPr/>
                    <a:lstStyle/>
                    <a:p>
                      <a:endParaRPr lang="en-US" sz="1400" dirty="0">
                        <a:latin typeface="Times New Roman" pitchFamily="18" charset="0"/>
                        <a:cs typeface="Times New Roman" pitchFamily="18" charset="0"/>
                      </a:endParaRPr>
                    </a:p>
                  </a:txBody>
                  <a:tcPr/>
                </a:tc>
                <a:tc>
                  <a:txBody>
                    <a:bodyPr/>
                    <a:lstStyle/>
                    <a:p>
                      <a:endParaRPr lang="en-US" sz="1400" dirty="0">
                        <a:latin typeface="Times New Roman" pitchFamily="18" charset="0"/>
                        <a:cs typeface="Times New Roman" pitchFamily="18" charset="0"/>
                      </a:endParaRPr>
                    </a:p>
                  </a:txBody>
                  <a:tcPr/>
                </a:tc>
                <a:tc>
                  <a:txBody>
                    <a:bodyPr/>
                    <a:lstStyle/>
                    <a:p>
                      <a:endParaRPr lang="en-US" sz="1400" dirty="0">
                        <a:latin typeface="Times New Roman" pitchFamily="18" charset="0"/>
                        <a:cs typeface="Times New Roman" pitchFamily="18" charset="0"/>
                      </a:endParaRPr>
                    </a:p>
                  </a:txBody>
                  <a:tcPr/>
                </a:tc>
                <a:extLst>
                  <a:ext uri="{0D108BD9-81ED-4DB2-BD59-A6C34878D82A}">
                    <a16:rowId xmlns:a16="http://schemas.microsoft.com/office/drawing/2014/main" val="10006"/>
                  </a:ext>
                </a:extLst>
              </a:tr>
            </a:tbl>
          </a:graphicData>
        </a:graphic>
      </p:graphicFrame>
      <p:sp>
        <p:nvSpPr>
          <p:cNvPr id="4" name="Slide Number Placeholder 3"/>
          <p:cNvSpPr>
            <a:spLocks noGrp="1"/>
          </p:cNvSpPr>
          <p:nvPr>
            <p:ph type="sldNum" sz="quarter" idx="12"/>
          </p:nvPr>
        </p:nvSpPr>
        <p:spPr/>
        <p:txBody>
          <a:bodyPr/>
          <a:lstStyle/>
          <a:p>
            <a:fld id="{AB97BAE4-4469-482A-8490-CAA3B67CA7B4}" type="slidenum">
              <a:rPr lang="en-GB" smtClean="0"/>
              <a:pPr/>
              <a:t>15</a:t>
            </a:fld>
            <a:endParaRPr lang="en-GB"/>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38124"/>
            <a:ext cx="8229600" cy="1762125"/>
          </a:xfrm>
        </p:spPr>
        <p:txBody>
          <a:bodyPr anchor="t">
            <a:noAutofit/>
          </a:bodyPr>
          <a:lstStyle/>
          <a:p>
            <a:pPr algn="ctr"/>
            <a:r>
              <a:rPr lang="en-GB" sz="3200" b="1" dirty="0">
                <a:latin typeface="Times New Roman" pitchFamily="18" charset="0"/>
                <a:cs typeface="Times New Roman" pitchFamily="18" charset="0"/>
              </a:rPr>
              <a:t>Trade Union Registrations </a:t>
            </a:r>
            <a:br>
              <a:rPr lang="en-GB" sz="3200" dirty="0">
                <a:latin typeface="Times New Roman" pitchFamily="18" charset="0"/>
                <a:cs typeface="Times New Roman" pitchFamily="18" charset="0"/>
              </a:rPr>
            </a:br>
            <a:r>
              <a:rPr lang="en-GB" sz="2000" dirty="0">
                <a:latin typeface="Times New Roman" pitchFamily="18" charset="0"/>
                <a:cs typeface="Times New Roman" pitchFamily="18" charset="0"/>
              </a:rPr>
              <a:t>(From 01.01.2023 - 31.12.2023 &amp; 01.01.2024 - 31.12.2024) </a:t>
            </a:r>
            <a:br>
              <a:rPr lang="en-GB" sz="2000" dirty="0">
                <a:latin typeface="Times New Roman" pitchFamily="18" charset="0"/>
                <a:cs typeface="Times New Roman" pitchFamily="18" charset="0"/>
              </a:rPr>
            </a:br>
            <a:br>
              <a:rPr lang="en-GB" sz="3200" dirty="0">
                <a:latin typeface="Times New Roman" pitchFamily="18" charset="0"/>
                <a:cs typeface="Times New Roman" pitchFamily="18" charset="0"/>
              </a:rPr>
            </a:br>
            <a:endParaRPr lang="en-GB" sz="3200"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05047576"/>
              </p:ext>
            </p:extLst>
          </p:nvPr>
        </p:nvGraphicFramePr>
        <p:xfrm>
          <a:off x="1952596" y="1120957"/>
          <a:ext cx="8553282" cy="5384618"/>
        </p:xfrm>
        <a:graphic>
          <a:graphicData uri="http://schemas.openxmlformats.org/drawingml/2006/table">
            <a:tbl>
              <a:tblPr firstRow="1" bandRow="1">
                <a:tableStyleId>{5C22544A-7EE6-4342-B048-85BDC9FD1C3A}</a:tableStyleId>
              </a:tblPr>
              <a:tblGrid>
                <a:gridCol w="1450276">
                  <a:extLst>
                    <a:ext uri="{9D8B030D-6E8A-4147-A177-3AD203B41FA5}">
                      <a16:colId xmlns:a16="http://schemas.microsoft.com/office/drawing/2014/main" val="20000"/>
                    </a:ext>
                  </a:extLst>
                </a:gridCol>
                <a:gridCol w="887900">
                  <a:extLst>
                    <a:ext uri="{9D8B030D-6E8A-4147-A177-3AD203B41FA5}">
                      <a16:colId xmlns:a16="http://schemas.microsoft.com/office/drawing/2014/main" val="20001"/>
                    </a:ext>
                  </a:extLst>
                </a:gridCol>
                <a:gridCol w="1000132">
                  <a:extLst>
                    <a:ext uri="{9D8B030D-6E8A-4147-A177-3AD203B41FA5}">
                      <a16:colId xmlns:a16="http://schemas.microsoft.com/office/drawing/2014/main" val="20002"/>
                    </a:ext>
                  </a:extLst>
                </a:gridCol>
                <a:gridCol w="928694">
                  <a:extLst>
                    <a:ext uri="{9D8B030D-6E8A-4147-A177-3AD203B41FA5}">
                      <a16:colId xmlns:a16="http://schemas.microsoft.com/office/drawing/2014/main" val="20003"/>
                    </a:ext>
                  </a:extLst>
                </a:gridCol>
                <a:gridCol w="956384">
                  <a:extLst>
                    <a:ext uri="{9D8B030D-6E8A-4147-A177-3AD203B41FA5}">
                      <a16:colId xmlns:a16="http://schemas.microsoft.com/office/drawing/2014/main" val="20004"/>
                    </a:ext>
                  </a:extLst>
                </a:gridCol>
                <a:gridCol w="1043880">
                  <a:extLst>
                    <a:ext uri="{9D8B030D-6E8A-4147-A177-3AD203B41FA5}">
                      <a16:colId xmlns:a16="http://schemas.microsoft.com/office/drawing/2014/main" val="20005"/>
                    </a:ext>
                  </a:extLst>
                </a:gridCol>
                <a:gridCol w="1000132">
                  <a:extLst>
                    <a:ext uri="{9D8B030D-6E8A-4147-A177-3AD203B41FA5}">
                      <a16:colId xmlns:a16="http://schemas.microsoft.com/office/drawing/2014/main" val="20006"/>
                    </a:ext>
                  </a:extLst>
                </a:gridCol>
                <a:gridCol w="1285884">
                  <a:extLst>
                    <a:ext uri="{9D8B030D-6E8A-4147-A177-3AD203B41FA5}">
                      <a16:colId xmlns:a16="http://schemas.microsoft.com/office/drawing/2014/main" val="20007"/>
                    </a:ext>
                  </a:extLst>
                </a:gridCol>
              </a:tblGrid>
              <a:tr h="927208">
                <a:tc>
                  <a:txBody>
                    <a:bodyPr/>
                    <a:lstStyle/>
                    <a:p>
                      <a:pPr algn="ctr" fontAlgn="ctr"/>
                      <a:r>
                        <a:rPr lang="en-GB" sz="1400" b="1" i="0" u="none" strike="noStrike" dirty="0">
                          <a:solidFill>
                            <a:srgbClr val="000000"/>
                          </a:solidFill>
                          <a:latin typeface="Times New Roman"/>
                        </a:rPr>
                        <a:t>Region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400" b="1" i="0" u="none" strike="noStrike" dirty="0">
                          <a:solidFill>
                            <a:srgbClr val="000000"/>
                          </a:solidFill>
                          <a:latin typeface="Times New Roman"/>
                        </a:rPr>
                        <a:t>Year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GB" sz="1400" b="1" i="0" u="none" strike="noStrike" dirty="0">
                          <a:solidFill>
                            <a:srgbClr val="000000"/>
                          </a:solidFill>
                          <a:latin typeface="Times New Roman"/>
                        </a:rPr>
                        <a:t>No of </a:t>
                      </a:r>
                      <a:br>
                        <a:rPr lang="en-GB" sz="1400" b="1" i="0" u="none" strike="noStrike" dirty="0">
                          <a:solidFill>
                            <a:srgbClr val="000000"/>
                          </a:solidFill>
                          <a:latin typeface="Times New Roman"/>
                        </a:rPr>
                      </a:br>
                      <a:r>
                        <a:rPr lang="en-GB" sz="1400" b="1" i="0" u="none" strike="noStrike" dirty="0">
                          <a:solidFill>
                            <a:srgbClr val="000000"/>
                          </a:solidFill>
                          <a:latin typeface="Times New Roman"/>
                        </a:rPr>
                        <a:t>Trade Unions registered </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GB" sz="1400" b="1" i="0" u="none" strike="noStrike" dirty="0">
                          <a:solidFill>
                            <a:srgbClr val="000000"/>
                          </a:solidFill>
                          <a:latin typeface="Times New Roman"/>
                        </a:rPr>
                        <a:t>Total </a:t>
                      </a:r>
                      <a:br>
                        <a:rPr lang="en-GB" sz="1400" b="1" i="0" u="none" strike="noStrike" dirty="0">
                          <a:solidFill>
                            <a:srgbClr val="000000"/>
                          </a:solidFill>
                          <a:latin typeface="Times New Roman"/>
                        </a:rPr>
                      </a:br>
                      <a:r>
                        <a:rPr lang="en-GB" sz="1400" b="1" i="0" u="none" strike="noStrike" dirty="0">
                          <a:solidFill>
                            <a:srgbClr val="000000"/>
                          </a:solidFill>
                          <a:latin typeface="Times New Roman"/>
                        </a:rPr>
                        <a:t>Workers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GB" sz="1400" b="1" i="0" u="none" strike="noStrike" dirty="0">
                          <a:solidFill>
                            <a:srgbClr val="000000"/>
                          </a:solidFill>
                          <a:latin typeface="Times New Roman"/>
                        </a:rPr>
                        <a:t>No of Male</a:t>
                      </a:r>
                      <a:br>
                        <a:rPr lang="en-GB" sz="1400" b="1" i="0" u="none" strike="noStrike" dirty="0">
                          <a:solidFill>
                            <a:srgbClr val="000000"/>
                          </a:solidFill>
                          <a:latin typeface="Times New Roman"/>
                        </a:rPr>
                      </a:br>
                      <a:r>
                        <a:rPr lang="en-GB" sz="1400" b="1" i="0" u="none" strike="noStrike" dirty="0">
                          <a:solidFill>
                            <a:srgbClr val="000000"/>
                          </a:solidFill>
                          <a:latin typeface="Times New Roman"/>
                        </a:rPr>
                        <a:t>Workers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GB" sz="1400" b="1" i="0" u="none" strike="noStrike" dirty="0">
                          <a:solidFill>
                            <a:srgbClr val="000000"/>
                          </a:solidFill>
                          <a:latin typeface="Times New Roman"/>
                        </a:rPr>
                        <a:t>No of Female</a:t>
                      </a:r>
                      <a:br>
                        <a:rPr lang="en-GB" sz="1400" b="1" i="0" u="none" strike="noStrike" dirty="0">
                          <a:solidFill>
                            <a:srgbClr val="000000"/>
                          </a:solidFill>
                          <a:latin typeface="Times New Roman"/>
                        </a:rPr>
                      </a:br>
                      <a:r>
                        <a:rPr lang="en-GB" sz="1400" b="1" i="0" u="none" strike="noStrike" dirty="0">
                          <a:solidFill>
                            <a:srgbClr val="000000"/>
                          </a:solidFill>
                          <a:latin typeface="Times New Roman"/>
                        </a:rPr>
                        <a:t>Workers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GB" sz="1400" b="1" i="0" u="none" strike="noStrike" dirty="0">
                          <a:solidFill>
                            <a:srgbClr val="000000"/>
                          </a:solidFill>
                          <a:latin typeface="Times New Roman"/>
                        </a:rPr>
                        <a:t>No of formal workers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GB" sz="1400" b="1" i="0" u="none" strike="noStrike" dirty="0">
                          <a:solidFill>
                            <a:srgbClr val="000000"/>
                          </a:solidFill>
                          <a:latin typeface="Times New Roman"/>
                        </a:rPr>
                        <a:t>No of informal workers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01418">
                <a:tc rowSpan="2">
                  <a:txBody>
                    <a:bodyPr/>
                    <a:lstStyle/>
                    <a:p>
                      <a:pPr algn="ctr" fontAlgn="ctr"/>
                      <a:r>
                        <a:rPr lang="en-GB" sz="1400" b="1" i="0" u="none" strike="noStrike" dirty="0">
                          <a:solidFill>
                            <a:srgbClr val="000000"/>
                          </a:solidFill>
                          <a:latin typeface="Times New Roman"/>
                        </a:rPr>
                        <a:t>DLC-1, Bangalore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GB" sz="1400" b="1" i="0" u="none" strike="noStrike" dirty="0">
                          <a:solidFill>
                            <a:srgbClr val="000000"/>
                          </a:solidFill>
                          <a:latin typeface="Times New Roman"/>
                        </a:rPr>
                        <a:t>2023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GB" sz="1400" b="1" i="0" u="none" strike="noStrike" dirty="0">
                          <a:solidFill>
                            <a:srgbClr val="000000"/>
                          </a:solidFill>
                          <a:latin typeface="Times New Roman"/>
                        </a:rPr>
                        <a:t>33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GB" sz="1400" b="1" i="0" u="none" strike="noStrike" dirty="0">
                          <a:solidFill>
                            <a:srgbClr val="000000"/>
                          </a:solidFill>
                          <a:latin typeface="Times New Roman"/>
                        </a:rPr>
                        <a:t>3560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GB" sz="1400" b="1" i="0" u="none" strike="noStrike" dirty="0">
                          <a:solidFill>
                            <a:srgbClr val="000000"/>
                          </a:solidFill>
                          <a:latin typeface="Times New Roman"/>
                        </a:rPr>
                        <a:t>3165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GB" sz="1400" b="1" i="0" u="none" strike="noStrike" dirty="0">
                          <a:solidFill>
                            <a:srgbClr val="000000"/>
                          </a:solidFill>
                          <a:latin typeface="Times New Roman"/>
                        </a:rPr>
                        <a:t>395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GB" sz="1400" b="1" i="0" u="none" strike="noStrike" dirty="0">
                          <a:solidFill>
                            <a:srgbClr val="000000"/>
                          </a:solidFill>
                          <a:latin typeface="Times New Roman"/>
                        </a:rPr>
                        <a:t>1149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GB" sz="1400" b="1" i="0" u="none" strike="noStrike" dirty="0">
                          <a:solidFill>
                            <a:srgbClr val="000000"/>
                          </a:solidFill>
                          <a:latin typeface="Times New Roman"/>
                        </a:rPr>
                        <a:t>2411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r h="316470">
                <a:tc vMerge="1">
                  <a:txBody>
                    <a:bodyPr/>
                    <a:lstStyle/>
                    <a:p>
                      <a:pPr algn="ctr" fontAlgn="ctr"/>
                      <a:endParaRPr lang="en-GB" sz="1400" b="1" i="0" u="none" strike="noStrike" dirty="0">
                        <a:solidFill>
                          <a:srgbClr val="000000"/>
                        </a:solidFill>
                        <a:latin typeface="Times New Roman"/>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400" b="1" i="0" u="none" strike="noStrike" dirty="0">
                          <a:solidFill>
                            <a:srgbClr val="000000"/>
                          </a:solidFill>
                          <a:latin typeface="Times New Roman"/>
                        </a:rPr>
                        <a:t>2024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GB" sz="1400" b="1" i="0" u="none" strike="noStrike" dirty="0">
                          <a:solidFill>
                            <a:srgbClr val="000000"/>
                          </a:solidFill>
                          <a:latin typeface="Times New Roman"/>
                        </a:rPr>
                        <a:t>21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GB" sz="1400" b="1" i="0" u="none" strike="noStrike" dirty="0">
                          <a:solidFill>
                            <a:srgbClr val="000000"/>
                          </a:solidFill>
                          <a:latin typeface="Times New Roman"/>
                        </a:rPr>
                        <a:t>1551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GB" sz="1400" b="1" i="0" u="none" strike="noStrike" dirty="0">
                          <a:solidFill>
                            <a:srgbClr val="000000"/>
                          </a:solidFill>
                          <a:latin typeface="Times New Roman"/>
                        </a:rPr>
                        <a:t>1379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GB" sz="1400" b="1" i="0" u="none" strike="noStrike" dirty="0">
                          <a:solidFill>
                            <a:srgbClr val="000000"/>
                          </a:solidFill>
                          <a:latin typeface="Times New Roman"/>
                        </a:rPr>
                        <a:t>172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GB" sz="1400" b="1" i="0" u="none" strike="noStrike" dirty="0">
                          <a:solidFill>
                            <a:srgbClr val="000000"/>
                          </a:solidFill>
                          <a:latin typeface="Times New Roman"/>
                        </a:rPr>
                        <a:t>476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GB" sz="1400" b="1" i="0" u="none" strike="noStrike" dirty="0">
                          <a:solidFill>
                            <a:srgbClr val="000000"/>
                          </a:solidFill>
                          <a:latin typeface="Times New Roman"/>
                        </a:rPr>
                        <a:t>1075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2"/>
                  </a:ext>
                </a:extLst>
              </a:tr>
              <a:tr h="401418">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1400" b="1" i="0" u="none" strike="noStrike" dirty="0">
                          <a:solidFill>
                            <a:srgbClr val="000000"/>
                          </a:solidFill>
                          <a:latin typeface="Times New Roman"/>
                        </a:rPr>
                        <a:t>DLC-2, Bangalore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1" i="0" u="none" strike="noStrike" dirty="0">
                          <a:solidFill>
                            <a:srgbClr val="000000"/>
                          </a:solidFill>
                          <a:latin typeface="Times New Roman"/>
                        </a:rPr>
                        <a:t>2023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1" i="0" u="none" strike="noStrike" dirty="0">
                          <a:solidFill>
                            <a:srgbClr val="000000"/>
                          </a:solidFill>
                          <a:latin typeface="Times New Roman"/>
                        </a:rPr>
                        <a:t>32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1" i="0" u="none" strike="noStrike" dirty="0">
                          <a:solidFill>
                            <a:srgbClr val="000000"/>
                          </a:solidFill>
                          <a:latin typeface="Times New Roman"/>
                        </a:rPr>
                        <a:t>9938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1" i="0" u="none" strike="noStrike" dirty="0">
                          <a:solidFill>
                            <a:srgbClr val="000000"/>
                          </a:solidFill>
                          <a:latin typeface="Times New Roman"/>
                        </a:rPr>
                        <a:t>8843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1" i="0" u="none" strike="noStrike" dirty="0">
                          <a:solidFill>
                            <a:srgbClr val="000000"/>
                          </a:solidFill>
                          <a:latin typeface="Times New Roman"/>
                        </a:rPr>
                        <a:t>1095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1" i="0" u="none" strike="noStrike" dirty="0">
                          <a:solidFill>
                            <a:srgbClr val="000000"/>
                          </a:solidFill>
                          <a:latin typeface="Times New Roman"/>
                        </a:rPr>
                        <a:t>1010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1" i="0" u="none" strike="noStrike" dirty="0">
                          <a:solidFill>
                            <a:srgbClr val="000000"/>
                          </a:solidFill>
                          <a:latin typeface="Times New Roman"/>
                        </a:rPr>
                        <a:t>8071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13512">
                <a:tc vMerge="1">
                  <a:txBody>
                    <a:bodyPr/>
                    <a:lstStyle/>
                    <a:p>
                      <a:pPr algn="ctr" fontAlgn="ctr"/>
                      <a:endParaRPr lang="en-GB" sz="1400" b="1" i="0" u="none" strike="noStrike" dirty="0">
                        <a:solidFill>
                          <a:srgbClr val="000000"/>
                        </a:solidFill>
                        <a:latin typeface="Times New Roman"/>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400" b="1" i="0" u="none" strike="noStrike" dirty="0">
                          <a:solidFill>
                            <a:srgbClr val="000000"/>
                          </a:solidFill>
                          <a:latin typeface="Times New Roman"/>
                        </a:rPr>
                        <a:t>2024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1" i="0" u="none" strike="noStrike" dirty="0">
                          <a:solidFill>
                            <a:srgbClr val="000000"/>
                          </a:solidFill>
                          <a:latin typeface="Times New Roman"/>
                        </a:rPr>
                        <a:t>21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1" i="0" u="none" strike="noStrike" dirty="0">
                          <a:solidFill>
                            <a:srgbClr val="000000"/>
                          </a:solidFill>
                          <a:latin typeface="Times New Roman"/>
                        </a:rPr>
                        <a:t>2475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1" i="0" u="none" strike="noStrike" dirty="0">
                          <a:solidFill>
                            <a:srgbClr val="000000"/>
                          </a:solidFill>
                          <a:latin typeface="Times New Roman"/>
                        </a:rPr>
                        <a:t>2128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1" i="0" u="none" strike="noStrike" dirty="0">
                          <a:solidFill>
                            <a:srgbClr val="000000"/>
                          </a:solidFill>
                          <a:latin typeface="Times New Roman"/>
                        </a:rPr>
                        <a:t>347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1" i="0" u="none" strike="noStrike" dirty="0">
                          <a:solidFill>
                            <a:srgbClr val="000000"/>
                          </a:solidFill>
                          <a:latin typeface="Times New Roman"/>
                        </a:rPr>
                        <a:t>284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1" i="0" u="none" strike="noStrike" dirty="0">
                          <a:solidFill>
                            <a:srgbClr val="000000"/>
                          </a:solidFill>
                          <a:latin typeface="Times New Roman"/>
                        </a:rPr>
                        <a:t>2191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93310">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1400" b="1" i="0" u="none" strike="noStrike" dirty="0">
                          <a:solidFill>
                            <a:srgbClr val="000000"/>
                          </a:solidFill>
                          <a:latin typeface="Times New Roman"/>
                        </a:rPr>
                        <a:t>DLC P&amp;S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GB" sz="1400" b="1" i="0" u="none" strike="noStrike" dirty="0">
                          <a:solidFill>
                            <a:srgbClr val="000000"/>
                          </a:solidFill>
                          <a:latin typeface="Times New Roman"/>
                        </a:rPr>
                        <a:t>2023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GB" sz="1400" b="1" i="0" u="none" strike="noStrike" dirty="0">
                          <a:solidFill>
                            <a:srgbClr val="000000"/>
                          </a:solidFill>
                          <a:latin typeface="Times New Roman"/>
                        </a:rPr>
                        <a:t>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GB" sz="1400" b="1" i="0" u="none" strike="noStrike" dirty="0">
                          <a:solidFill>
                            <a:srgbClr val="000000"/>
                          </a:solidFill>
                          <a:latin typeface="Times New Roman"/>
                        </a:rPr>
                        <a:t>2677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GB" sz="1400" b="1" i="0" u="none" strike="noStrike" dirty="0">
                          <a:solidFill>
                            <a:srgbClr val="000000"/>
                          </a:solidFill>
                          <a:latin typeface="Times New Roman"/>
                        </a:rPr>
                        <a:t>2380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GB" sz="1400" b="1" i="0" u="none" strike="noStrike" dirty="0">
                          <a:solidFill>
                            <a:srgbClr val="000000"/>
                          </a:solidFill>
                          <a:latin typeface="Times New Roman"/>
                        </a:rPr>
                        <a:t>297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GB" sz="1400" b="1" i="0" u="none" strike="noStrike" dirty="0">
                          <a:solidFill>
                            <a:srgbClr val="000000"/>
                          </a:solidFill>
                          <a:latin typeface="Times New Roman"/>
                        </a:rPr>
                        <a:t>446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GB" sz="1400" b="1" i="0" u="none" strike="noStrike" dirty="0">
                          <a:solidFill>
                            <a:srgbClr val="000000"/>
                          </a:solidFill>
                          <a:latin typeface="Times New Roman"/>
                        </a:rPr>
                        <a:t>2231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5"/>
                  </a:ext>
                </a:extLst>
              </a:tr>
              <a:tr h="237956">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GB" sz="1400" b="1" i="0" u="none" strike="noStrike" dirty="0">
                        <a:solidFill>
                          <a:srgbClr val="000000"/>
                        </a:solidFill>
                        <a:latin typeface="Times New Roman"/>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1" i="0" u="none" strike="noStrike" dirty="0">
                          <a:solidFill>
                            <a:srgbClr val="000000"/>
                          </a:solidFill>
                          <a:latin typeface="Times New Roman"/>
                        </a:rPr>
                        <a:t>2024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GB" sz="1400" b="1" i="0" u="none" strike="noStrike" dirty="0">
                          <a:solidFill>
                            <a:srgbClr val="000000"/>
                          </a:solidFill>
                          <a:latin typeface="Times New Roman"/>
                        </a:rPr>
                        <a:t>26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GB" sz="1400" b="1" i="0" u="none" strike="noStrike" dirty="0">
                          <a:solidFill>
                            <a:srgbClr val="000000"/>
                          </a:solidFill>
                          <a:latin typeface="Times New Roman"/>
                        </a:rPr>
                        <a:t>2378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GB" sz="1400" b="1" i="0" u="none" strike="noStrike" dirty="0">
                          <a:solidFill>
                            <a:srgbClr val="000000"/>
                          </a:solidFill>
                          <a:latin typeface="Times New Roman"/>
                        </a:rPr>
                        <a:t>2127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GB" sz="1400" b="1" i="0" u="none" strike="noStrike" dirty="0">
                          <a:solidFill>
                            <a:srgbClr val="000000"/>
                          </a:solidFill>
                          <a:latin typeface="Times New Roman"/>
                        </a:rPr>
                        <a:t>251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GB" sz="1400" b="1" i="0" u="none" strike="noStrike" dirty="0">
                          <a:solidFill>
                            <a:srgbClr val="000000"/>
                          </a:solidFill>
                          <a:latin typeface="Times New Roman"/>
                        </a:rPr>
                        <a:t>450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GB" sz="1400" b="1" i="0" u="none" strike="noStrike" dirty="0">
                          <a:solidFill>
                            <a:srgbClr val="000000"/>
                          </a:solidFill>
                          <a:latin typeface="Times New Roman"/>
                        </a:rPr>
                        <a:t>1928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6"/>
                  </a:ext>
                </a:extLst>
              </a:tr>
              <a:tr h="401418">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1400" b="1" i="0" u="none" strike="noStrike" dirty="0">
                          <a:solidFill>
                            <a:srgbClr val="000000"/>
                          </a:solidFill>
                          <a:latin typeface="Times New Roman"/>
                        </a:rPr>
                        <a:t>DLC Hassan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1" i="0" u="none" strike="noStrike" dirty="0">
                          <a:solidFill>
                            <a:srgbClr val="000000"/>
                          </a:solidFill>
                          <a:latin typeface="Times New Roman"/>
                        </a:rPr>
                        <a:t>2023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1" i="0" u="none" strike="noStrike" dirty="0">
                          <a:solidFill>
                            <a:srgbClr val="000000"/>
                          </a:solidFill>
                          <a:latin typeface="Times New Roman"/>
                        </a:rPr>
                        <a:t>18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1" i="0" u="none" strike="noStrike" dirty="0">
                          <a:solidFill>
                            <a:srgbClr val="000000"/>
                          </a:solidFill>
                          <a:latin typeface="Times New Roman"/>
                        </a:rPr>
                        <a:t>2545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1" i="0" u="none" strike="noStrike" dirty="0">
                          <a:solidFill>
                            <a:srgbClr val="000000"/>
                          </a:solidFill>
                          <a:latin typeface="Times New Roman"/>
                        </a:rPr>
                        <a:t>2043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1" i="0" u="none" strike="noStrike" dirty="0">
                          <a:solidFill>
                            <a:srgbClr val="000000"/>
                          </a:solidFill>
                          <a:latin typeface="Times New Roman"/>
                        </a:rPr>
                        <a:t>502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1" i="0" u="none" strike="noStrike" dirty="0">
                          <a:solidFill>
                            <a:srgbClr val="000000"/>
                          </a:solidFill>
                          <a:latin typeface="Times New Roman"/>
                        </a:rPr>
                        <a:t>488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1" i="0" u="none" strike="noStrike" dirty="0">
                          <a:solidFill>
                            <a:srgbClr val="000000"/>
                          </a:solidFill>
                          <a:latin typeface="Times New Roman"/>
                        </a:rPr>
                        <a:t>2057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70407">
                <a:tc vMerge="1">
                  <a:txBody>
                    <a:bodyPr/>
                    <a:lstStyle/>
                    <a:p>
                      <a:pPr algn="ctr" fontAlgn="ctr"/>
                      <a:endParaRPr lang="en-GB" sz="1400" b="1" i="0" u="none" strike="noStrike" dirty="0">
                        <a:solidFill>
                          <a:srgbClr val="000000"/>
                        </a:solidFill>
                        <a:latin typeface="Times New Roman"/>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400" b="1" i="0" u="none" strike="noStrike" dirty="0">
                          <a:solidFill>
                            <a:srgbClr val="000000"/>
                          </a:solidFill>
                          <a:latin typeface="Times New Roman"/>
                        </a:rPr>
                        <a:t>2024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1" i="0" u="none" strike="noStrike" dirty="0">
                          <a:solidFill>
                            <a:srgbClr val="000000"/>
                          </a:solidFill>
                          <a:latin typeface="Times New Roman"/>
                        </a:rPr>
                        <a:t>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1" i="0" u="none" strike="noStrike" dirty="0">
                          <a:solidFill>
                            <a:srgbClr val="000000"/>
                          </a:solidFill>
                          <a:latin typeface="Times New Roman"/>
                        </a:rPr>
                        <a:t>948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1" i="0" u="none" strike="noStrike" dirty="0">
                          <a:solidFill>
                            <a:srgbClr val="000000"/>
                          </a:solidFill>
                          <a:latin typeface="Times New Roman"/>
                        </a:rPr>
                        <a:t>714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1" i="0" u="none" strike="noStrike" dirty="0">
                          <a:solidFill>
                            <a:srgbClr val="000000"/>
                          </a:solidFill>
                          <a:latin typeface="Times New Roman"/>
                        </a:rPr>
                        <a:t>234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1" i="0" u="none" strike="noStrike" dirty="0">
                          <a:solidFill>
                            <a:srgbClr val="000000"/>
                          </a:solidFill>
                          <a:latin typeface="Times New Roman"/>
                        </a:rPr>
                        <a:t>320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1" i="0" u="none" strike="noStrike" dirty="0">
                          <a:solidFill>
                            <a:srgbClr val="000000"/>
                          </a:solidFill>
                          <a:latin typeface="Times New Roman"/>
                        </a:rPr>
                        <a:t>628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401418">
                <a:tc rowSpan="2">
                  <a:txBody>
                    <a:bodyPr/>
                    <a:lstStyle/>
                    <a:p>
                      <a:pPr algn="ctr" fontAlgn="ctr"/>
                      <a:r>
                        <a:rPr lang="en-GB" sz="1400" b="1" i="0" u="none" strike="noStrike" dirty="0">
                          <a:solidFill>
                            <a:srgbClr val="000000"/>
                          </a:solidFill>
                          <a:latin typeface="Times New Roman"/>
                        </a:rPr>
                        <a:t>DLC Belagavi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GB" sz="1400" b="1" i="0" u="none" strike="noStrike" dirty="0">
                          <a:solidFill>
                            <a:srgbClr val="000000"/>
                          </a:solidFill>
                          <a:latin typeface="Times New Roman"/>
                        </a:rPr>
                        <a:t>2023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GB" sz="1400" b="1" i="0" u="none" strike="noStrike" dirty="0">
                          <a:solidFill>
                            <a:srgbClr val="000000"/>
                          </a:solidFill>
                          <a:latin typeface="Times New Roman"/>
                        </a:rPr>
                        <a:t>51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GB" sz="1400" b="1" i="0" u="none" strike="noStrike" dirty="0">
                          <a:solidFill>
                            <a:srgbClr val="000000"/>
                          </a:solidFill>
                          <a:latin typeface="Times New Roman"/>
                        </a:rPr>
                        <a:t>6092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GB" sz="1400" b="1" i="0" u="none" strike="noStrike" dirty="0">
                          <a:solidFill>
                            <a:srgbClr val="000000"/>
                          </a:solidFill>
                          <a:latin typeface="Times New Roman"/>
                        </a:rPr>
                        <a:t>5233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GB" sz="1400" b="1" i="0" u="none" strike="noStrike" dirty="0">
                          <a:solidFill>
                            <a:srgbClr val="000000"/>
                          </a:solidFill>
                          <a:latin typeface="Times New Roman"/>
                        </a:rPr>
                        <a:t>859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GB" sz="1400" b="1" i="0" u="none" strike="noStrike" dirty="0">
                          <a:solidFill>
                            <a:srgbClr val="000000"/>
                          </a:solidFill>
                          <a:latin typeface="Times New Roman"/>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GB" sz="1400" b="1" i="0" u="none" strike="noStrike" dirty="0">
                          <a:solidFill>
                            <a:srgbClr val="000000"/>
                          </a:solidFill>
                          <a:latin typeface="Times New Roman"/>
                        </a:rPr>
                        <a:t>6092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9"/>
                  </a:ext>
                </a:extLst>
              </a:tr>
              <a:tr h="270324">
                <a:tc vMerge="1">
                  <a:txBody>
                    <a:bodyPr/>
                    <a:lstStyle/>
                    <a:p>
                      <a:pPr algn="ctr" fontAlgn="ctr"/>
                      <a:endParaRPr lang="en-GB" sz="1400" b="1" i="0" u="none" strike="noStrike" dirty="0">
                        <a:solidFill>
                          <a:srgbClr val="000000"/>
                        </a:solidFill>
                        <a:latin typeface="Times New Roman"/>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400" b="1" i="0" u="none" strike="noStrike" dirty="0">
                          <a:solidFill>
                            <a:srgbClr val="000000"/>
                          </a:solidFill>
                          <a:latin typeface="Times New Roman"/>
                        </a:rPr>
                        <a:t>2024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GB" sz="1400" b="1" i="0" u="none" strike="noStrike" dirty="0">
                          <a:solidFill>
                            <a:srgbClr val="000000"/>
                          </a:solidFill>
                          <a:latin typeface="Times New Roman"/>
                        </a:rPr>
                        <a:t>68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GB" sz="1400" b="1" i="0" u="none" strike="noStrike" dirty="0">
                          <a:solidFill>
                            <a:srgbClr val="000000"/>
                          </a:solidFill>
                          <a:latin typeface="Times New Roman"/>
                        </a:rPr>
                        <a:t>7867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GB" sz="1400" b="1" i="0" u="none" strike="noStrike" dirty="0">
                          <a:solidFill>
                            <a:srgbClr val="000000"/>
                          </a:solidFill>
                          <a:latin typeface="Times New Roman"/>
                        </a:rPr>
                        <a:t>6838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GB" sz="1400" b="1" i="0" u="none" strike="noStrike" dirty="0">
                          <a:solidFill>
                            <a:srgbClr val="000000"/>
                          </a:solidFill>
                          <a:latin typeface="Times New Roman"/>
                        </a:rPr>
                        <a:t>1029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GB" sz="1400" b="1" i="0" u="none" strike="noStrike" dirty="0">
                          <a:solidFill>
                            <a:srgbClr val="000000"/>
                          </a:solidFill>
                          <a:latin typeface="Times New Roman"/>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GB" sz="1400" b="1" i="0" u="none" strike="noStrike" dirty="0">
                          <a:solidFill>
                            <a:srgbClr val="000000"/>
                          </a:solidFill>
                          <a:latin typeface="Times New Roman"/>
                        </a:rPr>
                        <a:t>7867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10"/>
                  </a:ext>
                </a:extLst>
              </a:tr>
              <a:tr h="401418">
                <a:tc rowSpan="2">
                  <a:txBody>
                    <a:bodyPr/>
                    <a:lstStyle/>
                    <a:p>
                      <a:pPr algn="ctr" fontAlgn="ctr"/>
                      <a:r>
                        <a:rPr lang="en-GB" sz="1400" b="1" i="0" u="none" strike="noStrike" dirty="0">
                          <a:solidFill>
                            <a:srgbClr val="000000"/>
                          </a:solidFill>
                          <a:latin typeface="Times New Roman"/>
                        </a:rPr>
                        <a:t>DLC </a:t>
                      </a:r>
                      <a:r>
                        <a:rPr lang="en-GB" sz="1400" b="1" i="0" u="none" strike="noStrike" dirty="0" err="1">
                          <a:solidFill>
                            <a:srgbClr val="000000"/>
                          </a:solidFill>
                          <a:latin typeface="Times New Roman"/>
                        </a:rPr>
                        <a:t>Kalaburgi</a:t>
                      </a:r>
                      <a:endParaRPr lang="en-GB" sz="1400" b="1" i="0" u="none" strike="noStrike" dirty="0">
                        <a:solidFill>
                          <a:srgbClr val="000000"/>
                        </a:solidFill>
                        <a:latin typeface="Times New Roman"/>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1" i="0" u="none" strike="noStrike" dirty="0">
                          <a:solidFill>
                            <a:srgbClr val="000000"/>
                          </a:solidFill>
                          <a:latin typeface="Times New Roman"/>
                        </a:rPr>
                        <a:t>2023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1" i="0" u="none" strike="noStrike" dirty="0">
                          <a:solidFill>
                            <a:srgbClr val="000000"/>
                          </a:solidFill>
                          <a:latin typeface="Times New Roman"/>
                        </a:rPr>
                        <a:t>27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1" i="0" u="none" strike="noStrike" dirty="0">
                          <a:solidFill>
                            <a:srgbClr val="000000"/>
                          </a:solidFill>
                          <a:latin typeface="Times New Roman"/>
                        </a:rPr>
                        <a:t>3007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1" i="0" u="none" strike="noStrike" dirty="0">
                          <a:solidFill>
                            <a:srgbClr val="000000"/>
                          </a:solidFill>
                          <a:latin typeface="Times New Roman"/>
                        </a:rPr>
                        <a:t>1998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1" i="0" u="none" strike="noStrike" dirty="0">
                          <a:solidFill>
                            <a:srgbClr val="000000"/>
                          </a:solidFill>
                          <a:latin typeface="Times New Roman"/>
                        </a:rPr>
                        <a:t>1009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1" i="0" u="none" strike="noStrike" dirty="0">
                          <a:solidFill>
                            <a:srgbClr val="000000"/>
                          </a:solidFill>
                          <a:latin typeface="Times New Roman"/>
                        </a:rPr>
                        <a:t>890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1" i="0" u="none" strike="noStrike" dirty="0">
                          <a:solidFill>
                            <a:srgbClr val="000000"/>
                          </a:solidFill>
                          <a:latin typeface="Times New Roman"/>
                        </a:rPr>
                        <a:t>2117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320066">
                <a:tc vMerge="1">
                  <a:txBody>
                    <a:bodyPr/>
                    <a:lstStyle/>
                    <a:p>
                      <a:pPr algn="ctr" fontAlgn="ctr"/>
                      <a:endParaRPr lang="en-GB" sz="1400" b="1" i="0" u="none" strike="noStrike" dirty="0">
                        <a:solidFill>
                          <a:srgbClr val="000000"/>
                        </a:solidFill>
                        <a:latin typeface="Times New Roman"/>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400" b="1" i="0" u="none" strike="noStrike" dirty="0">
                          <a:solidFill>
                            <a:srgbClr val="000000"/>
                          </a:solidFill>
                          <a:latin typeface="Times New Roman"/>
                        </a:rPr>
                        <a:t>2024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1" i="0" u="none" strike="noStrike" dirty="0">
                          <a:solidFill>
                            <a:srgbClr val="000000"/>
                          </a:solidFill>
                          <a:latin typeface="Times New Roman"/>
                        </a:rPr>
                        <a:t>19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1" i="0" u="none" strike="noStrike" dirty="0">
                          <a:solidFill>
                            <a:srgbClr val="000000"/>
                          </a:solidFill>
                          <a:latin typeface="Times New Roman"/>
                        </a:rPr>
                        <a:t>2222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1" i="0" u="none" strike="noStrike" dirty="0">
                          <a:solidFill>
                            <a:srgbClr val="000000"/>
                          </a:solidFill>
                          <a:latin typeface="Times New Roman"/>
                        </a:rPr>
                        <a:t>1850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1" i="0" u="none" strike="noStrike" dirty="0">
                          <a:solidFill>
                            <a:srgbClr val="000000"/>
                          </a:solidFill>
                          <a:latin typeface="Times New Roman"/>
                        </a:rPr>
                        <a:t>372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1" i="0" u="none" strike="noStrike" dirty="0">
                          <a:solidFill>
                            <a:srgbClr val="000000"/>
                          </a:solidFill>
                          <a:latin typeface="Times New Roman"/>
                        </a:rPr>
                        <a:t>525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1" i="0" u="none" strike="noStrike" dirty="0">
                          <a:solidFill>
                            <a:srgbClr val="000000"/>
                          </a:solidFill>
                          <a:latin typeface="Times New Roman"/>
                        </a:rPr>
                        <a:t>1697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328275">
                <a:tc>
                  <a:txBody>
                    <a:bodyPr/>
                    <a:lstStyle/>
                    <a:p>
                      <a:pPr algn="ctr" fontAlgn="ctr"/>
                      <a:r>
                        <a:rPr lang="en-GB" sz="1400" b="1" i="0" u="none" strike="noStrike" dirty="0">
                          <a:solidFill>
                            <a:srgbClr val="000000"/>
                          </a:solidFill>
                          <a:latin typeface="Times New Roman"/>
                        </a:rPr>
                        <a:t>Total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endParaRPr lang="en-GB" sz="1400" b="1" i="0" u="none" strike="noStrike" dirty="0">
                        <a:solidFill>
                          <a:srgbClr val="000000"/>
                        </a:solidFill>
                        <a:latin typeface="Times New Roman"/>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GB" sz="1400" b="1" i="0" u="none" strike="noStrike" dirty="0">
                          <a:solidFill>
                            <a:srgbClr val="000000"/>
                          </a:solidFill>
                          <a:latin typeface="Times New Roman"/>
                        </a:rPr>
                        <a:t>348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GB" sz="1400" b="1" i="0" u="none" strike="noStrike" dirty="0">
                          <a:solidFill>
                            <a:srgbClr val="000000"/>
                          </a:solidFill>
                          <a:latin typeface="Times New Roman"/>
                        </a:rPr>
                        <a:t>45260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GB" sz="1400" b="1" i="0" u="none" strike="noStrike" dirty="0">
                          <a:solidFill>
                            <a:srgbClr val="000000"/>
                          </a:solidFill>
                          <a:latin typeface="Times New Roman"/>
                        </a:rPr>
                        <a:t>38698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GB" sz="1400" b="1" i="0" u="none" strike="noStrike" dirty="0">
                          <a:solidFill>
                            <a:srgbClr val="000000"/>
                          </a:solidFill>
                          <a:latin typeface="Times New Roman"/>
                        </a:rPr>
                        <a:t>6562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GB" sz="1400" b="1" i="0" u="none" strike="noStrike" dirty="0">
                          <a:solidFill>
                            <a:srgbClr val="000000"/>
                          </a:solidFill>
                          <a:latin typeface="Times New Roman"/>
                        </a:rPr>
                        <a:t>6038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GB" sz="1400" b="1" i="0" u="none" strike="noStrike" dirty="0">
                          <a:solidFill>
                            <a:srgbClr val="000000"/>
                          </a:solidFill>
                          <a:latin typeface="Times New Roman"/>
                        </a:rPr>
                        <a:t>38365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13"/>
                  </a:ext>
                </a:extLst>
              </a:tr>
            </a:tbl>
          </a:graphicData>
        </a:graphic>
      </p:graphicFrame>
      <p:sp>
        <p:nvSpPr>
          <p:cNvPr id="5" name="Slide Number Placeholder 4"/>
          <p:cNvSpPr>
            <a:spLocks noGrp="1"/>
          </p:cNvSpPr>
          <p:nvPr>
            <p:ph type="sldNum" sz="quarter" idx="12"/>
          </p:nvPr>
        </p:nvSpPr>
        <p:spPr/>
        <p:txBody>
          <a:bodyPr/>
          <a:lstStyle/>
          <a:p>
            <a:fld id="{AB97BAE4-4469-482A-8490-CAA3B67CA7B4}" type="slidenum">
              <a:rPr lang="en-GB" smtClean="0"/>
              <a:pPr/>
              <a:t>16</a:t>
            </a:fld>
            <a:endParaRPr lang="en-GB"/>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177529-DADC-B7FA-99B8-9D24A2A370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A60E97-41E9-6A9E-74C2-6AC4DFF700B5}"/>
              </a:ext>
            </a:extLst>
          </p:cNvPr>
          <p:cNvSpPr>
            <a:spLocks noGrp="1"/>
          </p:cNvSpPr>
          <p:nvPr>
            <p:ph type="title"/>
          </p:nvPr>
        </p:nvSpPr>
        <p:spPr/>
        <p:txBody>
          <a:bodyPr>
            <a:normAutofit/>
          </a:bodyPr>
          <a:lstStyle/>
          <a:p>
            <a:pPr algn="ctr"/>
            <a:r>
              <a:rPr lang="en-GB" sz="2400" b="1" dirty="0">
                <a:solidFill>
                  <a:prstClr val="black"/>
                </a:solidFill>
                <a:latin typeface="Times New Roman" pitchFamily="18" charset="0"/>
                <a:cs typeface="Times New Roman" pitchFamily="18" charset="0"/>
              </a:rPr>
              <a:t>Graphical representation of Trade Union Registrations</a:t>
            </a:r>
            <a:endParaRPr lang="en-GB" sz="4800" b="1" dirty="0"/>
          </a:p>
        </p:txBody>
      </p:sp>
      <p:sp>
        <p:nvSpPr>
          <p:cNvPr id="5" name="Slide Number Placeholder 4">
            <a:extLst>
              <a:ext uri="{FF2B5EF4-FFF2-40B4-BE49-F238E27FC236}">
                <a16:creationId xmlns:a16="http://schemas.microsoft.com/office/drawing/2014/main" id="{EFA7FF25-57B1-9EFA-DFA5-8074061BF493}"/>
              </a:ext>
            </a:extLst>
          </p:cNvPr>
          <p:cNvSpPr>
            <a:spLocks noGrp="1"/>
          </p:cNvSpPr>
          <p:nvPr>
            <p:ph type="sldNum" sz="quarter" idx="12"/>
          </p:nvPr>
        </p:nvSpPr>
        <p:spPr/>
        <p:txBody>
          <a:bodyPr/>
          <a:lstStyle/>
          <a:p>
            <a:fld id="{AB97BAE4-4469-482A-8490-CAA3B67CA7B4}" type="slidenum">
              <a:rPr lang="en-GB" smtClean="0"/>
              <a:pPr/>
              <a:t>17</a:t>
            </a:fld>
            <a:endParaRPr lang="en-GB"/>
          </a:p>
        </p:txBody>
      </p:sp>
      <p:graphicFrame>
        <p:nvGraphicFramePr>
          <p:cNvPr id="7" name="Chart 6">
            <a:extLst>
              <a:ext uri="{FF2B5EF4-FFF2-40B4-BE49-F238E27FC236}">
                <a16:creationId xmlns:a16="http://schemas.microsoft.com/office/drawing/2014/main" id="{19B80058-71A2-05A5-CE4E-41BB444A2A60}"/>
              </a:ext>
            </a:extLst>
          </p:cNvPr>
          <p:cNvGraphicFramePr>
            <a:graphicFrameLocks/>
          </p:cNvGraphicFramePr>
          <p:nvPr/>
        </p:nvGraphicFramePr>
        <p:xfrm>
          <a:off x="2495600" y="1405137"/>
          <a:ext cx="7632848" cy="39680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30319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42852"/>
            <a:ext cx="8229600" cy="1274786"/>
          </a:xfrm>
        </p:spPr>
        <p:txBody>
          <a:bodyPr>
            <a:normAutofit/>
          </a:bodyPr>
          <a:lstStyle/>
          <a:p>
            <a:pPr algn="ctr"/>
            <a:r>
              <a:rPr lang="en-GB" sz="3200" b="1" dirty="0">
                <a:solidFill>
                  <a:srgbClr val="000000"/>
                </a:solidFill>
                <a:latin typeface="Times New Roman"/>
              </a:rPr>
              <a:t>Public Grievances (Petitions)</a:t>
            </a:r>
            <a:br>
              <a:rPr lang="en-GB" sz="3600" b="1" dirty="0">
                <a:solidFill>
                  <a:srgbClr val="000000"/>
                </a:solidFill>
                <a:latin typeface="Times New Roman"/>
              </a:rPr>
            </a:br>
            <a:r>
              <a:rPr lang="en-GB" sz="3200" dirty="0">
                <a:latin typeface="Times New Roman" pitchFamily="18" charset="0"/>
                <a:cs typeface="Times New Roman" pitchFamily="18" charset="0"/>
              </a:rPr>
              <a:t> </a:t>
            </a:r>
            <a:r>
              <a:rPr lang="en-GB" sz="2200" dirty="0">
                <a:latin typeface="Times New Roman" pitchFamily="18" charset="0"/>
                <a:cs typeface="Times New Roman" pitchFamily="18" charset="0"/>
              </a:rPr>
              <a:t>(From 01.01.2023 - 31.12.2023 &amp; 01.01.2024 - 31.12.2024)</a:t>
            </a:r>
            <a:endParaRPr lang="en-GB"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24993189"/>
              </p:ext>
            </p:extLst>
          </p:nvPr>
        </p:nvGraphicFramePr>
        <p:xfrm>
          <a:off x="1952596" y="1357298"/>
          <a:ext cx="8229600" cy="4687826"/>
        </p:xfrm>
        <a:graphic>
          <a:graphicData uri="http://schemas.openxmlformats.org/drawingml/2006/table">
            <a:tbl>
              <a:tblPr firstRow="1" bandRow="1">
                <a:tableStyleId>{5C22544A-7EE6-4342-B048-85BDC9FD1C3A}</a:tableStyleId>
              </a:tblPr>
              <a:tblGrid>
                <a:gridCol w="1643074">
                  <a:extLst>
                    <a:ext uri="{9D8B030D-6E8A-4147-A177-3AD203B41FA5}">
                      <a16:colId xmlns:a16="http://schemas.microsoft.com/office/drawing/2014/main" val="20000"/>
                    </a:ext>
                  </a:extLst>
                </a:gridCol>
                <a:gridCol w="1648766">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490184">
                <a:tc>
                  <a:txBody>
                    <a:bodyPr/>
                    <a:lstStyle/>
                    <a:p>
                      <a:pPr algn="ctr" fontAlgn="ctr"/>
                      <a:r>
                        <a:rPr lang="en-GB" sz="1600" b="1" i="0" u="none" strike="noStrike" dirty="0">
                          <a:solidFill>
                            <a:srgbClr val="000000"/>
                          </a:solidFill>
                          <a:latin typeface="Times New Roman"/>
                        </a:rPr>
                        <a:t>Region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1" i="0" u="none" strike="noStrike" dirty="0">
                          <a:solidFill>
                            <a:srgbClr val="000000"/>
                          </a:solidFill>
                          <a:latin typeface="Times New Roman"/>
                        </a:rPr>
                        <a:t>Year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1" i="0" u="none" strike="noStrike">
                          <a:solidFill>
                            <a:srgbClr val="000000"/>
                          </a:solidFill>
                          <a:latin typeface="Times New Roman"/>
                        </a:rPr>
                        <a:t>Total </a:t>
                      </a:r>
                      <a:br>
                        <a:rPr lang="en-GB" sz="1600" b="1" i="0" u="none" strike="noStrike">
                          <a:solidFill>
                            <a:srgbClr val="000000"/>
                          </a:solidFill>
                          <a:latin typeface="Times New Roman"/>
                        </a:rPr>
                      </a:br>
                      <a:r>
                        <a:rPr lang="en-GB" sz="1600" b="1" i="0" u="none" strike="noStrike">
                          <a:solidFill>
                            <a:srgbClr val="000000"/>
                          </a:solidFill>
                          <a:latin typeface="Times New Roman"/>
                        </a:rPr>
                        <a:t>Petitions</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1" i="0" u="none" strike="noStrike">
                          <a:solidFill>
                            <a:srgbClr val="000000"/>
                          </a:solidFill>
                          <a:latin typeface="Times New Roman"/>
                        </a:rPr>
                        <a:t>Disposal</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1" i="0" u="none" strike="noStrike" dirty="0">
                          <a:solidFill>
                            <a:srgbClr val="000000"/>
                          </a:solidFill>
                          <a:latin typeface="Times New Roman"/>
                        </a:rPr>
                        <a:t>Pending </a:t>
                      </a:r>
                      <a:br>
                        <a:rPr lang="en-GB" sz="1600" b="1" i="0" u="none" strike="noStrike" dirty="0">
                          <a:solidFill>
                            <a:srgbClr val="000000"/>
                          </a:solidFill>
                          <a:latin typeface="Times New Roman"/>
                        </a:rPr>
                      </a:br>
                      <a:r>
                        <a:rPr lang="en-GB" sz="1600" b="1" i="0" u="none" strike="noStrike" dirty="0">
                          <a:solidFill>
                            <a:srgbClr val="000000"/>
                          </a:solidFill>
                          <a:latin typeface="Times New Roman"/>
                        </a:rPr>
                        <a:t>Petitions</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67009">
                <a:tc rowSpan="2">
                  <a:txBody>
                    <a:bodyPr/>
                    <a:lstStyle/>
                    <a:p>
                      <a:pPr algn="ctr" fontAlgn="ctr"/>
                      <a:r>
                        <a:rPr lang="en-GB" sz="1600" b="1" i="0" u="none" strike="noStrike" dirty="0">
                          <a:solidFill>
                            <a:srgbClr val="000000"/>
                          </a:solidFill>
                          <a:latin typeface="Times New Roman"/>
                        </a:rPr>
                        <a:t>DLC-1, Bangalore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GB" sz="1600" b="1" i="0" u="none" strike="noStrike" dirty="0">
                          <a:solidFill>
                            <a:srgbClr val="000000"/>
                          </a:solidFill>
                          <a:latin typeface="Times New Roman"/>
                        </a:rPr>
                        <a:t>2023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GB" sz="1600" b="1" i="0" u="none" strike="noStrike" dirty="0">
                          <a:solidFill>
                            <a:srgbClr val="000000"/>
                          </a:solidFill>
                          <a:latin typeface="Times New Roman"/>
                        </a:rPr>
                        <a:t>1176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GB" sz="1600" b="1" i="0" u="none" strike="noStrike" dirty="0">
                          <a:solidFill>
                            <a:srgbClr val="000000"/>
                          </a:solidFill>
                          <a:latin typeface="Times New Roman"/>
                        </a:rPr>
                        <a:t>835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GB" sz="1600" b="1" i="0" u="none" strike="noStrike" dirty="0">
                          <a:solidFill>
                            <a:srgbClr val="000000"/>
                          </a:solidFill>
                          <a:latin typeface="Times New Roman"/>
                        </a:rPr>
                        <a:t>341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r h="305172">
                <a:tc vMerge="1">
                  <a:txBody>
                    <a:bodyPr/>
                    <a:lstStyle/>
                    <a:p>
                      <a:pPr algn="ctr" fontAlgn="ctr"/>
                      <a:endParaRPr lang="en-GB" sz="1400" b="1" i="0" u="none" strike="noStrike" dirty="0">
                        <a:solidFill>
                          <a:srgbClr val="000000"/>
                        </a:solidFill>
                        <a:latin typeface="Times New Roman"/>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1" i="0" u="none" strike="noStrike" dirty="0">
                          <a:solidFill>
                            <a:srgbClr val="000000"/>
                          </a:solidFill>
                          <a:latin typeface="Times New Roman"/>
                        </a:rPr>
                        <a:t>2024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GB" sz="1600" b="1" i="0" u="none" strike="noStrike" dirty="0">
                          <a:solidFill>
                            <a:srgbClr val="000000"/>
                          </a:solidFill>
                          <a:latin typeface="Times New Roman"/>
                        </a:rPr>
                        <a:t>1193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GB" sz="1600" b="1" i="0" u="none" strike="noStrike" dirty="0">
                          <a:solidFill>
                            <a:srgbClr val="000000"/>
                          </a:solidFill>
                          <a:latin typeface="Times New Roman"/>
                        </a:rPr>
                        <a:t>802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GB" sz="1600" b="1" i="0" u="none" strike="noStrike" dirty="0">
                          <a:solidFill>
                            <a:srgbClr val="000000"/>
                          </a:solidFill>
                          <a:latin typeface="Times New Roman"/>
                        </a:rPr>
                        <a:t>391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2"/>
                  </a:ext>
                </a:extLst>
              </a:tr>
              <a:tr h="367009">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1600" b="1" i="0" u="none" strike="noStrike" dirty="0">
                          <a:solidFill>
                            <a:srgbClr val="000000"/>
                          </a:solidFill>
                          <a:latin typeface="Times New Roman"/>
                        </a:rPr>
                        <a:t>DLC-2, Bangalore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b="1" i="0" u="none" strike="noStrike" dirty="0">
                          <a:solidFill>
                            <a:srgbClr val="000000"/>
                          </a:solidFill>
                          <a:latin typeface="Times New Roman"/>
                        </a:rPr>
                        <a:t>2023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600" b="1" i="0" u="none" strike="noStrike" dirty="0">
                          <a:solidFill>
                            <a:srgbClr val="000000"/>
                          </a:solidFill>
                          <a:latin typeface="Times New Roman"/>
                        </a:rPr>
                        <a:t>1390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600" b="1" i="0" u="none" strike="noStrike" dirty="0">
                          <a:solidFill>
                            <a:srgbClr val="000000"/>
                          </a:solidFill>
                          <a:latin typeface="Times New Roman"/>
                        </a:rPr>
                        <a:t>1099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600" b="1" i="0" u="none" strike="noStrike" dirty="0">
                          <a:solidFill>
                            <a:srgbClr val="000000"/>
                          </a:solidFill>
                          <a:latin typeface="Times New Roman"/>
                        </a:rPr>
                        <a:t>291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67419">
                <a:tc vMerge="1">
                  <a:txBody>
                    <a:bodyPr/>
                    <a:lstStyle/>
                    <a:p>
                      <a:pPr algn="ctr" fontAlgn="ctr"/>
                      <a:endParaRPr lang="en-GB" sz="1400" b="1" i="0" u="none" strike="noStrike" dirty="0">
                        <a:solidFill>
                          <a:srgbClr val="000000"/>
                        </a:solidFill>
                        <a:latin typeface="Times New Roman"/>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1" i="0" u="none" strike="noStrike" dirty="0">
                          <a:solidFill>
                            <a:srgbClr val="000000"/>
                          </a:solidFill>
                          <a:latin typeface="Times New Roman"/>
                        </a:rPr>
                        <a:t>2024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600" b="1" i="0" u="none" strike="noStrike" dirty="0">
                          <a:solidFill>
                            <a:srgbClr val="000000"/>
                          </a:solidFill>
                          <a:latin typeface="Times New Roman"/>
                        </a:rPr>
                        <a:t>1403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600" b="1" i="0" u="none" strike="noStrike" dirty="0">
                          <a:solidFill>
                            <a:srgbClr val="000000"/>
                          </a:solidFill>
                          <a:latin typeface="Times New Roman"/>
                        </a:rPr>
                        <a:t>1089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600" b="1" i="0" u="none" strike="noStrike" dirty="0">
                          <a:solidFill>
                            <a:srgbClr val="000000"/>
                          </a:solidFill>
                          <a:latin typeface="Times New Roman"/>
                        </a:rPr>
                        <a:t>314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67009">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1600" b="1" i="0" u="none" strike="noStrike" dirty="0">
                          <a:solidFill>
                            <a:srgbClr val="000000"/>
                          </a:solidFill>
                          <a:latin typeface="Times New Roman"/>
                        </a:rPr>
                        <a:t>DLC P&amp;S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GB" sz="1600" b="1" i="0" u="none" strike="noStrike" dirty="0">
                          <a:solidFill>
                            <a:srgbClr val="000000"/>
                          </a:solidFill>
                          <a:latin typeface="Times New Roman"/>
                        </a:rPr>
                        <a:t>2023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GB" sz="1600" b="1" i="0" u="none" strike="noStrike" dirty="0">
                          <a:solidFill>
                            <a:srgbClr val="000000"/>
                          </a:solidFill>
                          <a:latin typeface="Times New Roman"/>
                        </a:rPr>
                        <a:t>60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GB" sz="1600" b="1" i="0" u="none" strike="noStrike" dirty="0">
                          <a:solidFill>
                            <a:srgbClr val="000000"/>
                          </a:solidFill>
                          <a:latin typeface="Times New Roman"/>
                        </a:rPr>
                        <a:t>60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GB" sz="1600" b="1" i="0" u="none" strike="noStrike" dirty="0">
                          <a:solidFill>
                            <a:srgbClr val="000000"/>
                          </a:solidFill>
                          <a:latin typeface="Times New Roman"/>
                        </a:rPr>
                        <a:t>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5"/>
                  </a:ext>
                </a:extLst>
              </a:tr>
              <a:tr h="248863">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GB" sz="1600" b="1" i="0" u="none" strike="noStrike" dirty="0">
                        <a:solidFill>
                          <a:srgbClr val="000000"/>
                        </a:solidFill>
                        <a:latin typeface="Times New Roman"/>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b="1" i="0" u="none" strike="noStrike" dirty="0">
                          <a:solidFill>
                            <a:srgbClr val="000000"/>
                          </a:solidFill>
                          <a:latin typeface="Times New Roman"/>
                        </a:rPr>
                        <a:t>2024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GB" sz="1600" b="1" i="0" u="none" strike="noStrike" dirty="0">
                          <a:solidFill>
                            <a:srgbClr val="000000"/>
                          </a:solidFill>
                          <a:latin typeface="Times New Roman"/>
                        </a:rPr>
                        <a:t>30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GB" sz="1600" b="1" i="0" u="none" strike="noStrike" dirty="0">
                          <a:solidFill>
                            <a:srgbClr val="000000"/>
                          </a:solidFill>
                          <a:latin typeface="Times New Roman"/>
                        </a:rPr>
                        <a:t>30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GB" sz="1600" b="1" i="0" u="none" strike="noStrike" dirty="0">
                          <a:solidFill>
                            <a:srgbClr val="000000"/>
                          </a:solidFill>
                          <a:latin typeface="Times New Roman"/>
                        </a:rPr>
                        <a:t>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6"/>
                  </a:ext>
                </a:extLst>
              </a:tr>
              <a:tr h="367009">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1600" b="1" i="0" u="none" strike="noStrike" dirty="0">
                          <a:solidFill>
                            <a:srgbClr val="000000"/>
                          </a:solidFill>
                          <a:latin typeface="Times New Roman"/>
                        </a:rPr>
                        <a:t>DLC Hassan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b="1" i="0" u="none" strike="noStrike" dirty="0">
                          <a:solidFill>
                            <a:srgbClr val="000000"/>
                          </a:solidFill>
                          <a:latin typeface="Times New Roman"/>
                        </a:rPr>
                        <a:t>2023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600" b="1" i="0" u="none" strike="noStrike" dirty="0">
                          <a:solidFill>
                            <a:srgbClr val="000000"/>
                          </a:solidFill>
                          <a:latin typeface="Times New Roman"/>
                        </a:rPr>
                        <a:t>266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600" b="1" i="0" u="none" strike="noStrike" dirty="0">
                          <a:solidFill>
                            <a:srgbClr val="000000"/>
                          </a:solidFill>
                          <a:latin typeface="Times New Roman"/>
                        </a:rPr>
                        <a:t>226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600" b="1" i="0" u="none" strike="noStrike" dirty="0">
                          <a:solidFill>
                            <a:srgbClr val="000000"/>
                          </a:solidFill>
                          <a:latin typeface="Times New Roman"/>
                        </a:rPr>
                        <a:t>40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60830">
                <a:tc vMerge="1">
                  <a:txBody>
                    <a:bodyPr/>
                    <a:lstStyle/>
                    <a:p>
                      <a:pPr algn="ctr" fontAlgn="ctr"/>
                      <a:endParaRPr lang="en-GB" sz="1400" b="1" i="0" u="none" strike="noStrike" dirty="0">
                        <a:solidFill>
                          <a:srgbClr val="000000"/>
                        </a:solidFill>
                        <a:latin typeface="Times New Roman"/>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1" i="0" u="none" strike="noStrike" dirty="0">
                          <a:solidFill>
                            <a:srgbClr val="000000"/>
                          </a:solidFill>
                          <a:latin typeface="Times New Roman"/>
                        </a:rPr>
                        <a:t>2024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600" b="1" i="0" u="none" strike="noStrike" dirty="0">
                          <a:solidFill>
                            <a:srgbClr val="000000"/>
                          </a:solidFill>
                          <a:latin typeface="Times New Roman"/>
                        </a:rPr>
                        <a:t>184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600" b="1" i="0" u="none" strike="noStrike" dirty="0">
                          <a:solidFill>
                            <a:srgbClr val="000000"/>
                          </a:solidFill>
                          <a:latin typeface="Times New Roman"/>
                        </a:rPr>
                        <a:t>135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600" b="1" i="0" u="none" strike="noStrike" dirty="0">
                          <a:solidFill>
                            <a:srgbClr val="000000"/>
                          </a:solidFill>
                          <a:latin typeface="Times New Roman"/>
                        </a:rPr>
                        <a:t>49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67009">
                <a:tc rowSpan="2">
                  <a:txBody>
                    <a:bodyPr/>
                    <a:lstStyle/>
                    <a:p>
                      <a:pPr algn="ctr" fontAlgn="ctr"/>
                      <a:r>
                        <a:rPr lang="en-GB" sz="1600" b="1" i="0" u="none" strike="noStrike" dirty="0">
                          <a:solidFill>
                            <a:srgbClr val="000000"/>
                          </a:solidFill>
                          <a:latin typeface="Times New Roman"/>
                        </a:rPr>
                        <a:t>DLC Belagavi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GB" sz="1600" b="1" i="0" u="none" strike="noStrike" dirty="0">
                          <a:solidFill>
                            <a:srgbClr val="000000"/>
                          </a:solidFill>
                          <a:latin typeface="Times New Roman"/>
                        </a:rPr>
                        <a:t>2023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GB" sz="1600" b="1" i="0" u="none" strike="noStrike" dirty="0">
                          <a:solidFill>
                            <a:srgbClr val="000000"/>
                          </a:solidFill>
                          <a:latin typeface="Times New Roman"/>
                        </a:rPr>
                        <a:t>405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GB" sz="1600" b="1" i="0" u="none" strike="noStrike" dirty="0">
                          <a:solidFill>
                            <a:srgbClr val="000000"/>
                          </a:solidFill>
                          <a:latin typeface="Times New Roman"/>
                        </a:rPr>
                        <a:t>181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GB" sz="1600" b="1" i="0" u="none" strike="noStrike" dirty="0">
                          <a:solidFill>
                            <a:srgbClr val="000000"/>
                          </a:solidFill>
                          <a:latin typeface="Times New Roman"/>
                        </a:rPr>
                        <a:t>227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9"/>
                  </a:ext>
                </a:extLst>
              </a:tr>
              <a:tr h="269291">
                <a:tc vMerge="1">
                  <a:txBody>
                    <a:bodyPr/>
                    <a:lstStyle/>
                    <a:p>
                      <a:pPr algn="ctr" fontAlgn="ctr"/>
                      <a:endParaRPr lang="en-GB" sz="1400" b="1" i="0" u="none" strike="noStrike" dirty="0">
                        <a:solidFill>
                          <a:srgbClr val="000000"/>
                        </a:solidFill>
                        <a:latin typeface="Times New Roman"/>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1" i="0" u="none" strike="noStrike" dirty="0">
                          <a:solidFill>
                            <a:srgbClr val="000000"/>
                          </a:solidFill>
                          <a:latin typeface="Times New Roman"/>
                        </a:rPr>
                        <a:t>2024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GB" sz="1600" b="1" i="0" u="none" strike="noStrike" dirty="0">
                          <a:solidFill>
                            <a:srgbClr val="000000"/>
                          </a:solidFill>
                          <a:latin typeface="Times New Roman"/>
                        </a:rPr>
                        <a:t>420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GB" sz="1600" b="1" i="0" u="none" strike="noStrike" dirty="0">
                          <a:solidFill>
                            <a:srgbClr val="000000"/>
                          </a:solidFill>
                          <a:latin typeface="Times New Roman"/>
                        </a:rPr>
                        <a:t>137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GB" sz="1600" b="1" i="0" u="none" strike="noStrike" dirty="0">
                          <a:solidFill>
                            <a:srgbClr val="000000"/>
                          </a:solidFill>
                          <a:latin typeface="Times New Roman"/>
                        </a:rPr>
                        <a:t>285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10"/>
                  </a:ext>
                </a:extLst>
              </a:tr>
              <a:tr h="367009">
                <a:tc rowSpan="2">
                  <a:txBody>
                    <a:bodyPr/>
                    <a:lstStyle/>
                    <a:p>
                      <a:pPr algn="ctr" fontAlgn="ctr"/>
                      <a:r>
                        <a:rPr lang="en-GB" sz="1600" b="1" i="0" u="none" strike="noStrike" dirty="0">
                          <a:solidFill>
                            <a:srgbClr val="000000"/>
                          </a:solidFill>
                          <a:latin typeface="Times New Roman"/>
                        </a:rPr>
                        <a:t>DLC </a:t>
                      </a:r>
                      <a:r>
                        <a:rPr lang="en-GB" sz="1600" b="1" i="0" u="none" strike="noStrike" dirty="0" err="1">
                          <a:solidFill>
                            <a:srgbClr val="000000"/>
                          </a:solidFill>
                          <a:latin typeface="Times New Roman"/>
                        </a:rPr>
                        <a:t>Kalaburgi</a:t>
                      </a:r>
                      <a:endParaRPr lang="en-GB" sz="1600" b="1" i="0" u="none" strike="noStrike" dirty="0">
                        <a:solidFill>
                          <a:srgbClr val="000000"/>
                        </a:solidFill>
                        <a:latin typeface="Times New Roman"/>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b="1" i="0" u="none" strike="noStrike" dirty="0">
                          <a:solidFill>
                            <a:srgbClr val="000000"/>
                          </a:solidFill>
                          <a:latin typeface="Times New Roman"/>
                        </a:rPr>
                        <a:t>2023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600" b="1" i="0" u="none" strike="noStrike" dirty="0">
                          <a:solidFill>
                            <a:srgbClr val="000000"/>
                          </a:solidFill>
                          <a:latin typeface="Times New Roman"/>
                        </a:rPr>
                        <a:t>339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600" b="1" i="0" u="none" strike="noStrike" dirty="0">
                          <a:solidFill>
                            <a:srgbClr val="000000"/>
                          </a:solidFill>
                          <a:latin typeface="Times New Roman"/>
                        </a:rPr>
                        <a:t>229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600" b="1" i="0" u="none" strike="noStrike" dirty="0">
                          <a:solidFill>
                            <a:srgbClr val="000000"/>
                          </a:solidFill>
                          <a:latin typeface="Times New Roman"/>
                        </a:rPr>
                        <a:t>110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69291">
                <a:tc vMerge="1">
                  <a:txBody>
                    <a:bodyPr/>
                    <a:lstStyle/>
                    <a:p>
                      <a:pPr algn="ctr" fontAlgn="ctr"/>
                      <a:endParaRPr lang="en-GB" sz="1400" b="1" i="0" u="none" strike="noStrike" dirty="0">
                        <a:solidFill>
                          <a:srgbClr val="000000"/>
                        </a:solidFill>
                        <a:latin typeface="Times New Roman"/>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1" i="0" u="none" strike="noStrike" dirty="0">
                          <a:solidFill>
                            <a:srgbClr val="000000"/>
                          </a:solidFill>
                          <a:latin typeface="Times New Roman"/>
                        </a:rPr>
                        <a:t>2024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600" b="1" i="0" u="none" strike="noStrike" dirty="0">
                          <a:solidFill>
                            <a:srgbClr val="000000"/>
                          </a:solidFill>
                          <a:latin typeface="Times New Roman"/>
                        </a:rPr>
                        <a:t>199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600" b="1" i="0" u="none" strike="noStrike" dirty="0">
                          <a:solidFill>
                            <a:srgbClr val="000000"/>
                          </a:solidFill>
                          <a:latin typeface="Times New Roman"/>
                        </a:rPr>
                        <a:t>116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600" b="1" i="0" u="none" strike="noStrike" dirty="0">
                          <a:solidFill>
                            <a:srgbClr val="000000"/>
                          </a:solidFill>
                          <a:latin typeface="Times New Roman"/>
                        </a:rPr>
                        <a:t>83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367009">
                <a:tc>
                  <a:txBody>
                    <a:bodyPr/>
                    <a:lstStyle/>
                    <a:p>
                      <a:pPr algn="ctr" fontAlgn="ctr"/>
                      <a:r>
                        <a:rPr lang="en-GB" sz="1600" b="1" i="0" u="none" strike="noStrike" dirty="0">
                          <a:solidFill>
                            <a:srgbClr val="000000"/>
                          </a:solidFill>
                          <a:latin typeface="Times New Roman"/>
                        </a:rPr>
                        <a:t>Total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endParaRPr lang="en-GB" sz="1600" b="1" i="0" u="none" strike="noStrike" dirty="0">
                        <a:solidFill>
                          <a:srgbClr val="000000"/>
                        </a:solidFill>
                        <a:latin typeface="Times New Roman"/>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GB" sz="1600" b="1" i="0" u="none" strike="noStrike" dirty="0">
                          <a:solidFill>
                            <a:srgbClr val="000000"/>
                          </a:solidFill>
                          <a:latin typeface="Times New Roman"/>
                        </a:rPr>
                        <a:t>7065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GB" sz="1600" b="1" i="0" u="none" strike="noStrike" dirty="0">
                          <a:solidFill>
                            <a:srgbClr val="000000"/>
                          </a:solidFill>
                          <a:latin typeface="Times New Roman"/>
                        </a:rPr>
                        <a:t>4939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GB" sz="1600" b="1" i="0" u="none" strike="noStrike" dirty="0">
                          <a:solidFill>
                            <a:srgbClr val="000000"/>
                          </a:solidFill>
                          <a:latin typeface="Times New Roman"/>
                        </a:rPr>
                        <a:t>2131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13"/>
                  </a:ext>
                </a:extLst>
              </a:tr>
            </a:tbl>
          </a:graphicData>
        </a:graphic>
      </p:graphicFrame>
      <p:sp>
        <p:nvSpPr>
          <p:cNvPr id="5" name="Slide Number Placeholder 4"/>
          <p:cNvSpPr>
            <a:spLocks noGrp="1"/>
          </p:cNvSpPr>
          <p:nvPr>
            <p:ph type="sldNum" sz="quarter" idx="12"/>
          </p:nvPr>
        </p:nvSpPr>
        <p:spPr/>
        <p:txBody>
          <a:bodyPr/>
          <a:lstStyle/>
          <a:p>
            <a:fld id="{AB97BAE4-4469-482A-8490-CAA3B67CA7B4}" type="slidenum">
              <a:rPr lang="en-GB" smtClean="0"/>
              <a:pPr/>
              <a:t>18</a:t>
            </a:fld>
            <a:endParaRPr lang="en-GB"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AF0E4-D890-B230-ED1D-A73BF92E04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A21719-AD11-2153-9224-1591402FB7F6}"/>
              </a:ext>
            </a:extLst>
          </p:cNvPr>
          <p:cNvSpPr>
            <a:spLocks noGrp="1"/>
          </p:cNvSpPr>
          <p:nvPr>
            <p:ph type="title"/>
          </p:nvPr>
        </p:nvSpPr>
        <p:spPr>
          <a:xfrm>
            <a:off x="1981200" y="142852"/>
            <a:ext cx="8229600" cy="1274786"/>
          </a:xfrm>
        </p:spPr>
        <p:txBody>
          <a:bodyPr>
            <a:normAutofit/>
          </a:bodyPr>
          <a:lstStyle/>
          <a:p>
            <a:pPr algn="ctr"/>
            <a:r>
              <a:rPr lang="en-GB" sz="3200" b="1" dirty="0">
                <a:solidFill>
                  <a:srgbClr val="000000"/>
                </a:solidFill>
                <a:latin typeface="Times New Roman"/>
              </a:rPr>
              <a:t>Public Grievances (Petitions)</a:t>
            </a:r>
            <a:br>
              <a:rPr lang="en-GB" sz="3600" b="1" dirty="0">
                <a:solidFill>
                  <a:srgbClr val="000000"/>
                </a:solidFill>
                <a:latin typeface="Times New Roman"/>
              </a:rPr>
            </a:br>
            <a:r>
              <a:rPr lang="en-GB" sz="3200" dirty="0">
                <a:latin typeface="Times New Roman" pitchFamily="18" charset="0"/>
                <a:cs typeface="Times New Roman" pitchFamily="18" charset="0"/>
              </a:rPr>
              <a:t> </a:t>
            </a:r>
            <a:r>
              <a:rPr lang="en-GB" sz="2200" dirty="0">
                <a:latin typeface="Times New Roman" pitchFamily="18" charset="0"/>
                <a:cs typeface="Times New Roman" pitchFamily="18" charset="0"/>
              </a:rPr>
              <a:t>(From 01.01.2023 - 31.12.2023 &amp; 01.01.2024 - 31.12.2024)</a:t>
            </a:r>
            <a:endParaRPr lang="en-GB" sz="3600" dirty="0"/>
          </a:p>
        </p:txBody>
      </p:sp>
      <p:graphicFrame>
        <p:nvGraphicFramePr>
          <p:cNvPr id="4" name="Content Placeholder 3">
            <a:extLst>
              <a:ext uri="{FF2B5EF4-FFF2-40B4-BE49-F238E27FC236}">
                <a16:creationId xmlns:a16="http://schemas.microsoft.com/office/drawing/2014/main" id="{B72EB6FC-4C98-7FC2-4299-F6FCFA92C5A9}"/>
              </a:ext>
            </a:extLst>
          </p:cNvPr>
          <p:cNvGraphicFramePr>
            <a:graphicFrameLocks noGrp="1"/>
          </p:cNvGraphicFramePr>
          <p:nvPr>
            <p:ph idx="1"/>
          </p:nvPr>
        </p:nvGraphicFramePr>
        <p:xfrm>
          <a:off x="1952596" y="1357298"/>
          <a:ext cx="8229600" cy="4687826"/>
        </p:xfrm>
        <a:graphic>
          <a:graphicData uri="http://schemas.openxmlformats.org/drawingml/2006/table">
            <a:tbl>
              <a:tblPr firstRow="1" bandRow="1">
                <a:tableStyleId>{5C22544A-7EE6-4342-B048-85BDC9FD1C3A}</a:tableStyleId>
              </a:tblPr>
              <a:tblGrid>
                <a:gridCol w="1643074">
                  <a:extLst>
                    <a:ext uri="{9D8B030D-6E8A-4147-A177-3AD203B41FA5}">
                      <a16:colId xmlns:a16="http://schemas.microsoft.com/office/drawing/2014/main" val="20000"/>
                    </a:ext>
                  </a:extLst>
                </a:gridCol>
                <a:gridCol w="1648766">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490184">
                <a:tc>
                  <a:txBody>
                    <a:bodyPr/>
                    <a:lstStyle/>
                    <a:p>
                      <a:pPr algn="ctr" fontAlgn="ctr"/>
                      <a:r>
                        <a:rPr lang="en-GB" sz="1600" b="1" i="0" u="none" strike="noStrike" dirty="0">
                          <a:solidFill>
                            <a:srgbClr val="000000"/>
                          </a:solidFill>
                          <a:latin typeface="Times New Roman"/>
                        </a:rPr>
                        <a:t>Region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1" i="0" u="none" strike="noStrike" dirty="0">
                          <a:solidFill>
                            <a:srgbClr val="000000"/>
                          </a:solidFill>
                          <a:latin typeface="Times New Roman"/>
                        </a:rPr>
                        <a:t>Year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1" i="0" u="none" strike="noStrike">
                          <a:solidFill>
                            <a:srgbClr val="000000"/>
                          </a:solidFill>
                          <a:latin typeface="Times New Roman"/>
                        </a:rPr>
                        <a:t>Total </a:t>
                      </a:r>
                      <a:br>
                        <a:rPr lang="en-GB" sz="1600" b="1" i="0" u="none" strike="noStrike">
                          <a:solidFill>
                            <a:srgbClr val="000000"/>
                          </a:solidFill>
                          <a:latin typeface="Times New Roman"/>
                        </a:rPr>
                      </a:br>
                      <a:r>
                        <a:rPr lang="en-GB" sz="1600" b="1" i="0" u="none" strike="noStrike">
                          <a:solidFill>
                            <a:srgbClr val="000000"/>
                          </a:solidFill>
                          <a:latin typeface="Times New Roman"/>
                        </a:rPr>
                        <a:t>Petitions</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1" i="0" u="none" strike="noStrike">
                          <a:solidFill>
                            <a:srgbClr val="000000"/>
                          </a:solidFill>
                          <a:latin typeface="Times New Roman"/>
                        </a:rPr>
                        <a:t>Disposal</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1" i="0" u="none" strike="noStrike" dirty="0">
                          <a:solidFill>
                            <a:srgbClr val="000000"/>
                          </a:solidFill>
                          <a:latin typeface="Times New Roman"/>
                        </a:rPr>
                        <a:t>Pending </a:t>
                      </a:r>
                      <a:br>
                        <a:rPr lang="en-GB" sz="1600" b="1" i="0" u="none" strike="noStrike" dirty="0">
                          <a:solidFill>
                            <a:srgbClr val="000000"/>
                          </a:solidFill>
                          <a:latin typeface="Times New Roman"/>
                        </a:rPr>
                      </a:br>
                      <a:r>
                        <a:rPr lang="en-GB" sz="1600" b="1" i="0" u="none" strike="noStrike" dirty="0">
                          <a:solidFill>
                            <a:srgbClr val="000000"/>
                          </a:solidFill>
                          <a:latin typeface="Times New Roman"/>
                        </a:rPr>
                        <a:t>Petitions</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67009">
                <a:tc rowSpan="2">
                  <a:txBody>
                    <a:bodyPr/>
                    <a:lstStyle/>
                    <a:p>
                      <a:pPr algn="ctr" fontAlgn="ctr"/>
                      <a:r>
                        <a:rPr lang="en-GB" sz="1600" b="1" i="0" u="none" strike="noStrike" dirty="0">
                          <a:solidFill>
                            <a:srgbClr val="000000"/>
                          </a:solidFill>
                          <a:latin typeface="Times New Roman"/>
                        </a:rPr>
                        <a:t>DLC-1, Bangalore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GB" sz="1600" b="1" i="0" u="none" strike="noStrike" dirty="0">
                          <a:solidFill>
                            <a:srgbClr val="000000"/>
                          </a:solidFill>
                          <a:latin typeface="Times New Roman"/>
                        </a:rPr>
                        <a:t>2023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GB" sz="1600" b="1" i="0" u="none" strike="noStrike" dirty="0">
                          <a:solidFill>
                            <a:srgbClr val="000000"/>
                          </a:solidFill>
                          <a:latin typeface="Times New Roman"/>
                        </a:rPr>
                        <a:t>1176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GB" sz="1600" b="1" i="0" u="none" strike="noStrike" dirty="0">
                          <a:solidFill>
                            <a:srgbClr val="000000"/>
                          </a:solidFill>
                          <a:latin typeface="Times New Roman"/>
                        </a:rPr>
                        <a:t>835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GB" sz="1600" b="1" i="0" u="none" strike="noStrike" dirty="0">
                          <a:solidFill>
                            <a:srgbClr val="000000"/>
                          </a:solidFill>
                          <a:latin typeface="Times New Roman"/>
                        </a:rPr>
                        <a:t>341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r h="305172">
                <a:tc vMerge="1">
                  <a:txBody>
                    <a:bodyPr/>
                    <a:lstStyle/>
                    <a:p>
                      <a:pPr algn="ctr" fontAlgn="ctr"/>
                      <a:endParaRPr lang="en-GB" sz="1400" b="1" i="0" u="none" strike="noStrike" dirty="0">
                        <a:solidFill>
                          <a:srgbClr val="000000"/>
                        </a:solidFill>
                        <a:latin typeface="Times New Roman"/>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1" i="0" u="none" strike="noStrike" dirty="0">
                          <a:solidFill>
                            <a:srgbClr val="000000"/>
                          </a:solidFill>
                          <a:latin typeface="Times New Roman"/>
                        </a:rPr>
                        <a:t>2024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GB" sz="1600" b="1" i="0" u="none" strike="noStrike" dirty="0">
                          <a:solidFill>
                            <a:srgbClr val="000000"/>
                          </a:solidFill>
                          <a:latin typeface="Times New Roman"/>
                        </a:rPr>
                        <a:t>1193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GB" sz="1600" b="1" i="0" u="none" strike="noStrike" dirty="0">
                          <a:solidFill>
                            <a:srgbClr val="000000"/>
                          </a:solidFill>
                          <a:latin typeface="Times New Roman"/>
                        </a:rPr>
                        <a:t>802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GB" sz="1600" b="1" i="0" u="none" strike="noStrike" dirty="0">
                          <a:solidFill>
                            <a:srgbClr val="000000"/>
                          </a:solidFill>
                          <a:latin typeface="Times New Roman"/>
                        </a:rPr>
                        <a:t>391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2"/>
                  </a:ext>
                </a:extLst>
              </a:tr>
              <a:tr h="367009">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1600" b="1" i="0" u="none" strike="noStrike" dirty="0">
                          <a:solidFill>
                            <a:srgbClr val="000000"/>
                          </a:solidFill>
                          <a:latin typeface="Times New Roman"/>
                        </a:rPr>
                        <a:t>DLC-2, Bangalore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b="1" i="0" u="none" strike="noStrike" dirty="0">
                          <a:solidFill>
                            <a:srgbClr val="000000"/>
                          </a:solidFill>
                          <a:latin typeface="Times New Roman"/>
                        </a:rPr>
                        <a:t>2023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600" b="1" i="0" u="none" strike="noStrike" dirty="0">
                          <a:solidFill>
                            <a:srgbClr val="000000"/>
                          </a:solidFill>
                          <a:latin typeface="Times New Roman"/>
                        </a:rPr>
                        <a:t>1390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600" b="1" i="0" u="none" strike="noStrike" dirty="0">
                          <a:solidFill>
                            <a:srgbClr val="000000"/>
                          </a:solidFill>
                          <a:latin typeface="Times New Roman"/>
                        </a:rPr>
                        <a:t>1099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600" b="1" i="0" u="none" strike="noStrike" dirty="0">
                          <a:solidFill>
                            <a:srgbClr val="000000"/>
                          </a:solidFill>
                          <a:latin typeface="Times New Roman"/>
                        </a:rPr>
                        <a:t>291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67419">
                <a:tc vMerge="1">
                  <a:txBody>
                    <a:bodyPr/>
                    <a:lstStyle/>
                    <a:p>
                      <a:pPr algn="ctr" fontAlgn="ctr"/>
                      <a:endParaRPr lang="en-GB" sz="1400" b="1" i="0" u="none" strike="noStrike" dirty="0">
                        <a:solidFill>
                          <a:srgbClr val="000000"/>
                        </a:solidFill>
                        <a:latin typeface="Times New Roman"/>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1" i="0" u="none" strike="noStrike" dirty="0">
                          <a:solidFill>
                            <a:srgbClr val="000000"/>
                          </a:solidFill>
                          <a:latin typeface="Times New Roman"/>
                        </a:rPr>
                        <a:t>2024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600" b="1" i="0" u="none" strike="noStrike" dirty="0">
                          <a:solidFill>
                            <a:srgbClr val="000000"/>
                          </a:solidFill>
                          <a:latin typeface="Times New Roman"/>
                        </a:rPr>
                        <a:t>1403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600" b="1" i="0" u="none" strike="noStrike" dirty="0">
                          <a:solidFill>
                            <a:srgbClr val="000000"/>
                          </a:solidFill>
                          <a:latin typeface="Times New Roman"/>
                        </a:rPr>
                        <a:t>1089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600" b="1" i="0" u="none" strike="noStrike" dirty="0">
                          <a:solidFill>
                            <a:srgbClr val="000000"/>
                          </a:solidFill>
                          <a:latin typeface="Times New Roman"/>
                        </a:rPr>
                        <a:t>314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67009">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1600" b="1" i="0" u="none" strike="noStrike" dirty="0">
                          <a:solidFill>
                            <a:srgbClr val="000000"/>
                          </a:solidFill>
                          <a:latin typeface="Times New Roman"/>
                        </a:rPr>
                        <a:t>DLC P&amp;S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GB" sz="1600" b="1" i="0" u="none" strike="noStrike" dirty="0">
                          <a:solidFill>
                            <a:srgbClr val="000000"/>
                          </a:solidFill>
                          <a:latin typeface="Times New Roman"/>
                        </a:rPr>
                        <a:t>2023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GB" sz="1600" b="1" i="0" u="none" strike="noStrike" dirty="0">
                          <a:solidFill>
                            <a:srgbClr val="000000"/>
                          </a:solidFill>
                          <a:latin typeface="Times New Roman"/>
                        </a:rPr>
                        <a:t>60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GB" sz="1600" b="1" i="0" u="none" strike="noStrike" dirty="0">
                          <a:solidFill>
                            <a:srgbClr val="000000"/>
                          </a:solidFill>
                          <a:latin typeface="Times New Roman"/>
                        </a:rPr>
                        <a:t>60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GB" sz="1600" b="1" i="0" u="none" strike="noStrike" dirty="0">
                          <a:solidFill>
                            <a:srgbClr val="000000"/>
                          </a:solidFill>
                          <a:latin typeface="Times New Roman"/>
                        </a:rPr>
                        <a:t>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5"/>
                  </a:ext>
                </a:extLst>
              </a:tr>
              <a:tr h="248863">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GB" sz="1600" b="1" i="0" u="none" strike="noStrike" dirty="0">
                        <a:solidFill>
                          <a:srgbClr val="000000"/>
                        </a:solidFill>
                        <a:latin typeface="Times New Roman"/>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b="1" i="0" u="none" strike="noStrike" dirty="0">
                          <a:solidFill>
                            <a:srgbClr val="000000"/>
                          </a:solidFill>
                          <a:latin typeface="Times New Roman"/>
                        </a:rPr>
                        <a:t>2024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GB" sz="1600" b="1" i="0" u="none" strike="noStrike" dirty="0">
                          <a:solidFill>
                            <a:srgbClr val="000000"/>
                          </a:solidFill>
                          <a:latin typeface="Times New Roman"/>
                        </a:rPr>
                        <a:t>30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GB" sz="1600" b="1" i="0" u="none" strike="noStrike" dirty="0">
                          <a:solidFill>
                            <a:srgbClr val="000000"/>
                          </a:solidFill>
                          <a:latin typeface="Times New Roman"/>
                        </a:rPr>
                        <a:t>30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GB" sz="1600" b="1" i="0" u="none" strike="noStrike" dirty="0">
                          <a:solidFill>
                            <a:srgbClr val="000000"/>
                          </a:solidFill>
                          <a:latin typeface="Times New Roman"/>
                        </a:rPr>
                        <a:t>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6"/>
                  </a:ext>
                </a:extLst>
              </a:tr>
              <a:tr h="367009">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1600" b="1" i="0" u="none" strike="noStrike" dirty="0">
                          <a:solidFill>
                            <a:srgbClr val="000000"/>
                          </a:solidFill>
                          <a:latin typeface="Times New Roman"/>
                        </a:rPr>
                        <a:t>DLC Hassan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b="1" i="0" u="none" strike="noStrike" dirty="0">
                          <a:solidFill>
                            <a:srgbClr val="000000"/>
                          </a:solidFill>
                          <a:latin typeface="Times New Roman"/>
                        </a:rPr>
                        <a:t>2023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600" b="1" i="0" u="none" strike="noStrike" dirty="0">
                          <a:solidFill>
                            <a:srgbClr val="000000"/>
                          </a:solidFill>
                          <a:latin typeface="Times New Roman"/>
                        </a:rPr>
                        <a:t>266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600" b="1" i="0" u="none" strike="noStrike" dirty="0">
                          <a:solidFill>
                            <a:srgbClr val="000000"/>
                          </a:solidFill>
                          <a:latin typeface="Times New Roman"/>
                        </a:rPr>
                        <a:t>226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600" b="1" i="0" u="none" strike="noStrike" dirty="0">
                          <a:solidFill>
                            <a:srgbClr val="000000"/>
                          </a:solidFill>
                          <a:latin typeface="Times New Roman"/>
                        </a:rPr>
                        <a:t>40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60830">
                <a:tc vMerge="1">
                  <a:txBody>
                    <a:bodyPr/>
                    <a:lstStyle/>
                    <a:p>
                      <a:pPr algn="ctr" fontAlgn="ctr"/>
                      <a:endParaRPr lang="en-GB" sz="1400" b="1" i="0" u="none" strike="noStrike" dirty="0">
                        <a:solidFill>
                          <a:srgbClr val="000000"/>
                        </a:solidFill>
                        <a:latin typeface="Times New Roman"/>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1" i="0" u="none" strike="noStrike" dirty="0">
                          <a:solidFill>
                            <a:srgbClr val="000000"/>
                          </a:solidFill>
                          <a:latin typeface="Times New Roman"/>
                        </a:rPr>
                        <a:t>2024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600" b="1" i="0" u="none" strike="noStrike" dirty="0">
                          <a:solidFill>
                            <a:srgbClr val="000000"/>
                          </a:solidFill>
                          <a:latin typeface="Times New Roman"/>
                        </a:rPr>
                        <a:t>184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600" b="1" i="0" u="none" strike="noStrike" dirty="0">
                          <a:solidFill>
                            <a:srgbClr val="000000"/>
                          </a:solidFill>
                          <a:latin typeface="Times New Roman"/>
                        </a:rPr>
                        <a:t>135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600" b="1" i="0" u="none" strike="noStrike" dirty="0">
                          <a:solidFill>
                            <a:srgbClr val="000000"/>
                          </a:solidFill>
                          <a:latin typeface="Times New Roman"/>
                        </a:rPr>
                        <a:t>49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67009">
                <a:tc rowSpan="2">
                  <a:txBody>
                    <a:bodyPr/>
                    <a:lstStyle/>
                    <a:p>
                      <a:pPr algn="ctr" fontAlgn="ctr"/>
                      <a:r>
                        <a:rPr lang="en-GB" sz="1600" b="1" i="0" u="none" strike="noStrike" dirty="0">
                          <a:solidFill>
                            <a:srgbClr val="000000"/>
                          </a:solidFill>
                          <a:latin typeface="Times New Roman"/>
                        </a:rPr>
                        <a:t>DLC Belagavi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GB" sz="1600" b="1" i="0" u="none" strike="noStrike" dirty="0">
                          <a:solidFill>
                            <a:srgbClr val="000000"/>
                          </a:solidFill>
                          <a:latin typeface="Times New Roman"/>
                        </a:rPr>
                        <a:t>2023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GB" sz="1600" b="1" i="0" u="none" strike="noStrike" dirty="0">
                          <a:solidFill>
                            <a:srgbClr val="000000"/>
                          </a:solidFill>
                          <a:latin typeface="Times New Roman"/>
                        </a:rPr>
                        <a:t>405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GB" sz="1600" b="1" i="0" u="none" strike="noStrike" dirty="0">
                          <a:solidFill>
                            <a:srgbClr val="000000"/>
                          </a:solidFill>
                          <a:latin typeface="Times New Roman"/>
                        </a:rPr>
                        <a:t>181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GB" sz="1600" b="1" i="0" u="none" strike="noStrike" dirty="0">
                          <a:solidFill>
                            <a:srgbClr val="000000"/>
                          </a:solidFill>
                          <a:latin typeface="Times New Roman"/>
                        </a:rPr>
                        <a:t>227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9"/>
                  </a:ext>
                </a:extLst>
              </a:tr>
              <a:tr h="269291">
                <a:tc vMerge="1">
                  <a:txBody>
                    <a:bodyPr/>
                    <a:lstStyle/>
                    <a:p>
                      <a:pPr algn="ctr" fontAlgn="ctr"/>
                      <a:endParaRPr lang="en-GB" sz="1400" b="1" i="0" u="none" strike="noStrike" dirty="0">
                        <a:solidFill>
                          <a:srgbClr val="000000"/>
                        </a:solidFill>
                        <a:latin typeface="Times New Roman"/>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1" i="0" u="none" strike="noStrike" dirty="0">
                          <a:solidFill>
                            <a:srgbClr val="000000"/>
                          </a:solidFill>
                          <a:latin typeface="Times New Roman"/>
                        </a:rPr>
                        <a:t>2024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GB" sz="1600" b="1" i="0" u="none" strike="noStrike" dirty="0">
                          <a:solidFill>
                            <a:srgbClr val="000000"/>
                          </a:solidFill>
                          <a:latin typeface="Times New Roman"/>
                        </a:rPr>
                        <a:t>420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GB" sz="1600" b="1" i="0" u="none" strike="noStrike" dirty="0">
                          <a:solidFill>
                            <a:srgbClr val="000000"/>
                          </a:solidFill>
                          <a:latin typeface="Times New Roman"/>
                        </a:rPr>
                        <a:t>137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GB" sz="1600" b="1" i="0" u="none" strike="noStrike" dirty="0">
                          <a:solidFill>
                            <a:srgbClr val="000000"/>
                          </a:solidFill>
                          <a:latin typeface="Times New Roman"/>
                        </a:rPr>
                        <a:t>285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10"/>
                  </a:ext>
                </a:extLst>
              </a:tr>
              <a:tr h="367009">
                <a:tc rowSpan="2">
                  <a:txBody>
                    <a:bodyPr/>
                    <a:lstStyle/>
                    <a:p>
                      <a:pPr algn="ctr" fontAlgn="ctr"/>
                      <a:r>
                        <a:rPr lang="en-GB" sz="1600" b="1" i="0" u="none" strike="noStrike" dirty="0">
                          <a:solidFill>
                            <a:srgbClr val="000000"/>
                          </a:solidFill>
                          <a:latin typeface="Times New Roman"/>
                        </a:rPr>
                        <a:t>DLC </a:t>
                      </a:r>
                      <a:r>
                        <a:rPr lang="en-GB" sz="1600" b="1" i="0" u="none" strike="noStrike" dirty="0" err="1">
                          <a:solidFill>
                            <a:srgbClr val="000000"/>
                          </a:solidFill>
                          <a:latin typeface="Times New Roman"/>
                        </a:rPr>
                        <a:t>Kalaburgi</a:t>
                      </a:r>
                      <a:endParaRPr lang="en-GB" sz="1600" b="1" i="0" u="none" strike="noStrike" dirty="0">
                        <a:solidFill>
                          <a:srgbClr val="000000"/>
                        </a:solidFill>
                        <a:latin typeface="Times New Roman"/>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b="1" i="0" u="none" strike="noStrike" dirty="0">
                          <a:solidFill>
                            <a:srgbClr val="000000"/>
                          </a:solidFill>
                          <a:latin typeface="Times New Roman"/>
                        </a:rPr>
                        <a:t>2023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600" b="1" i="0" u="none" strike="noStrike" dirty="0">
                          <a:solidFill>
                            <a:srgbClr val="000000"/>
                          </a:solidFill>
                          <a:latin typeface="Times New Roman"/>
                        </a:rPr>
                        <a:t>339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600" b="1" i="0" u="none" strike="noStrike" dirty="0">
                          <a:solidFill>
                            <a:srgbClr val="000000"/>
                          </a:solidFill>
                          <a:latin typeface="Times New Roman"/>
                        </a:rPr>
                        <a:t>229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600" b="1" i="0" u="none" strike="noStrike" dirty="0">
                          <a:solidFill>
                            <a:srgbClr val="000000"/>
                          </a:solidFill>
                          <a:latin typeface="Times New Roman"/>
                        </a:rPr>
                        <a:t>110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69291">
                <a:tc vMerge="1">
                  <a:txBody>
                    <a:bodyPr/>
                    <a:lstStyle/>
                    <a:p>
                      <a:pPr algn="ctr" fontAlgn="ctr"/>
                      <a:endParaRPr lang="en-GB" sz="1400" b="1" i="0" u="none" strike="noStrike" dirty="0">
                        <a:solidFill>
                          <a:srgbClr val="000000"/>
                        </a:solidFill>
                        <a:latin typeface="Times New Roman"/>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1" i="0" u="none" strike="noStrike" dirty="0">
                          <a:solidFill>
                            <a:srgbClr val="000000"/>
                          </a:solidFill>
                          <a:latin typeface="Times New Roman"/>
                        </a:rPr>
                        <a:t>2024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600" b="1" i="0" u="none" strike="noStrike" dirty="0">
                          <a:solidFill>
                            <a:srgbClr val="000000"/>
                          </a:solidFill>
                          <a:latin typeface="Times New Roman"/>
                        </a:rPr>
                        <a:t>199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600" b="1" i="0" u="none" strike="noStrike" dirty="0">
                          <a:solidFill>
                            <a:srgbClr val="000000"/>
                          </a:solidFill>
                          <a:latin typeface="Times New Roman"/>
                        </a:rPr>
                        <a:t>116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600" b="1" i="0" u="none" strike="noStrike" dirty="0">
                          <a:solidFill>
                            <a:srgbClr val="000000"/>
                          </a:solidFill>
                          <a:latin typeface="Times New Roman"/>
                        </a:rPr>
                        <a:t>83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367009">
                <a:tc>
                  <a:txBody>
                    <a:bodyPr/>
                    <a:lstStyle/>
                    <a:p>
                      <a:pPr algn="ctr" fontAlgn="ctr"/>
                      <a:r>
                        <a:rPr lang="en-GB" sz="1600" b="1" i="0" u="none" strike="noStrike" dirty="0">
                          <a:solidFill>
                            <a:srgbClr val="000000"/>
                          </a:solidFill>
                          <a:latin typeface="Times New Roman"/>
                        </a:rPr>
                        <a:t>Total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endParaRPr lang="en-GB" sz="1600" b="1" i="0" u="none" strike="noStrike" dirty="0">
                        <a:solidFill>
                          <a:srgbClr val="000000"/>
                        </a:solidFill>
                        <a:latin typeface="Times New Roman"/>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GB" sz="1600" b="1" i="0" u="none" strike="noStrike" dirty="0">
                          <a:solidFill>
                            <a:srgbClr val="000000"/>
                          </a:solidFill>
                          <a:latin typeface="Times New Roman"/>
                        </a:rPr>
                        <a:t>7065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GB" sz="1600" b="1" i="0" u="none" strike="noStrike" dirty="0">
                          <a:solidFill>
                            <a:srgbClr val="000000"/>
                          </a:solidFill>
                          <a:latin typeface="Times New Roman"/>
                        </a:rPr>
                        <a:t>4939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n-GB" sz="1600" b="1" i="0" u="none" strike="noStrike" dirty="0">
                          <a:solidFill>
                            <a:srgbClr val="000000"/>
                          </a:solidFill>
                          <a:latin typeface="Times New Roman"/>
                        </a:rPr>
                        <a:t>2131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13"/>
                  </a:ext>
                </a:extLst>
              </a:tr>
            </a:tbl>
          </a:graphicData>
        </a:graphic>
      </p:graphicFrame>
      <p:sp>
        <p:nvSpPr>
          <p:cNvPr id="5" name="Slide Number Placeholder 4">
            <a:extLst>
              <a:ext uri="{FF2B5EF4-FFF2-40B4-BE49-F238E27FC236}">
                <a16:creationId xmlns:a16="http://schemas.microsoft.com/office/drawing/2014/main" id="{BEDC1495-17BD-F213-10C2-B38543153D73}"/>
              </a:ext>
            </a:extLst>
          </p:cNvPr>
          <p:cNvSpPr>
            <a:spLocks noGrp="1"/>
          </p:cNvSpPr>
          <p:nvPr>
            <p:ph type="sldNum" sz="quarter" idx="12"/>
          </p:nvPr>
        </p:nvSpPr>
        <p:spPr/>
        <p:txBody>
          <a:bodyPr/>
          <a:lstStyle/>
          <a:p>
            <a:fld id="{AB97BAE4-4469-482A-8490-CAA3B67CA7B4}" type="slidenum">
              <a:rPr lang="en-GB" smtClean="0"/>
              <a:pPr/>
              <a:t>19</a:t>
            </a:fld>
            <a:endParaRPr lang="en-GB" dirty="0"/>
          </a:p>
        </p:txBody>
      </p:sp>
    </p:spTree>
    <p:extLst>
      <p:ext uri="{BB962C8B-B14F-4D97-AF65-F5344CB8AC3E}">
        <p14:creationId xmlns:p14="http://schemas.microsoft.com/office/powerpoint/2010/main" val="2356040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hatsApp Image 2025-08-05 at 10.21.28 AM.jpeg"/>
          <p:cNvPicPr>
            <a:picLocks noChangeAspect="1"/>
          </p:cNvPicPr>
          <p:nvPr/>
        </p:nvPicPr>
        <p:blipFill>
          <a:blip r:embed="rId2"/>
          <a:stretch>
            <a:fillRect/>
          </a:stretch>
        </p:blipFill>
        <p:spPr>
          <a:xfrm>
            <a:off x="695325" y="219075"/>
            <a:ext cx="3600450" cy="6440570"/>
          </a:xfrm>
          <a:prstGeom prst="rect">
            <a:avLst/>
          </a:prstGeom>
        </p:spPr>
      </p:pic>
      <p:pic>
        <p:nvPicPr>
          <p:cNvPr id="7" name="Picture 6" descr="WhatsApp Image 2025-08-05 at 10.20.50 AM.jpeg"/>
          <p:cNvPicPr>
            <a:picLocks noChangeAspect="1"/>
          </p:cNvPicPr>
          <p:nvPr/>
        </p:nvPicPr>
        <p:blipFill>
          <a:blip r:embed="rId3"/>
          <a:stretch>
            <a:fillRect/>
          </a:stretch>
        </p:blipFill>
        <p:spPr>
          <a:xfrm>
            <a:off x="4426709" y="171450"/>
            <a:ext cx="7412866" cy="61722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3C7295-AE71-6B9B-3509-1B3D856FB7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68A61E-FA40-4BA7-AA58-032B26450941}"/>
              </a:ext>
            </a:extLst>
          </p:cNvPr>
          <p:cNvSpPr>
            <a:spLocks noGrp="1"/>
          </p:cNvSpPr>
          <p:nvPr>
            <p:ph type="title"/>
          </p:nvPr>
        </p:nvSpPr>
        <p:spPr>
          <a:xfrm>
            <a:off x="1981200" y="274638"/>
            <a:ext cx="8229600" cy="725470"/>
          </a:xfrm>
        </p:spPr>
        <p:txBody>
          <a:bodyPr/>
          <a:lstStyle/>
          <a:p>
            <a:pPr algn="ctr"/>
            <a:r>
              <a:rPr lang="en-GB" sz="2200" b="1" dirty="0">
                <a:solidFill>
                  <a:prstClr val="black"/>
                </a:solidFill>
                <a:latin typeface="Times New Roman" pitchFamily="18" charset="0"/>
                <a:cs typeface="Times New Roman" pitchFamily="18" charset="0"/>
              </a:rPr>
              <a:t>Graphical representation of the Public Grievances</a:t>
            </a:r>
            <a:endParaRPr lang="en-GB" b="1" dirty="0"/>
          </a:p>
        </p:txBody>
      </p:sp>
      <p:sp>
        <p:nvSpPr>
          <p:cNvPr id="5" name="Slide Number Placeholder 4">
            <a:extLst>
              <a:ext uri="{FF2B5EF4-FFF2-40B4-BE49-F238E27FC236}">
                <a16:creationId xmlns:a16="http://schemas.microsoft.com/office/drawing/2014/main" id="{547D89CA-82DD-AE1E-0232-237535D9F3AD}"/>
              </a:ext>
            </a:extLst>
          </p:cNvPr>
          <p:cNvSpPr>
            <a:spLocks noGrp="1"/>
          </p:cNvSpPr>
          <p:nvPr>
            <p:ph type="sldNum" sz="quarter" idx="12"/>
          </p:nvPr>
        </p:nvSpPr>
        <p:spPr/>
        <p:txBody>
          <a:bodyPr/>
          <a:lstStyle/>
          <a:p>
            <a:fld id="{AB97BAE4-4469-482A-8490-CAA3B67CA7B4}" type="slidenum">
              <a:rPr lang="en-GB" smtClean="0"/>
              <a:pPr/>
              <a:t>20</a:t>
            </a:fld>
            <a:endParaRPr lang="en-GB"/>
          </a:p>
        </p:txBody>
      </p:sp>
      <p:graphicFrame>
        <p:nvGraphicFramePr>
          <p:cNvPr id="7" name="Chart 6">
            <a:extLst>
              <a:ext uri="{FF2B5EF4-FFF2-40B4-BE49-F238E27FC236}">
                <a16:creationId xmlns:a16="http://schemas.microsoft.com/office/drawing/2014/main" id="{D174B4C3-BA54-A93A-530C-D751F353031F}"/>
              </a:ext>
            </a:extLst>
          </p:cNvPr>
          <p:cNvGraphicFramePr>
            <a:graphicFrameLocks/>
          </p:cNvGraphicFramePr>
          <p:nvPr/>
        </p:nvGraphicFramePr>
        <p:xfrm>
          <a:off x="2135560" y="1268760"/>
          <a:ext cx="8075240" cy="41044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59194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2800" b="1" dirty="0">
                <a:solidFill>
                  <a:srgbClr val="000000"/>
                </a:solidFill>
                <a:latin typeface="Times New Roman"/>
              </a:rPr>
              <a:t>Total No of Awards </a:t>
            </a:r>
            <a:br>
              <a:rPr lang="en-GB" sz="2800" b="1" dirty="0">
                <a:solidFill>
                  <a:srgbClr val="000000"/>
                </a:solidFill>
                <a:latin typeface="Times New Roman"/>
              </a:rPr>
            </a:br>
            <a:r>
              <a:rPr lang="en-GB" sz="2800" b="1" dirty="0">
                <a:solidFill>
                  <a:srgbClr val="000000"/>
                </a:solidFill>
                <a:latin typeface="Times New Roman"/>
              </a:rPr>
              <a:t>passed by Labour Court/IT/AIT</a:t>
            </a:r>
            <a:endParaRPr lang="en-GB" sz="2800" dirty="0"/>
          </a:p>
        </p:txBody>
      </p:sp>
      <p:graphicFrame>
        <p:nvGraphicFramePr>
          <p:cNvPr id="4" name="Content Placeholder 3"/>
          <p:cNvGraphicFramePr>
            <a:graphicFrameLocks noGrp="1"/>
          </p:cNvGraphicFramePr>
          <p:nvPr>
            <p:ph idx="1"/>
          </p:nvPr>
        </p:nvGraphicFramePr>
        <p:xfrm>
          <a:off x="3238480" y="1571612"/>
          <a:ext cx="5500726" cy="2757494"/>
        </p:xfrm>
        <a:graphic>
          <a:graphicData uri="http://schemas.openxmlformats.org/drawingml/2006/table">
            <a:tbl>
              <a:tblPr firstRow="1" bandRow="1">
                <a:tableStyleId>{5C22544A-7EE6-4342-B048-85BDC9FD1C3A}</a:tableStyleId>
              </a:tblPr>
              <a:tblGrid>
                <a:gridCol w="2933721">
                  <a:extLst>
                    <a:ext uri="{9D8B030D-6E8A-4147-A177-3AD203B41FA5}">
                      <a16:colId xmlns:a16="http://schemas.microsoft.com/office/drawing/2014/main" val="20000"/>
                    </a:ext>
                  </a:extLst>
                </a:gridCol>
                <a:gridCol w="2567005">
                  <a:extLst>
                    <a:ext uri="{9D8B030D-6E8A-4147-A177-3AD203B41FA5}">
                      <a16:colId xmlns:a16="http://schemas.microsoft.com/office/drawing/2014/main" val="20001"/>
                    </a:ext>
                  </a:extLst>
                </a:gridCol>
              </a:tblGrid>
              <a:tr h="1096217">
                <a:tc>
                  <a:txBody>
                    <a:bodyPr/>
                    <a:lstStyle/>
                    <a:p>
                      <a:pPr algn="ctr" fontAlgn="ctr"/>
                      <a:r>
                        <a:rPr lang="en-GB" sz="2400" b="1" i="0" u="none" strike="noStrike" dirty="0">
                          <a:solidFill>
                            <a:srgbClr val="000000"/>
                          </a:solidFill>
                          <a:latin typeface="Times New Roman"/>
                        </a:rPr>
                        <a:t>Year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2400" b="1" i="0" u="none" strike="noStrike">
                          <a:solidFill>
                            <a:srgbClr val="000000"/>
                          </a:solidFill>
                          <a:latin typeface="Times New Roman"/>
                        </a:rPr>
                        <a:t>No of awards passed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53759">
                <a:tc>
                  <a:txBody>
                    <a:bodyPr/>
                    <a:lstStyle/>
                    <a:p>
                      <a:pPr algn="ctr" fontAlgn="ctr"/>
                      <a:r>
                        <a:rPr lang="en-GB" sz="2400" b="0" i="0" u="none" strike="noStrike" dirty="0">
                          <a:solidFill>
                            <a:srgbClr val="000000"/>
                          </a:solidFill>
                          <a:latin typeface="Times New Roman"/>
                        </a:rPr>
                        <a:t>2023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2400" b="0" i="0" u="none" strike="noStrike" dirty="0">
                          <a:solidFill>
                            <a:srgbClr val="000000"/>
                          </a:solidFill>
                          <a:latin typeface="Times New Roman"/>
                        </a:rPr>
                        <a:t>2015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53759">
                <a:tc>
                  <a:txBody>
                    <a:bodyPr/>
                    <a:lstStyle/>
                    <a:p>
                      <a:pPr algn="ctr" fontAlgn="ctr"/>
                      <a:r>
                        <a:rPr lang="en-GB" sz="2400" b="0" i="0" u="none" strike="noStrike" dirty="0">
                          <a:solidFill>
                            <a:srgbClr val="000000"/>
                          </a:solidFill>
                          <a:latin typeface="Times New Roman"/>
                        </a:rPr>
                        <a:t>2024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2400" b="0" i="0" u="none" strike="noStrike" dirty="0">
                          <a:solidFill>
                            <a:srgbClr val="000000"/>
                          </a:solidFill>
                          <a:latin typeface="Times New Roman"/>
                        </a:rPr>
                        <a:t>1845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53759">
                <a:tc>
                  <a:txBody>
                    <a:bodyPr/>
                    <a:lstStyle/>
                    <a:p>
                      <a:pPr algn="ctr" fontAlgn="ctr"/>
                      <a:r>
                        <a:rPr lang="en-GB" sz="2400" b="1" i="0" u="none" strike="noStrike" dirty="0">
                          <a:solidFill>
                            <a:srgbClr val="000000"/>
                          </a:solidFill>
                          <a:latin typeface="Times New Roman"/>
                        </a:rPr>
                        <a:t>Total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GB" sz="2400" b="1" i="0" u="none" strike="noStrike" dirty="0">
                          <a:solidFill>
                            <a:srgbClr val="000000"/>
                          </a:solidFill>
                          <a:latin typeface="Times New Roman"/>
                        </a:rPr>
                        <a:t>3860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3"/>
                  </a:ext>
                </a:extLst>
              </a:tr>
            </a:tbl>
          </a:graphicData>
        </a:graphic>
      </p:graphicFrame>
      <p:sp>
        <p:nvSpPr>
          <p:cNvPr id="5" name="Slide Number Placeholder 4"/>
          <p:cNvSpPr>
            <a:spLocks noGrp="1"/>
          </p:cNvSpPr>
          <p:nvPr>
            <p:ph type="sldNum" sz="quarter" idx="12"/>
          </p:nvPr>
        </p:nvSpPr>
        <p:spPr/>
        <p:txBody>
          <a:bodyPr/>
          <a:lstStyle/>
          <a:p>
            <a:fld id="{AB97BAE4-4469-482A-8490-CAA3B67CA7B4}" type="slidenum">
              <a:rPr lang="en-GB" smtClean="0"/>
              <a:pPr/>
              <a:t>21</a:t>
            </a:fld>
            <a:endParaRPr lang="en-GB"/>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2800" b="1" dirty="0">
                <a:solidFill>
                  <a:srgbClr val="000000"/>
                </a:solidFill>
                <a:latin typeface="Times New Roman"/>
              </a:rPr>
              <a:t>Non Implementation of Awards/ Settlements</a:t>
            </a:r>
            <a:br>
              <a:rPr lang="en-GB" sz="2800" b="1" dirty="0">
                <a:solidFill>
                  <a:srgbClr val="000000"/>
                </a:solidFill>
                <a:latin typeface="Times New Roman"/>
              </a:rPr>
            </a:br>
            <a:r>
              <a:rPr lang="en-GB" sz="2000" b="1" dirty="0">
                <a:solidFill>
                  <a:srgbClr val="000000"/>
                </a:solidFill>
                <a:latin typeface="Times New Roman"/>
              </a:rPr>
              <a:t> </a:t>
            </a:r>
            <a:r>
              <a:rPr lang="en-GB" sz="2000" dirty="0">
                <a:latin typeface="Times New Roman" pitchFamily="18" charset="0"/>
                <a:cs typeface="Times New Roman" pitchFamily="18" charset="0"/>
              </a:rPr>
              <a:t>(From 01.01.2023 - 31.12.2023 &amp; 01.01.2024 - 31.12.2024</a:t>
            </a:r>
            <a:r>
              <a:rPr lang="en-GB" sz="2800" dirty="0">
                <a:latin typeface="Times New Roman" pitchFamily="18" charset="0"/>
                <a:cs typeface="Times New Roman" pitchFamily="18" charset="0"/>
              </a:rPr>
              <a:t>)</a:t>
            </a:r>
            <a:endParaRPr lang="en-GB" sz="2800" dirty="0"/>
          </a:p>
        </p:txBody>
      </p:sp>
      <p:graphicFrame>
        <p:nvGraphicFramePr>
          <p:cNvPr id="4" name="Content Placeholder 3"/>
          <p:cNvGraphicFramePr>
            <a:graphicFrameLocks noGrp="1"/>
          </p:cNvGraphicFramePr>
          <p:nvPr>
            <p:ph idx="1"/>
          </p:nvPr>
        </p:nvGraphicFramePr>
        <p:xfrm>
          <a:off x="1981200" y="1600200"/>
          <a:ext cx="8229600" cy="194310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828668">
                <a:tc>
                  <a:txBody>
                    <a:bodyPr/>
                    <a:lstStyle/>
                    <a:p>
                      <a:pPr algn="ctr" fontAlgn="b"/>
                      <a:r>
                        <a:rPr lang="en-GB" sz="1800" b="1" i="0" u="none" strike="noStrike" dirty="0">
                          <a:solidFill>
                            <a:srgbClr val="000000"/>
                          </a:solidFill>
                          <a:latin typeface="Times New Roman"/>
                        </a:rPr>
                        <a:t>Year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1" i="0" u="none" strike="noStrike" dirty="0">
                          <a:solidFill>
                            <a:srgbClr val="000000"/>
                          </a:solidFill>
                          <a:latin typeface="Times New Roman"/>
                        </a:rPr>
                        <a:t>No of complaints</a:t>
                      </a:r>
                      <a:r>
                        <a:rPr lang="en-GB" sz="1800" b="1" i="0" u="none" strike="noStrike" baseline="0" dirty="0">
                          <a:solidFill>
                            <a:srgbClr val="000000"/>
                          </a:solidFill>
                          <a:latin typeface="Times New Roman"/>
                        </a:rPr>
                        <a:t> </a:t>
                      </a:r>
                      <a:r>
                        <a:rPr lang="en-GB" sz="1800" b="1" i="0" u="none" strike="noStrike" dirty="0">
                          <a:solidFill>
                            <a:srgbClr val="000000"/>
                          </a:solidFill>
                          <a:latin typeface="Times New Roman"/>
                        </a:rPr>
                        <a:t>raised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1" i="0" u="none" strike="noStrike" dirty="0">
                          <a:solidFill>
                            <a:srgbClr val="000000"/>
                          </a:solidFill>
                          <a:latin typeface="Times New Roman"/>
                        </a:rPr>
                        <a:t>Disposal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1" i="0" u="none" strike="noStrike" dirty="0">
                          <a:solidFill>
                            <a:srgbClr val="000000"/>
                          </a:solidFill>
                          <a:latin typeface="Times New Roman"/>
                        </a:rPr>
                        <a:t>Pending</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1" i="0" u="none" strike="noStrike" dirty="0">
                          <a:solidFill>
                            <a:srgbClr val="000000"/>
                          </a:solidFill>
                          <a:latin typeface="Times New Roman"/>
                        </a:rPr>
                        <a:t>No</a:t>
                      </a:r>
                      <a:r>
                        <a:rPr lang="en-GB" sz="1800" b="1" i="0" u="none" strike="noStrike" baseline="0" dirty="0">
                          <a:solidFill>
                            <a:srgbClr val="000000"/>
                          </a:solidFill>
                          <a:latin typeface="Times New Roman"/>
                        </a:rPr>
                        <a:t> of Prosecutions permitted</a:t>
                      </a:r>
                      <a:endParaRPr lang="en-GB" sz="1800" b="1" i="0" u="none" strike="noStrike" dirty="0">
                        <a:solidFill>
                          <a:srgbClr val="000000"/>
                        </a:solidFill>
                        <a:latin typeface="Times New Roman"/>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1" i="0" u="none" strike="noStrike" dirty="0">
                          <a:solidFill>
                            <a:srgbClr val="000000"/>
                          </a:solidFill>
                          <a:latin typeface="Times New Roman"/>
                        </a:rPr>
                        <a:t>Other than prosecution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fontAlgn="ctr"/>
                      <a:r>
                        <a:rPr lang="en-GB" sz="2000" b="0" i="0" u="none" strike="noStrike" dirty="0">
                          <a:solidFill>
                            <a:srgbClr val="000000"/>
                          </a:solidFill>
                          <a:latin typeface="Times New Roman"/>
                        </a:rPr>
                        <a:t>2023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2000" b="0" i="0" u="none" strike="noStrike" dirty="0">
                          <a:solidFill>
                            <a:srgbClr val="000000"/>
                          </a:solidFill>
                          <a:latin typeface="Times New Roman"/>
                        </a:rPr>
                        <a:t>160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2000" b="0" i="0" u="none" strike="noStrike" dirty="0">
                          <a:solidFill>
                            <a:srgbClr val="000000"/>
                          </a:solidFill>
                          <a:latin typeface="Times New Roman"/>
                        </a:rPr>
                        <a:t>93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2000" b="0" i="0" u="none" strike="noStrike" dirty="0">
                          <a:solidFill>
                            <a:srgbClr val="000000"/>
                          </a:solidFill>
                          <a:latin typeface="Times New Roman"/>
                        </a:rPr>
                        <a:t>67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2000" b="0" i="0" u="none" strike="noStrike" dirty="0">
                          <a:solidFill>
                            <a:srgbClr val="000000"/>
                          </a:solidFill>
                          <a:latin typeface="Times New Roman"/>
                        </a:rPr>
                        <a:t>50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2000" b="0" i="0" u="none" strike="noStrike" dirty="0">
                          <a:solidFill>
                            <a:srgbClr val="000000"/>
                          </a:solidFill>
                          <a:latin typeface="Times New Roman"/>
                        </a:rPr>
                        <a:t>43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fontAlgn="ctr"/>
                      <a:r>
                        <a:rPr lang="en-GB" sz="2000" b="0" i="0" u="none" strike="noStrike" dirty="0">
                          <a:solidFill>
                            <a:srgbClr val="000000"/>
                          </a:solidFill>
                          <a:latin typeface="Times New Roman"/>
                        </a:rPr>
                        <a:t>2024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2000" b="0" i="0" u="none" strike="noStrike" dirty="0">
                          <a:solidFill>
                            <a:srgbClr val="000000"/>
                          </a:solidFill>
                          <a:latin typeface="Times New Roman"/>
                        </a:rPr>
                        <a:t>126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2000" b="0" i="0" u="none" strike="noStrike" dirty="0">
                          <a:solidFill>
                            <a:srgbClr val="000000"/>
                          </a:solidFill>
                          <a:latin typeface="Times New Roman"/>
                        </a:rPr>
                        <a:t>87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2000" b="0" i="0" u="none" strike="noStrike" dirty="0">
                          <a:solidFill>
                            <a:srgbClr val="000000"/>
                          </a:solidFill>
                          <a:latin typeface="Times New Roman"/>
                        </a:rPr>
                        <a:t>39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2000" b="0" i="0" u="none" strike="noStrike" dirty="0">
                          <a:solidFill>
                            <a:srgbClr val="000000"/>
                          </a:solidFill>
                          <a:latin typeface="Times New Roman"/>
                        </a:rPr>
                        <a:t>30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2000" b="0" i="0" u="none" strike="noStrike" dirty="0">
                          <a:solidFill>
                            <a:srgbClr val="000000"/>
                          </a:solidFill>
                          <a:latin typeface="Times New Roman"/>
                        </a:rPr>
                        <a:t>57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fontAlgn="ctr"/>
                      <a:r>
                        <a:rPr lang="en-GB" sz="2000" b="1" i="0" u="none" strike="noStrike" dirty="0">
                          <a:solidFill>
                            <a:srgbClr val="000000"/>
                          </a:solidFill>
                          <a:latin typeface="Times New Roman"/>
                        </a:rPr>
                        <a:t>Total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GB" sz="2000" b="1" i="0" u="none" strike="noStrike" dirty="0">
                          <a:solidFill>
                            <a:srgbClr val="000000"/>
                          </a:solidFill>
                          <a:latin typeface="Times New Roman"/>
                        </a:rPr>
                        <a:t>286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GB" sz="2000" b="1" i="0" u="none" strike="noStrike" dirty="0">
                          <a:solidFill>
                            <a:srgbClr val="000000"/>
                          </a:solidFill>
                          <a:latin typeface="Times New Roman"/>
                        </a:rPr>
                        <a:t>180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GB" sz="2000" b="1" i="0" u="none" strike="noStrike" dirty="0">
                          <a:solidFill>
                            <a:srgbClr val="000000"/>
                          </a:solidFill>
                          <a:latin typeface="Times New Roman"/>
                        </a:rPr>
                        <a:t>106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GB" sz="2000" b="1" i="0" u="none" strike="noStrike" dirty="0">
                          <a:solidFill>
                            <a:srgbClr val="000000"/>
                          </a:solidFill>
                          <a:latin typeface="Times New Roman"/>
                        </a:rPr>
                        <a:t>80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GB" sz="2000" b="1" i="0" u="none" strike="noStrike" dirty="0">
                          <a:solidFill>
                            <a:srgbClr val="000000"/>
                          </a:solidFill>
                          <a:latin typeface="Times New Roman"/>
                        </a:rPr>
                        <a:t>100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3"/>
                  </a:ext>
                </a:extLst>
              </a:tr>
            </a:tbl>
          </a:graphicData>
        </a:graphic>
      </p:graphicFrame>
      <p:sp>
        <p:nvSpPr>
          <p:cNvPr id="5" name="Slide Number Placeholder 4"/>
          <p:cNvSpPr>
            <a:spLocks noGrp="1"/>
          </p:cNvSpPr>
          <p:nvPr>
            <p:ph type="sldNum" sz="quarter" idx="12"/>
          </p:nvPr>
        </p:nvSpPr>
        <p:spPr/>
        <p:txBody>
          <a:bodyPr/>
          <a:lstStyle/>
          <a:p>
            <a:fld id="{AB97BAE4-4469-482A-8490-CAA3B67CA7B4}" type="slidenum">
              <a:rPr lang="en-GB" smtClean="0"/>
              <a:pPr/>
              <a:t>22</a:t>
            </a:fld>
            <a:endParaRPr lang="en-GB"/>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0F1488-682E-B05D-CC34-717C49AB3A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5A5950-C398-D713-E331-726368DD8F89}"/>
              </a:ext>
            </a:extLst>
          </p:cNvPr>
          <p:cNvSpPr>
            <a:spLocks noGrp="1"/>
          </p:cNvSpPr>
          <p:nvPr>
            <p:ph type="title"/>
          </p:nvPr>
        </p:nvSpPr>
        <p:spPr>
          <a:xfrm>
            <a:off x="1981200" y="274638"/>
            <a:ext cx="8229600" cy="796908"/>
          </a:xfrm>
        </p:spPr>
        <p:txBody>
          <a:bodyPr>
            <a:normAutofit/>
          </a:bodyPr>
          <a:lstStyle/>
          <a:p>
            <a:pPr algn="ctr"/>
            <a:r>
              <a:rPr lang="en-GB" sz="2000" b="1" dirty="0">
                <a:solidFill>
                  <a:prstClr val="black"/>
                </a:solidFill>
                <a:latin typeface="Times New Roman" pitchFamily="18" charset="0"/>
                <a:cs typeface="Times New Roman" pitchFamily="18" charset="0"/>
              </a:rPr>
              <a:t>Graphical representation of Non- Implementation of Awards/Settlements</a:t>
            </a:r>
            <a:endParaRPr lang="en-GB" sz="4000" b="1" dirty="0"/>
          </a:p>
        </p:txBody>
      </p:sp>
      <p:sp>
        <p:nvSpPr>
          <p:cNvPr id="4" name="Slide Number Placeholder 3">
            <a:extLst>
              <a:ext uri="{FF2B5EF4-FFF2-40B4-BE49-F238E27FC236}">
                <a16:creationId xmlns:a16="http://schemas.microsoft.com/office/drawing/2014/main" id="{BF34ACD4-412A-BAF1-79E0-EA38A16EDB57}"/>
              </a:ext>
            </a:extLst>
          </p:cNvPr>
          <p:cNvSpPr>
            <a:spLocks noGrp="1"/>
          </p:cNvSpPr>
          <p:nvPr>
            <p:ph type="sldNum" sz="quarter" idx="12"/>
          </p:nvPr>
        </p:nvSpPr>
        <p:spPr/>
        <p:txBody>
          <a:bodyPr/>
          <a:lstStyle/>
          <a:p>
            <a:fld id="{AB97BAE4-4469-482A-8490-CAA3B67CA7B4}" type="slidenum">
              <a:rPr lang="en-GB" smtClean="0"/>
              <a:pPr/>
              <a:t>23</a:t>
            </a:fld>
            <a:endParaRPr lang="en-GB"/>
          </a:p>
        </p:txBody>
      </p:sp>
      <p:graphicFrame>
        <p:nvGraphicFramePr>
          <p:cNvPr id="10" name="Chart 9">
            <a:extLst>
              <a:ext uri="{FF2B5EF4-FFF2-40B4-BE49-F238E27FC236}">
                <a16:creationId xmlns:a16="http://schemas.microsoft.com/office/drawing/2014/main" id="{3F8311D3-C4AF-4DCE-F075-FB3560BC76D5}"/>
              </a:ext>
            </a:extLst>
          </p:cNvPr>
          <p:cNvGraphicFramePr>
            <a:graphicFrameLocks/>
          </p:cNvGraphicFramePr>
          <p:nvPr/>
        </p:nvGraphicFramePr>
        <p:xfrm>
          <a:off x="2063552" y="1196752"/>
          <a:ext cx="7992888" cy="38884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033494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4D0B8-D860-508F-C61E-66FF938E505D}"/>
              </a:ext>
            </a:extLst>
          </p:cNvPr>
          <p:cNvSpPr>
            <a:spLocks noGrp="1"/>
          </p:cNvSpPr>
          <p:nvPr>
            <p:ph type="title"/>
          </p:nvPr>
        </p:nvSpPr>
        <p:spPr>
          <a:xfrm>
            <a:off x="838200" y="365126"/>
            <a:ext cx="10515600" cy="741780"/>
          </a:xfrm>
        </p:spPr>
        <p:txBody>
          <a:bodyPr>
            <a:normAutofit/>
          </a:bodyPr>
          <a:lstStyle/>
          <a:p>
            <a:pPr algn="ctr"/>
            <a:r>
              <a:rPr lang="en-IN" sz="3200" b="1" dirty="0">
                <a:latin typeface="Times New Roman" pitchFamily="18" charset="0"/>
                <a:cs typeface="Times New Roman" pitchFamily="18" charset="0"/>
              </a:rPr>
              <a:t>Industrial Harmony &amp; Legal Framework</a:t>
            </a:r>
          </a:p>
        </p:txBody>
      </p:sp>
      <p:graphicFrame>
        <p:nvGraphicFramePr>
          <p:cNvPr id="4" name="Content Placeholder 3">
            <a:extLst>
              <a:ext uri="{FF2B5EF4-FFF2-40B4-BE49-F238E27FC236}">
                <a16:creationId xmlns:a16="http://schemas.microsoft.com/office/drawing/2014/main" id="{C5121CDC-2418-1AEE-776E-0748ECEBD7D9}"/>
              </a:ext>
            </a:extLst>
          </p:cNvPr>
          <p:cNvGraphicFramePr>
            <a:graphicFrameLocks noGrp="1"/>
          </p:cNvGraphicFramePr>
          <p:nvPr>
            <p:ph idx="1"/>
            <p:extLst>
              <p:ext uri="{D42A27DB-BD31-4B8C-83A1-F6EECF244321}">
                <p14:modId xmlns:p14="http://schemas.microsoft.com/office/powerpoint/2010/main" val="1799897065"/>
              </p:ext>
            </p:extLst>
          </p:nvPr>
        </p:nvGraphicFramePr>
        <p:xfrm>
          <a:off x="96252" y="1318661"/>
          <a:ext cx="11867950" cy="4450080"/>
        </p:xfrm>
        <a:graphic>
          <a:graphicData uri="http://schemas.openxmlformats.org/drawingml/2006/table">
            <a:tbl>
              <a:tblPr firstRow="1" bandRow="1">
                <a:tableStyleId>{5C22544A-7EE6-4342-B048-85BDC9FD1C3A}</a:tableStyleId>
              </a:tblPr>
              <a:tblGrid>
                <a:gridCol w="5933975">
                  <a:extLst>
                    <a:ext uri="{9D8B030D-6E8A-4147-A177-3AD203B41FA5}">
                      <a16:colId xmlns:a16="http://schemas.microsoft.com/office/drawing/2014/main" val="415748546"/>
                    </a:ext>
                  </a:extLst>
                </a:gridCol>
                <a:gridCol w="5933975">
                  <a:extLst>
                    <a:ext uri="{9D8B030D-6E8A-4147-A177-3AD203B41FA5}">
                      <a16:colId xmlns:a16="http://schemas.microsoft.com/office/drawing/2014/main" val="3340188210"/>
                    </a:ext>
                  </a:extLst>
                </a:gridCol>
              </a:tblGrid>
              <a:tr h="1318661">
                <a:tc>
                  <a:txBody>
                    <a:bodyPr/>
                    <a:lstStyle/>
                    <a:p>
                      <a:r>
                        <a:rPr lang="en-IN" sz="2000" b="1" dirty="0">
                          <a:latin typeface="Times New Roman" pitchFamily="18" charset="0"/>
                          <a:cs typeface="Times New Roman" pitchFamily="18" charset="0"/>
                        </a:rPr>
                        <a:t>What is Industrial harmony?</a:t>
                      </a:r>
                    </a:p>
                    <a:p>
                      <a:r>
                        <a:rPr lang="en-IN" sz="2000" dirty="0">
                          <a:latin typeface="Times New Roman" pitchFamily="18" charset="0"/>
                          <a:cs typeface="Times New Roman" pitchFamily="18" charset="0"/>
                        </a:rPr>
                        <a:t>Is it an Utopian concept?</a:t>
                      </a:r>
                    </a:p>
                    <a:p>
                      <a:r>
                        <a:rPr lang="en-IN" sz="2000" dirty="0">
                          <a:latin typeface="Times New Roman" pitchFamily="18" charset="0"/>
                          <a:cs typeface="Times New Roman" pitchFamily="18" charset="0"/>
                        </a:rPr>
                        <a:t>Have we achieved social harmony?</a:t>
                      </a:r>
                    </a:p>
                    <a:p>
                      <a:r>
                        <a:rPr lang="en-IN" sz="2000" dirty="0">
                          <a:latin typeface="Times New Roman" pitchFamily="18" charset="0"/>
                          <a:cs typeface="Times New Roman" pitchFamily="18" charset="0"/>
                        </a:rPr>
                        <a:t> Are we aiming at achieving justice</a:t>
                      </a:r>
                    </a:p>
                    <a:p>
                      <a:r>
                        <a:rPr lang="en-IN" sz="2000" dirty="0">
                          <a:latin typeface="Times New Roman" pitchFamily="18" charset="0"/>
                          <a:cs typeface="Times New Roman" pitchFamily="18" charset="0"/>
                        </a:rPr>
                        <a:t>&amp; equity?</a:t>
                      </a:r>
                    </a:p>
                  </a:txBody>
                  <a:tcPr/>
                </a:tc>
                <a:tc>
                  <a:txBody>
                    <a:bodyPr/>
                    <a:lstStyle/>
                    <a:p>
                      <a:r>
                        <a:rPr lang="en-IN" sz="2000" dirty="0">
                          <a:latin typeface="Times New Roman" pitchFamily="18" charset="0"/>
                          <a:cs typeface="Times New Roman" pitchFamily="18" charset="0"/>
                        </a:rPr>
                        <a:t> What is the Legal Framework?</a:t>
                      </a:r>
                    </a:p>
                    <a:p>
                      <a:r>
                        <a:rPr lang="en-IN" sz="2000" dirty="0">
                          <a:latin typeface="Times New Roman" pitchFamily="18" charset="0"/>
                          <a:cs typeface="Times New Roman" pitchFamily="18" charset="0"/>
                        </a:rPr>
                        <a:t>ID ACT</a:t>
                      </a:r>
                    </a:p>
                    <a:p>
                      <a:r>
                        <a:rPr lang="en-IN" sz="2000" dirty="0">
                          <a:latin typeface="Times New Roman" pitchFamily="18" charset="0"/>
                          <a:cs typeface="Times New Roman" pitchFamily="18" charset="0"/>
                        </a:rPr>
                        <a:t>IE(SA) ACT</a:t>
                      </a:r>
                    </a:p>
                    <a:p>
                      <a:r>
                        <a:rPr lang="en-IN" sz="2000" dirty="0">
                          <a:latin typeface="Times New Roman" pitchFamily="18" charset="0"/>
                          <a:cs typeface="Times New Roman" pitchFamily="18" charset="0"/>
                        </a:rPr>
                        <a:t>TU ACT….</a:t>
                      </a:r>
                    </a:p>
                    <a:p>
                      <a:r>
                        <a:rPr lang="en-IN" sz="2000" dirty="0">
                          <a:latin typeface="Times New Roman" pitchFamily="18" charset="0"/>
                          <a:cs typeface="Times New Roman" pitchFamily="18" charset="0"/>
                        </a:rPr>
                        <a:t>Constitutional framework</a:t>
                      </a:r>
                    </a:p>
                    <a:p>
                      <a:r>
                        <a:rPr lang="en-IN" sz="2000" dirty="0">
                          <a:latin typeface="Times New Roman" pitchFamily="18" charset="0"/>
                          <a:cs typeface="Times New Roman" pitchFamily="18" charset="0"/>
                        </a:rPr>
                        <a:t>Judge made laws</a:t>
                      </a:r>
                    </a:p>
                  </a:txBody>
                  <a:tcPr/>
                </a:tc>
                <a:extLst>
                  <a:ext uri="{0D108BD9-81ED-4DB2-BD59-A6C34878D82A}">
                    <a16:rowId xmlns:a16="http://schemas.microsoft.com/office/drawing/2014/main" val="1351445353"/>
                  </a:ext>
                </a:extLst>
              </a:tr>
              <a:tr h="1318661">
                <a:tc>
                  <a:txBody>
                    <a:bodyPr/>
                    <a:lstStyle/>
                    <a:p>
                      <a:r>
                        <a:rPr lang="en-IN" sz="2000" b="1" u="sng" dirty="0">
                          <a:latin typeface="Times New Roman" pitchFamily="18" charset="0"/>
                          <a:cs typeface="Times New Roman" pitchFamily="18" charset="0"/>
                        </a:rPr>
                        <a:t>Guiding Principles:</a:t>
                      </a:r>
                    </a:p>
                    <a:p>
                      <a:r>
                        <a:rPr lang="en-IN" sz="2000" dirty="0">
                          <a:latin typeface="Times New Roman" pitchFamily="18" charset="0"/>
                          <a:cs typeface="Times New Roman" pitchFamily="18" charset="0"/>
                        </a:rPr>
                        <a:t>Fairness</a:t>
                      </a:r>
                    </a:p>
                    <a:p>
                      <a:r>
                        <a:rPr lang="en-IN" sz="2000" dirty="0">
                          <a:latin typeface="Times New Roman" pitchFamily="18" charset="0"/>
                          <a:cs typeface="Times New Roman" pitchFamily="18" charset="0"/>
                        </a:rPr>
                        <a:t>Principles of Natural Justice</a:t>
                      </a:r>
                    </a:p>
                    <a:p>
                      <a:r>
                        <a:rPr lang="en-IN" sz="2000" dirty="0">
                          <a:latin typeface="Times New Roman" pitchFamily="18" charset="0"/>
                          <a:cs typeface="Times New Roman" pitchFamily="18" charset="0"/>
                        </a:rPr>
                        <a:t>Equity</a:t>
                      </a:r>
                    </a:p>
                    <a:p>
                      <a:r>
                        <a:rPr lang="en-IN" sz="2000" dirty="0">
                          <a:latin typeface="Times New Roman" pitchFamily="18" charset="0"/>
                          <a:cs typeface="Times New Roman" pitchFamily="18" charset="0"/>
                        </a:rPr>
                        <a:t>Gender Justice</a:t>
                      </a:r>
                    </a:p>
                    <a:p>
                      <a:r>
                        <a:rPr lang="en-IN" sz="2000" dirty="0">
                          <a:latin typeface="Times New Roman" pitchFamily="18" charset="0"/>
                          <a:cs typeface="Times New Roman" pitchFamily="18" charset="0"/>
                        </a:rPr>
                        <a:t>Equal opportunity</a:t>
                      </a:r>
                    </a:p>
                    <a:p>
                      <a:r>
                        <a:rPr lang="en-IN" sz="2000" dirty="0">
                          <a:latin typeface="Times New Roman" pitchFamily="18" charset="0"/>
                          <a:cs typeface="Times New Roman" pitchFamily="18" charset="0"/>
                        </a:rPr>
                        <a:t>Empathy</a:t>
                      </a:r>
                    </a:p>
                    <a:p>
                      <a:r>
                        <a:rPr lang="en-IN" sz="2000" dirty="0">
                          <a:latin typeface="Times New Roman" pitchFamily="18" charset="0"/>
                          <a:cs typeface="Times New Roman" pitchFamily="18" charset="0"/>
                        </a:rPr>
                        <a:t>Business ethics &amp; corporate citizenship</a:t>
                      </a:r>
                    </a:p>
                  </a:txBody>
                  <a:tcPr/>
                </a:tc>
                <a:tc>
                  <a:txBody>
                    <a:bodyPr/>
                    <a:lstStyle/>
                    <a:p>
                      <a:r>
                        <a:rPr lang="en-IN" sz="2000" b="1" u="sng" dirty="0">
                          <a:latin typeface="Times New Roman" pitchFamily="18" charset="0"/>
                          <a:cs typeface="Times New Roman" pitchFamily="18" charset="0"/>
                        </a:rPr>
                        <a:t>Practical Approaches:</a:t>
                      </a:r>
                    </a:p>
                    <a:p>
                      <a:r>
                        <a:rPr lang="en-IN" sz="2000" b="0" u="none" dirty="0">
                          <a:latin typeface="Times New Roman" pitchFamily="18" charset="0"/>
                          <a:cs typeface="Times New Roman" pitchFamily="18" charset="0"/>
                        </a:rPr>
                        <a:t>Engagement</a:t>
                      </a:r>
                    </a:p>
                    <a:p>
                      <a:r>
                        <a:rPr lang="en-IN" sz="2000" b="0" u="none" dirty="0">
                          <a:latin typeface="Times New Roman" pitchFamily="18" charset="0"/>
                          <a:cs typeface="Times New Roman" pitchFamily="18" charset="0"/>
                        </a:rPr>
                        <a:t>Mutual respect </a:t>
                      </a:r>
                    </a:p>
                    <a:p>
                      <a:r>
                        <a:rPr lang="en-IN" sz="2000" b="0" u="none" dirty="0">
                          <a:latin typeface="Times New Roman" pitchFamily="18" charset="0"/>
                          <a:cs typeface="Times New Roman" pitchFamily="18" charset="0"/>
                        </a:rPr>
                        <a:t>Trust building</a:t>
                      </a:r>
                    </a:p>
                    <a:p>
                      <a:r>
                        <a:rPr lang="en-IN" sz="2000" b="0" u="none" dirty="0">
                          <a:latin typeface="Times New Roman" pitchFamily="18" charset="0"/>
                          <a:cs typeface="Times New Roman" pitchFamily="18" charset="0"/>
                        </a:rPr>
                        <a:t>Negotiations</a:t>
                      </a:r>
                    </a:p>
                    <a:p>
                      <a:r>
                        <a:rPr lang="en-IN" sz="2000" b="0" u="none" dirty="0">
                          <a:latin typeface="Times New Roman" pitchFamily="18" charset="0"/>
                          <a:cs typeface="Times New Roman" pitchFamily="18" charset="0"/>
                        </a:rPr>
                        <a:t>Sustainability</a:t>
                      </a:r>
                    </a:p>
                    <a:p>
                      <a:r>
                        <a:rPr lang="en-IN" sz="2000" b="0" u="none" dirty="0">
                          <a:latin typeface="Times New Roman" pitchFamily="18" charset="0"/>
                          <a:cs typeface="Times New Roman" pitchFamily="18" charset="0"/>
                        </a:rPr>
                        <a:t>Legality</a:t>
                      </a:r>
                    </a:p>
                    <a:p>
                      <a:r>
                        <a:rPr lang="en-IN" sz="2000" b="0" u="none" dirty="0">
                          <a:latin typeface="Times New Roman" pitchFamily="18" charset="0"/>
                          <a:cs typeface="Times New Roman" pitchFamily="18" charset="0"/>
                        </a:rPr>
                        <a:t>Leadership</a:t>
                      </a:r>
                    </a:p>
                  </a:txBody>
                  <a:tcPr/>
                </a:tc>
                <a:extLst>
                  <a:ext uri="{0D108BD9-81ED-4DB2-BD59-A6C34878D82A}">
                    <a16:rowId xmlns:a16="http://schemas.microsoft.com/office/drawing/2014/main" val="1852795484"/>
                  </a:ext>
                </a:extLst>
              </a:tr>
            </a:tbl>
          </a:graphicData>
        </a:graphic>
      </p:graphicFrame>
    </p:spTree>
    <p:extLst>
      <p:ext uri="{BB962C8B-B14F-4D97-AF65-F5344CB8AC3E}">
        <p14:creationId xmlns:p14="http://schemas.microsoft.com/office/powerpoint/2010/main" val="20619104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B1315-D544-7FF7-A755-56C4B2061741}"/>
              </a:ext>
            </a:extLst>
          </p:cNvPr>
          <p:cNvSpPr>
            <a:spLocks noGrp="1"/>
          </p:cNvSpPr>
          <p:nvPr>
            <p:ph type="title"/>
          </p:nvPr>
        </p:nvSpPr>
        <p:spPr>
          <a:xfrm>
            <a:off x="115503" y="365125"/>
            <a:ext cx="11964202" cy="886159"/>
          </a:xfrm>
        </p:spPr>
        <p:txBody>
          <a:bodyPr>
            <a:normAutofit/>
          </a:bodyPr>
          <a:lstStyle/>
          <a:p>
            <a:pPr algn="ctr"/>
            <a:r>
              <a:rPr lang="en-IN" sz="3200" b="1" dirty="0">
                <a:latin typeface="Times New Roman" pitchFamily="18" charset="0"/>
                <a:cs typeface="Times New Roman" pitchFamily="18" charset="0"/>
              </a:rPr>
              <a:t>Approaches to IR conflict resolution &amp; settlement of disputes</a:t>
            </a:r>
          </a:p>
        </p:txBody>
      </p:sp>
      <p:graphicFrame>
        <p:nvGraphicFramePr>
          <p:cNvPr id="5" name="Content Placeholder 4">
            <a:extLst>
              <a:ext uri="{FF2B5EF4-FFF2-40B4-BE49-F238E27FC236}">
                <a16:creationId xmlns:a16="http://schemas.microsoft.com/office/drawing/2014/main" id="{61FF96CB-28AE-CCC6-1AE6-8F8080AD9AF4}"/>
              </a:ext>
            </a:extLst>
          </p:cNvPr>
          <p:cNvGraphicFramePr>
            <a:graphicFrameLocks noGrp="1"/>
          </p:cNvGraphicFramePr>
          <p:nvPr>
            <p:ph idx="1"/>
            <p:extLst>
              <p:ext uri="{D42A27DB-BD31-4B8C-83A1-F6EECF244321}">
                <p14:modId xmlns:p14="http://schemas.microsoft.com/office/powerpoint/2010/main" val="2830429752"/>
              </p:ext>
            </p:extLst>
          </p:nvPr>
        </p:nvGraphicFramePr>
        <p:xfrm>
          <a:off x="221381" y="1155032"/>
          <a:ext cx="11656194" cy="5059680"/>
        </p:xfrm>
        <a:graphic>
          <a:graphicData uri="http://schemas.openxmlformats.org/drawingml/2006/table">
            <a:tbl>
              <a:tblPr firstRow="1" bandRow="1">
                <a:tableStyleId>{5C22544A-7EE6-4342-B048-85BDC9FD1C3A}</a:tableStyleId>
              </a:tblPr>
              <a:tblGrid>
                <a:gridCol w="4138863">
                  <a:extLst>
                    <a:ext uri="{9D8B030D-6E8A-4147-A177-3AD203B41FA5}">
                      <a16:colId xmlns:a16="http://schemas.microsoft.com/office/drawing/2014/main" val="488427776"/>
                    </a:ext>
                  </a:extLst>
                </a:gridCol>
                <a:gridCol w="7517331">
                  <a:extLst>
                    <a:ext uri="{9D8B030D-6E8A-4147-A177-3AD203B41FA5}">
                      <a16:colId xmlns:a16="http://schemas.microsoft.com/office/drawing/2014/main" val="4024572690"/>
                    </a:ext>
                  </a:extLst>
                </a:gridCol>
              </a:tblGrid>
              <a:tr h="1097280">
                <a:tc>
                  <a:txBody>
                    <a:bodyPr/>
                    <a:lstStyle/>
                    <a:p>
                      <a:r>
                        <a:rPr lang="en-IN" sz="2200" dirty="0">
                          <a:latin typeface="Times New Roman" pitchFamily="18" charset="0"/>
                          <a:cs typeface="Times New Roman" pitchFamily="18" charset="0"/>
                        </a:rPr>
                        <a:t>Top Management involvement – Altruistic approach</a:t>
                      </a:r>
                    </a:p>
                  </a:txBody>
                  <a:tcPr/>
                </a:tc>
                <a:tc>
                  <a:txBody>
                    <a:bodyPr/>
                    <a:lstStyle/>
                    <a:p>
                      <a:pPr marL="342900" indent="-342900">
                        <a:buAutoNum type="arabicPeriod"/>
                      </a:pPr>
                      <a:r>
                        <a:rPr lang="en-IN" sz="2200" dirty="0">
                          <a:latin typeface="Times New Roman" pitchFamily="18" charset="0"/>
                          <a:cs typeface="Times New Roman" pitchFamily="18" charset="0"/>
                        </a:rPr>
                        <a:t>Dynamatic Aerospace : DOS – 17.01.2023 Involvement of MD</a:t>
                      </a:r>
                    </a:p>
                    <a:p>
                      <a:pPr marL="342900" indent="-342900">
                        <a:buAutoNum type="arabicPeriod"/>
                      </a:pPr>
                      <a:r>
                        <a:rPr lang="en-IN" sz="2200" dirty="0">
                          <a:latin typeface="Times New Roman" pitchFamily="18" charset="0"/>
                          <a:cs typeface="Times New Roman" pitchFamily="18" charset="0"/>
                        </a:rPr>
                        <a:t>WCPM: DOS: 28.10.2024 Involvement of ED (JNC)</a:t>
                      </a:r>
                    </a:p>
                    <a:p>
                      <a:pPr marL="342900" indent="-342900">
                        <a:buAutoNum type="arabicPeriod"/>
                      </a:pPr>
                      <a:r>
                        <a:rPr lang="en-IN" sz="2200" dirty="0">
                          <a:latin typeface="Times New Roman" pitchFamily="18" charset="0"/>
                          <a:cs typeface="Times New Roman" pitchFamily="18" charset="0"/>
                        </a:rPr>
                        <a:t>Hindalco DOS: 20.10.2024 Active participation to resolve the COD</a:t>
                      </a:r>
                    </a:p>
                  </a:txBody>
                  <a:tcPr/>
                </a:tc>
                <a:extLst>
                  <a:ext uri="{0D108BD9-81ED-4DB2-BD59-A6C34878D82A}">
                    <a16:rowId xmlns:a16="http://schemas.microsoft.com/office/drawing/2014/main" val="2803558705"/>
                  </a:ext>
                </a:extLst>
              </a:tr>
              <a:tr h="1097280">
                <a:tc>
                  <a:txBody>
                    <a:bodyPr/>
                    <a:lstStyle/>
                    <a:p>
                      <a:r>
                        <a:rPr lang="en-IN" sz="2200" dirty="0">
                          <a:latin typeface="Times New Roman" pitchFamily="18" charset="0"/>
                          <a:cs typeface="Times New Roman" pitchFamily="18" charset="0"/>
                        </a:rPr>
                        <a:t>Mid-Level Management &amp; Effective Trade Unionism – Proactive approach</a:t>
                      </a:r>
                    </a:p>
                  </a:txBody>
                  <a:tcPr/>
                </a:tc>
                <a:tc>
                  <a:txBody>
                    <a:bodyPr/>
                    <a:lstStyle/>
                    <a:p>
                      <a:pPr marL="342900" indent="-342900">
                        <a:buAutoNum type="arabicPeriod"/>
                      </a:pPr>
                      <a:r>
                        <a:rPr lang="en-IN" sz="2200" dirty="0">
                          <a:latin typeface="Times New Roman" pitchFamily="18" charset="0"/>
                          <a:cs typeface="Times New Roman" pitchFamily="18" charset="0"/>
                        </a:rPr>
                        <a:t>M/S TKM Ltd : DOS 24.07.2024</a:t>
                      </a:r>
                    </a:p>
                    <a:p>
                      <a:pPr marL="342900" indent="-342900">
                        <a:buAutoNum type="arabicPeriod"/>
                      </a:pPr>
                      <a:r>
                        <a:rPr lang="en-IN" sz="2200" dirty="0">
                          <a:latin typeface="Times New Roman" pitchFamily="18" charset="0"/>
                          <a:cs typeface="Times New Roman" pitchFamily="18" charset="0"/>
                        </a:rPr>
                        <a:t>M/S </a:t>
                      </a:r>
                      <a:r>
                        <a:rPr lang="en-IN" sz="2200" dirty="0" err="1">
                          <a:latin typeface="Times New Roman" pitchFamily="18" charset="0"/>
                          <a:cs typeface="Times New Roman" pitchFamily="18" charset="0"/>
                        </a:rPr>
                        <a:t>Exedy</a:t>
                      </a:r>
                      <a:r>
                        <a:rPr lang="en-IN" sz="2200" dirty="0">
                          <a:latin typeface="Times New Roman" pitchFamily="18" charset="0"/>
                          <a:cs typeface="Times New Roman" pitchFamily="18" charset="0"/>
                        </a:rPr>
                        <a:t> Clutch India Pvt Ltd. DOS: 24.07.2024</a:t>
                      </a:r>
                    </a:p>
                  </a:txBody>
                  <a:tcPr/>
                </a:tc>
                <a:extLst>
                  <a:ext uri="{0D108BD9-81ED-4DB2-BD59-A6C34878D82A}">
                    <a16:rowId xmlns:a16="http://schemas.microsoft.com/office/drawing/2014/main" val="3109915923"/>
                  </a:ext>
                </a:extLst>
              </a:tr>
              <a:tr h="1097280">
                <a:tc>
                  <a:txBody>
                    <a:bodyPr/>
                    <a:lstStyle/>
                    <a:p>
                      <a:r>
                        <a:rPr lang="en-IN" sz="2200" dirty="0">
                          <a:latin typeface="Times New Roman" pitchFamily="18" charset="0"/>
                          <a:cs typeface="Times New Roman" pitchFamily="18" charset="0"/>
                        </a:rPr>
                        <a:t>Top Management &amp; Trade Unions – Egocentric approach</a:t>
                      </a:r>
                    </a:p>
                  </a:txBody>
                  <a:tcPr/>
                </a:tc>
                <a:tc>
                  <a:txBody>
                    <a:bodyPr/>
                    <a:lstStyle/>
                    <a:p>
                      <a:pPr marL="342900" indent="-342900">
                        <a:buAutoNum type="arabicPeriod"/>
                      </a:pPr>
                      <a:r>
                        <a:rPr lang="en-IN" sz="2200" dirty="0">
                          <a:latin typeface="Times New Roman" pitchFamily="18" charset="0"/>
                          <a:cs typeface="Times New Roman" pitchFamily="18" charset="0"/>
                        </a:rPr>
                        <a:t>*** Bengaluru – Failure – plenty of litigation</a:t>
                      </a:r>
                    </a:p>
                    <a:p>
                      <a:pPr marL="342900" indent="-342900">
                        <a:buAutoNum type="arabicPeriod"/>
                      </a:pPr>
                      <a:r>
                        <a:rPr lang="en-IN" sz="2200" dirty="0">
                          <a:latin typeface="Times New Roman" pitchFamily="18" charset="0"/>
                          <a:cs typeface="Times New Roman" pitchFamily="18" charset="0"/>
                        </a:rPr>
                        <a:t>***Dharwad – Failure – plenty of litigation</a:t>
                      </a:r>
                    </a:p>
                    <a:p>
                      <a:pPr marL="342900" indent="-342900">
                        <a:buAutoNum type="arabicPeriod"/>
                      </a:pPr>
                      <a:r>
                        <a:rPr lang="en-IN" sz="2200" dirty="0">
                          <a:latin typeface="Times New Roman" pitchFamily="18" charset="0"/>
                          <a:cs typeface="Times New Roman" pitchFamily="18" charset="0"/>
                        </a:rPr>
                        <a:t>***Bengaluru – Failure – plenty of litigation</a:t>
                      </a:r>
                    </a:p>
                  </a:txBody>
                  <a:tcPr/>
                </a:tc>
                <a:extLst>
                  <a:ext uri="{0D108BD9-81ED-4DB2-BD59-A6C34878D82A}">
                    <a16:rowId xmlns:a16="http://schemas.microsoft.com/office/drawing/2014/main" val="840093225"/>
                  </a:ext>
                </a:extLst>
              </a:tr>
              <a:tr h="1097280">
                <a:tc>
                  <a:txBody>
                    <a:bodyPr/>
                    <a:lstStyle/>
                    <a:p>
                      <a:r>
                        <a:rPr lang="en-IN" sz="2200" dirty="0">
                          <a:latin typeface="Times New Roman" pitchFamily="18" charset="0"/>
                          <a:cs typeface="Times New Roman" pitchFamily="18" charset="0"/>
                        </a:rPr>
                        <a:t>New Management &amp; New internal Trade Union – Emerging leadership </a:t>
                      </a:r>
                    </a:p>
                  </a:txBody>
                  <a:tcPr/>
                </a:tc>
                <a:tc>
                  <a:txBody>
                    <a:bodyPr/>
                    <a:lstStyle/>
                    <a:p>
                      <a:r>
                        <a:rPr lang="en-IN" sz="2200" dirty="0">
                          <a:latin typeface="Times New Roman" pitchFamily="18" charset="0"/>
                          <a:cs typeface="Times New Roman" pitchFamily="18" charset="0"/>
                        </a:rPr>
                        <a:t>1. M/S tata Electronics systems Solutions Pvt Ltd : DOS 08.11.2024</a:t>
                      </a:r>
                    </a:p>
                  </a:txBody>
                  <a:tcPr/>
                </a:tc>
                <a:extLst>
                  <a:ext uri="{0D108BD9-81ED-4DB2-BD59-A6C34878D82A}">
                    <a16:rowId xmlns:a16="http://schemas.microsoft.com/office/drawing/2014/main" val="603324160"/>
                  </a:ext>
                </a:extLst>
              </a:tr>
            </a:tbl>
          </a:graphicData>
        </a:graphic>
      </p:graphicFrame>
    </p:spTree>
    <p:extLst>
      <p:ext uri="{BB962C8B-B14F-4D97-AF65-F5344CB8AC3E}">
        <p14:creationId xmlns:p14="http://schemas.microsoft.com/office/powerpoint/2010/main" val="38177140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shot 2025-08-05 122346.png"/>
          <p:cNvPicPr>
            <a:picLocks noGrp="1" noChangeAspect="1"/>
          </p:cNvPicPr>
          <p:nvPr>
            <p:ph idx="1"/>
          </p:nvPr>
        </p:nvPicPr>
        <p:blipFill>
          <a:blip r:embed="rId2"/>
          <a:stretch>
            <a:fillRect/>
          </a:stretch>
        </p:blipFill>
        <p:spPr>
          <a:xfrm>
            <a:off x="1666875" y="277604"/>
            <a:ext cx="8086725" cy="5862532"/>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Dynamatic.jpg"/>
          <p:cNvPicPr>
            <a:picLocks noGrp="1" noChangeAspect="1"/>
          </p:cNvPicPr>
          <p:nvPr>
            <p:ph idx="1"/>
          </p:nvPr>
        </p:nvPicPr>
        <p:blipFill>
          <a:blip r:embed="rId2"/>
          <a:stretch>
            <a:fillRect/>
          </a:stretch>
        </p:blipFill>
        <p:spPr>
          <a:xfrm>
            <a:off x="6163244" y="214108"/>
            <a:ext cx="5903515" cy="3325797"/>
          </a:xfrm>
        </p:spPr>
      </p:pic>
      <p:pic>
        <p:nvPicPr>
          <p:cNvPr id="1026" name="Picture 2" descr="D:\Manjunath\Photos\Dynamatic 1.jpg"/>
          <p:cNvPicPr>
            <a:picLocks noChangeAspect="1" noChangeArrowheads="1"/>
          </p:cNvPicPr>
          <p:nvPr/>
        </p:nvPicPr>
        <p:blipFill>
          <a:blip r:embed="rId3" cstate="print"/>
          <a:srcRect/>
          <a:stretch>
            <a:fillRect/>
          </a:stretch>
        </p:blipFill>
        <p:spPr bwMode="auto">
          <a:xfrm>
            <a:off x="238406" y="199194"/>
            <a:ext cx="5949972" cy="3349764"/>
          </a:xfrm>
          <a:prstGeom prst="rect">
            <a:avLst/>
          </a:prstGeom>
          <a:noFill/>
        </p:spPr>
      </p:pic>
      <p:sp>
        <p:nvSpPr>
          <p:cNvPr id="8" name="TextBox 7"/>
          <p:cNvSpPr txBox="1"/>
          <p:nvPr/>
        </p:nvSpPr>
        <p:spPr>
          <a:xfrm>
            <a:off x="2326741" y="4046899"/>
            <a:ext cx="6654297" cy="461665"/>
          </a:xfrm>
          <a:prstGeom prst="rect">
            <a:avLst/>
          </a:prstGeom>
          <a:noFill/>
        </p:spPr>
        <p:txBody>
          <a:bodyPr wrap="square" rtlCol="0">
            <a:spAutoFit/>
          </a:bodyPr>
          <a:lstStyle/>
          <a:p>
            <a:pPr algn="ctr"/>
            <a:r>
              <a:rPr lang="en-IN" sz="2400" b="1" dirty="0">
                <a:latin typeface="Times New Roman" pitchFamily="18" charset="0"/>
                <a:cs typeface="Times New Roman" pitchFamily="18" charset="0"/>
              </a:rPr>
              <a:t>Dynamatic Technologies Ltd, Altruistic approach</a:t>
            </a:r>
            <a:endParaRPr lang="en-US" sz="2400" b="1" dirty="0">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Manjunath\Photos\West Coast Paper Mills.JPG"/>
          <p:cNvPicPr>
            <a:picLocks noChangeAspect="1" noChangeArrowheads="1"/>
          </p:cNvPicPr>
          <p:nvPr/>
        </p:nvPicPr>
        <p:blipFill>
          <a:blip r:embed="rId2"/>
          <a:srcRect/>
          <a:stretch>
            <a:fillRect/>
          </a:stretch>
        </p:blipFill>
        <p:spPr bwMode="auto">
          <a:xfrm>
            <a:off x="208228" y="317201"/>
            <a:ext cx="5596732" cy="3729697"/>
          </a:xfrm>
          <a:prstGeom prst="rect">
            <a:avLst/>
          </a:prstGeom>
          <a:noFill/>
        </p:spPr>
      </p:pic>
      <p:pic>
        <p:nvPicPr>
          <p:cNvPr id="2051" name="Picture 3" descr="D:\Manjunath\Photos\Aditya Birla.jpg"/>
          <p:cNvPicPr>
            <a:picLocks noChangeAspect="1" noChangeArrowheads="1"/>
          </p:cNvPicPr>
          <p:nvPr/>
        </p:nvPicPr>
        <p:blipFill>
          <a:blip r:embed="rId3"/>
          <a:srcRect/>
          <a:stretch>
            <a:fillRect/>
          </a:stretch>
        </p:blipFill>
        <p:spPr bwMode="auto">
          <a:xfrm>
            <a:off x="6264998" y="323661"/>
            <a:ext cx="5232904" cy="3822828"/>
          </a:xfrm>
          <a:prstGeom prst="rect">
            <a:avLst/>
          </a:prstGeom>
          <a:noFill/>
        </p:spPr>
      </p:pic>
      <p:sp>
        <p:nvSpPr>
          <p:cNvPr id="5" name="TextBox 4"/>
          <p:cNvSpPr txBox="1"/>
          <p:nvPr/>
        </p:nvSpPr>
        <p:spPr>
          <a:xfrm>
            <a:off x="1122630" y="4472412"/>
            <a:ext cx="4119326" cy="707886"/>
          </a:xfrm>
          <a:prstGeom prst="rect">
            <a:avLst/>
          </a:prstGeom>
          <a:noFill/>
        </p:spPr>
        <p:txBody>
          <a:bodyPr wrap="square" rtlCol="0">
            <a:spAutoFit/>
          </a:bodyPr>
          <a:lstStyle/>
          <a:p>
            <a:r>
              <a:rPr lang="en-US" sz="2000" b="1" dirty="0">
                <a:latin typeface="Times New Roman" pitchFamily="18" charset="0"/>
                <a:cs typeface="Times New Roman" pitchFamily="18" charset="0"/>
              </a:rPr>
              <a:t>West Coast Paper Mills Ltd, Dandeli, UK</a:t>
            </a:r>
            <a:endParaRPr lang="en-US" sz="2000" dirty="0">
              <a:latin typeface="Times New Roman" pitchFamily="18" charset="0"/>
              <a:cs typeface="Times New Roman" pitchFamily="18" charset="0"/>
            </a:endParaRPr>
          </a:p>
        </p:txBody>
      </p:sp>
      <p:sp>
        <p:nvSpPr>
          <p:cNvPr id="7" name="TextBox 6"/>
          <p:cNvSpPr txBox="1"/>
          <p:nvPr/>
        </p:nvSpPr>
        <p:spPr>
          <a:xfrm>
            <a:off x="6735778" y="4472412"/>
            <a:ext cx="4544840" cy="707886"/>
          </a:xfrm>
          <a:prstGeom prst="rect">
            <a:avLst/>
          </a:prstGeom>
          <a:noFill/>
        </p:spPr>
        <p:txBody>
          <a:bodyPr wrap="square" rtlCol="0">
            <a:spAutoFit/>
          </a:bodyPr>
          <a:lstStyle/>
          <a:p>
            <a:pPr algn="ctr"/>
            <a:r>
              <a:rPr lang="en-IN" sz="2000" b="1" dirty="0">
                <a:latin typeface="Times New Roman" pitchFamily="18" charset="0"/>
                <a:cs typeface="Times New Roman" pitchFamily="18" charset="0"/>
              </a:rPr>
              <a:t>Aditya Birla/ Hindalco Industries, Belgaum</a:t>
            </a:r>
            <a:endParaRPr lang="en-US" sz="2000" b="1" dirty="0">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Manjunath\Photos\Toyota Kirloskar Motors.jpg"/>
          <p:cNvPicPr>
            <a:picLocks noChangeAspect="1" noChangeArrowheads="1"/>
          </p:cNvPicPr>
          <p:nvPr/>
        </p:nvPicPr>
        <p:blipFill>
          <a:blip r:embed="rId2"/>
          <a:srcRect/>
          <a:stretch>
            <a:fillRect/>
          </a:stretch>
        </p:blipFill>
        <p:spPr bwMode="auto">
          <a:xfrm>
            <a:off x="313854" y="237654"/>
            <a:ext cx="5208760" cy="3906570"/>
          </a:xfrm>
          <a:prstGeom prst="rect">
            <a:avLst/>
          </a:prstGeom>
          <a:noFill/>
        </p:spPr>
      </p:pic>
      <p:sp>
        <p:nvSpPr>
          <p:cNvPr id="3" name="TextBox 2"/>
          <p:cNvSpPr txBox="1"/>
          <p:nvPr/>
        </p:nvSpPr>
        <p:spPr>
          <a:xfrm>
            <a:off x="1077362" y="4499572"/>
            <a:ext cx="3902044" cy="707886"/>
          </a:xfrm>
          <a:prstGeom prst="rect">
            <a:avLst/>
          </a:prstGeom>
          <a:noFill/>
        </p:spPr>
        <p:txBody>
          <a:bodyPr wrap="square" rtlCol="0">
            <a:spAutoFit/>
          </a:bodyPr>
          <a:lstStyle/>
          <a:p>
            <a:pPr algn="ctr"/>
            <a:r>
              <a:rPr lang="en-IN" sz="2000" b="1" dirty="0">
                <a:latin typeface="Times New Roman" pitchFamily="18" charset="0"/>
                <a:cs typeface="Times New Roman" pitchFamily="18" charset="0"/>
              </a:rPr>
              <a:t>Toyota Kirloskar Motor Pvt Ltd, Bidadi</a:t>
            </a:r>
            <a:endParaRPr lang="en-US" sz="2000" b="1" dirty="0">
              <a:latin typeface="Times New Roman" pitchFamily="18" charset="0"/>
              <a:cs typeface="Times New Roman" pitchFamily="18" charset="0"/>
            </a:endParaRPr>
          </a:p>
        </p:txBody>
      </p:sp>
      <p:pic>
        <p:nvPicPr>
          <p:cNvPr id="3075" name="Picture 3" descr="D:\Manjunath\Photos\Exceedy Clutch.JPG"/>
          <p:cNvPicPr>
            <a:picLocks noChangeAspect="1" noChangeArrowheads="1"/>
          </p:cNvPicPr>
          <p:nvPr/>
        </p:nvPicPr>
        <p:blipFill>
          <a:blip r:embed="rId3"/>
          <a:srcRect/>
          <a:stretch>
            <a:fillRect/>
          </a:stretch>
        </p:blipFill>
        <p:spPr bwMode="auto">
          <a:xfrm>
            <a:off x="6147302" y="263354"/>
            <a:ext cx="5742893" cy="3901240"/>
          </a:xfrm>
          <a:prstGeom prst="rect">
            <a:avLst/>
          </a:prstGeom>
          <a:noFill/>
        </p:spPr>
      </p:pic>
      <p:sp>
        <p:nvSpPr>
          <p:cNvPr id="5" name="TextBox 4"/>
          <p:cNvSpPr txBox="1"/>
          <p:nvPr/>
        </p:nvSpPr>
        <p:spPr>
          <a:xfrm>
            <a:off x="7052650" y="4463358"/>
            <a:ext cx="4300396" cy="707886"/>
          </a:xfrm>
          <a:prstGeom prst="rect">
            <a:avLst/>
          </a:prstGeom>
          <a:noFill/>
        </p:spPr>
        <p:txBody>
          <a:bodyPr wrap="square" rtlCol="0">
            <a:spAutoFit/>
          </a:bodyPr>
          <a:lstStyle/>
          <a:p>
            <a:pPr algn="ctr"/>
            <a:r>
              <a:rPr lang="en-IN" sz="2000" b="1" dirty="0" err="1">
                <a:latin typeface="Times New Roman" pitchFamily="18" charset="0"/>
                <a:cs typeface="Times New Roman" pitchFamily="18" charset="0"/>
              </a:rPr>
              <a:t>Exceedy</a:t>
            </a:r>
            <a:r>
              <a:rPr lang="en-IN" sz="2000" b="1" dirty="0">
                <a:latin typeface="Times New Roman" pitchFamily="18" charset="0"/>
                <a:cs typeface="Times New Roman" pitchFamily="18" charset="0"/>
              </a:rPr>
              <a:t> Clutch India Pvt, Ltd, </a:t>
            </a:r>
            <a:r>
              <a:rPr lang="en-IN" sz="2000" b="1" dirty="0" err="1">
                <a:latin typeface="Times New Roman" pitchFamily="18" charset="0"/>
                <a:cs typeface="Times New Roman" pitchFamily="18" charset="0"/>
              </a:rPr>
              <a:t>Narasapura</a:t>
            </a:r>
            <a:r>
              <a:rPr lang="en-IN" sz="2000" b="1" dirty="0">
                <a:latin typeface="Times New Roman" pitchFamily="18" charset="0"/>
                <a:cs typeface="Times New Roman" pitchFamily="18" charset="0"/>
              </a:rPr>
              <a:t>  </a:t>
            </a:r>
            <a:endParaRPr lang="en-US" sz="2000" b="1"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KSRTC.png"/>
          <p:cNvPicPr>
            <a:picLocks noGrp="1" noChangeAspect="1"/>
          </p:cNvPicPr>
          <p:nvPr>
            <p:ph idx="1"/>
          </p:nvPr>
        </p:nvPicPr>
        <p:blipFill>
          <a:blip r:embed="rId2"/>
          <a:stretch>
            <a:fillRect/>
          </a:stretch>
        </p:blipFill>
        <p:spPr>
          <a:xfrm>
            <a:off x="134685" y="152400"/>
            <a:ext cx="7402393" cy="5824538"/>
          </a:xfrm>
        </p:spPr>
      </p:pic>
      <p:pic>
        <p:nvPicPr>
          <p:cNvPr id="5" name="Content Placeholder 3" descr="WhatsApp Image 2025-08-05 at 10.52.20 AM.jpeg"/>
          <p:cNvPicPr>
            <a:picLocks noChangeAspect="1"/>
          </p:cNvPicPr>
          <p:nvPr/>
        </p:nvPicPr>
        <p:blipFill>
          <a:blip r:embed="rId3"/>
          <a:stretch>
            <a:fillRect/>
          </a:stretch>
        </p:blipFill>
        <p:spPr>
          <a:xfrm>
            <a:off x="7886700" y="152400"/>
            <a:ext cx="3819525" cy="656272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Manjunath\Photos\Tata Electronics &amp; Systemss Solutions.jpg"/>
          <p:cNvPicPr>
            <a:picLocks noChangeAspect="1" noChangeArrowheads="1"/>
          </p:cNvPicPr>
          <p:nvPr/>
        </p:nvPicPr>
        <p:blipFill>
          <a:blip r:embed="rId2" cstate="print"/>
          <a:srcRect/>
          <a:stretch>
            <a:fillRect/>
          </a:stretch>
        </p:blipFill>
        <p:spPr bwMode="auto">
          <a:xfrm>
            <a:off x="214951" y="122440"/>
            <a:ext cx="5803812" cy="3870138"/>
          </a:xfrm>
          <a:prstGeom prst="rect">
            <a:avLst/>
          </a:prstGeom>
          <a:noFill/>
        </p:spPr>
      </p:pic>
      <p:sp>
        <p:nvSpPr>
          <p:cNvPr id="3" name="TextBox 2"/>
          <p:cNvSpPr txBox="1"/>
          <p:nvPr/>
        </p:nvSpPr>
        <p:spPr>
          <a:xfrm>
            <a:off x="1258432" y="4535786"/>
            <a:ext cx="10275683" cy="461665"/>
          </a:xfrm>
          <a:prstGeom prst="rect">
            <a:avLst/>
          </a:prstGeom>
          <a:noFill/>
        </p:spPr>
        <p:txBody>
          <a:bodyPr wrap="square" rtlCol="0">
            <a:spAutoFit/>
          </a:bodyPr>
          <a:lstStyle/>
          <a:p>
            <a:pPr algn="ctr"/>
            <a:r>
              <a:rPr lang="en-IN" sz="2400" b="1" dirty="0">
                <a:latin typeface="Times New Roman" pitchFamily="18" charset="0"/>
                <a:cs typeface="Times New Roman" pitchFamily="18" charset="0"/>
              </a:rPr>
              <a:t>Tata Electronics Systems Solutions, </a:t>
            </a:r>
            <a:r>
              <a:rPr lang="en-IN" sz="2400" b="1" dirty="0" err="1">
                <a:latin typeface="Times New Roman" pitchFamily="18" charset="0"/>
                <a:cs typeface="Times New Roman" pitchFamily="18" charset="0"/>
              </a:rPr>
              <a:t>Narasapura</a:t>
            </a:r>
            <a:r>
              <a:rPr lang="en-IN" sz="2400" b="1" dirty="0">
                <a:latin typeface="Times New Roman" pitchFamily="18" charset="0"/>
                <a:cs typeface="Times New Roman" pitchFamily="18" charset="0"/>
              </a:rPr>
              <a:t> </a:t>
            </a:r>
            <a:endParaRPr lang="en-US" sz="2400" b="1" dirty="0">
              <a:latin typeface="Times New Roman" pitchFamily="18" charset="0"/>
              <a:cs typeface="Times New Roman" pitchFamily="18" charset="0"/>
            </a:endParaRPr>
          </a:p>
        </p:txBody>
      </p:sp>
      <p:pic>
        <p:nvPicPr>
          <p:cNvPr id="4099" name="Picture 3" descr="D:\Manjunath\Photos\Tata Electronic system.jpg"/>
          <p:cNvPicPr>
            <a:picLocks noChangeAspect="1" noChangeArrowheads="1"/>
          </p:cNvPicPr>
          <p:nvPr/>
        </p:nvPicPr>
        <p:blipFill>
          <a:blip r:embed="rId3"/>
          <a:srcRect/>
          <a:stretch>
            <a:fillRect/>
          </a:stretch>
        </p:blipFill>
        <p:spPr bwMode="auto">
          <a:xfrm>
            <a:off x="6246890" y="133538"/>
            <a:ext cx="5133316" cy="3849987"/>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D:\Manjunath\Photos\SJS Enterprises.jpg"/>
          <p:cNvPicPr>
            <a:picLocks noChangeAspect="1" noChangeArrowheads="1"/>
          </p:cNvPicPr>
          <p:nvPr/>
        </p:nvPicPr>
        <p:blipFill>
          <a:blip r:embed="rId2"/>
          <a:srcRect/>
          <a:stretch>
            <a:fillRect/>
          </a:stretch>
        </p:blipFill>
        <p:spPr bwMode="auto">
          <a:xfrm>
            <a:off x="6292156" y="269342"/>
            <a:ext cx="5552441" cy="3804717"/>
          </a:xfrm>
          <a:prstGeom prst="rect">
            <a:avLst/>
          </a:prstGeom>
          <a:noFill/>
        </p:spPr>
      </p:pic>
      <p:sp>
        <p:nvSpPr>
          <p:cNvPr id="4" name="TextBox 3"/>
          <p:cNvSpPr txBox="1"/>
          <p:nvPr/>
        </p:nvSpPr>
        <p:spPr>
          <a:xfrm>
            <a:off x="561315" y="4390931"/>
            <a:ext cx="5350598" cy="707886"/>
          </a:xfrm>
          <a:prstGeom prst="rect">
            <a:avLst/>
          </a:prstGeom>
          <a:noFill/>
        </p:spPr>
        <p:txBody>
          <a:bodyPr wrap="square" rtlCol="0">
            <a:spAutoFit/>
          </a:bodyPr>
          <a:lstStyle/>
          <a:p>
            <a:pPr algn="ctr"/>
            <a:r>
              <a:rPr lang="en-US" sz="2000" b="1" dirty="0">
                <a:latin typeface="Times New Roman" pitchFamily="18" charset="0"/>
                <a:cs typeface="Times New Roman" pitchFamily="18" charset="0"/>
              </a:rPr>
              <a:t>Gramox Paper &amp; Boards Ltd, </a:t>
            </a:r>
            <a:r>
              <a:rPr lang="en-US" sz="2000" b="1" dirty="0" err="1">
                <a:latin typeface="Times New Roman" pitchFamily="18" charset="0"/>
                <a:cs typeface="Times New Roman" pitchFamily="18" charset="0"/>
              </a:rPr>
              <a:t>Nanjangud</a:t>
            </a:r>
            <a:r>
              <a:rPr lang="en-US" sz="2000" b="1" dirty="0">
                <a:latin typeface="Times New Roman" pitchFamily="18" charset="0"/>
                <a:cs typeface="Times New Roman" pitchFamily="18" charset="0"/>
              </a:rPr>
              <a:t>, Mysore</a:t>
            </a:r>
          </a:p>
        </p:txBody>
      </p:sp>
      <p:sp>
        <p:nvSpPr>
          <p:cNvPr id="5" name="TextBox 4"/>
          <p:cNvSpPr txBox="1"/>
          <p:nvPr/>
        </p:nvSpPr>
        <p:spPr>
          <a:xfrm>
            <a:off x="7125078" y="4246076"/>
            <a:ext cx="4463358" cy="400110"/>
          </a:xfrm>
          <a:prstGeom prst="rect">
            <a:avLst/>
          </a:prstGeom>
          <a:noFill/>
        </p:spPr>
        <p:txBody>
          <a:bodyPr wrap="square" rtlCol="0">
            <a:spAutoFit/>
          </a:bodyPr>
          <a:lstStyle/>
          <a:p>
            <a:pPr algn="ctr"/>
            <a:r>
              <a:rPr lang="en-IN" sz="2000" b="1" dirty="0">
                <a:latin typeface="Times New Roman" pitchFamily="18" charset="0"/>
                <a:cs typeface="Times New Roman" pitchFamily="18" charset="0"/>
              </a:rPr>
              <a:t>SJS Enterprises, Bengaluru</a:t>
            </a:r>
            <a:endParaRPr lang="en-US" sz="2000" b="1" dirty="0">
              <a:latin typeface="Times New Roman" pitchFamily="18" charset="0"/>
              <a:cs typeface="Times New Roman" pitchFamily="18" charset="0"/>
            </a:endParaRPr>
          </a:p>
        </p:txBody>
      </p:sp>
      <p:pic>
        <p:nvPicPr>
          <p:cNvPr id="5124" name="Picture 4" descr="D:\Manjunath\Photos\Gramax.jpg"/>
          <p:cNvPicPr>
            <a:picLocks noChangeAspect="1" noChangeArrowheads="1"/>
          </p:cNvPicPr>
          <p:nvPr/>
        </p:nvPicPr>
        <p:blipFill>
          <a:blip r:embed="rId3"/>
          <a:srcRect/>
          <a:stretch>
            <a:fillRect/>
          </a:stretch>
        </p:blipFill>
        <p:spPr bwMode="auto">
          <a:xfrm>
            <a:off x="715223" y="233127"/>
            <a:ext cx="5178583" cy="3883937"/>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Manjunath\Photos\Mahindra.jpg"/>
          <p:cNvPicPr>
            <a:picLocks noChangeAspect="1" noChangeArrowheads="1"/>
          </p:cNvPicPr>
          <p:nvPr/>
        </p:nvPicPr>
        <p:blipFill>
          <a:blip r:embed="rId2"/>
          <a:srcRect/>
          <a:stretch>
            <a:fillRect/>
          </a:stretch>
        </p:blipFill>
        <p:spPr bwMode="auto">
          <a:xfrm>
            <a:off x="172015" y="208230"/>
            <a:ext cx="5226867" cy="3920150"/>
          </a:xfrm>
          <a:prstGeom prst="rect">
            <a:avLst/>
          </a:prstGeom>
          <a:noFill/>
        </p:spPr>
      </p:pic>
      <p:sp>
        <p:nvSpPr>
          <p:cNvPr id="3" name="TextBox 2"/>
          <p:cNvSpPr txBox="1"/>
          <p:nvPr/>
        </p:nvSpPr>
        <p:spPr>
          <a:xfrm>
            <a:off x="697117" y="4418091"/>
            <a:ext cx="4436198" cy="400110"/>
          </a:xfrm>
          <a:prstGeom prst="rect">
            <a:avLst/>
          </a:prstGeom>
          <a:noFill/>
        </p:spPr>
        <p:txBody>
          <a:bodyPr wrap="square" rtlCol="0">
            <a:spAutoFit/>
          </a:bodyPr>
          <a:lstStyle/>
          <a:p>
            <a:pPr algn="ctr"/>
            <a:r>
              <a:rPr lang="en-IN" sz="2000" b="1" dirty="0">
                <a:latin typeface="Times New Roman" pitchFamily="18" charset="0"/>
                <a:cs typeface="Times New Roman" pitchFamily="18" charset="0"/>
              </a:rPr>
              <a:t>Mahindra Aerostructure Pvt Ltd</a:t>
            </a:r>
            <a:endParaRPr lang="en-US" sz="2000" b="1" dirty="0">
              <a:latin typeface="Times New Roman" pitchFamily="18" charset="0"/>
              <a:cs typeface="Times New Roman" pitchFamily="18" charset="0"/>
            </a:endParaRPr>
          </a:p>
        </p:txBody>
      </p:sp>
      <p:pic>
        <p:nvPicPr>
          <p:cNvPr id="4" name="Picture 2" descr="D:\Manjunath\Photos\Nidec.jpg"/>
          <p:cNvPicPr>
            <a:picLocks noChangeAspect="1" noChangeArrowheads="1"/>
          </p:cNvPicPr>
          <p:nvPr/>
        </p:nvPicPr>
        <p:blipFill>
          <a:blip r:embed="rId3"/>
          <a:srcRect/>
          <a:stretch>
            <a:fillRect/>
          </a:stretch>
        </p:blipFill>
        <p:spPr bwMode="auto">
          <a:xfrm>
            <a:off x="5446262" y="238974"/>
            <a:ext cx="6582776" cy="3744550"/>
          </a:xfrm>
          <a:prstGeom prst="rect">
            <a:avLst/>
          </a:prstGeom>
          <a:noFill/>
        </p:spPr>
      </p:pic>
      <p:sp>
        <p:nvSpPr>
          <p:cNvPr id="6" name="TextBox 5"/>
          <p:cNvSpPr txBox="1"/>
          <p:nvPr/>
        </p:nvSpPr>
        <p:spPr>
          <a:xfrm>
            <a:off x="6627137" y="4427145"/>
            <a:ext cx="4762122" cy="707886"/>
          </a:xfrm>
          <a:prstGeom prst="rect">
            <a:avLst/>
          </a:prstGeom>
          <a:noFill/>
        </p:spPr>
        <p:txBody>
          <a:bodyPr wrap="square" rtlCol="0">
            <a:spAutoFit/>
          </a:bodyPr>
          <a:lstStyle/>
          <a:p>
            <a:pPr algn="ctr"/>
            <a:r>
              <a:rPr lang="en-IN" sz="2000" b="1" dirty="0">
                <a:latin typeface="Times New Roman" pitchFamily="18" charset="0"/>
                <a:cs typeface="Times New Roman" pitchFamily="18" charset="0"/>
              </a:rPr>
              <a:t>Nidec Industrial Automation India Pvt Ltd</a:t>
            </a:r>
            <a:endParaRPr lang="en-US" b="1" dirty="0">
              <a:latin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Manjunath\Photos\Chikkamagaluru Plantation.JPG"/>
          <p:cNvPicPr>
            <a:picLocks noChangeAspect="1" noChangeArrowheads="1"/>
          </p:cNvPicPr>
          <p:nvPr/>
        </p:nvPicPr>
        <p:blipFill>
          <a:blip r:embed="rId2"/>
          <a:srcRect/>
          <a:stretch>
            <a:fillRect/>
          </a:stretch>
        </p:blipFill>
        <p:spPr bwMode="auto">
          <a:xfrm>
            <a:off x="299221" y="253494"/>
            <a:ext cx="5603638" cy="4202729"/>
          </a:xfrm>
          <a:prstGeom prst="rect">
            <a:avLst/>
          </a:prstGeom>
          <a:noFill/>
        </p:spPr>
      </p:pic>
      <p:pic>
        <p:nvPicPr>
          <p:cNvPr id="6147" name="Picture 3" descr="D:\Manjunath\Photos\Amazon.jpg"/>
          <p:cNvPicPr>
            <a:picLocks noChangeAspect="1" noChangeArrowheads="1"/>
          </p:cNvPicPr>
          <p:nvPr/>
        </p:nvPicPr>
        <p:blipFill>
          <a:blip r:embed="rId3"/>
          <a:srcRect/>
          <a:stretch>
            <a:fillRect/>
          </a:stretch>
        </p:blipFill>
        <p:spPr bwMode="auto">
          <a:xfrm>
            <a:off x="6138248" y="332715"/>
            <a:ext cx="5495453" cy="4121590"/>
          </a:xfrm>
          <a:prstGeom prst="rect">
            <a:avLst/>
          </a:prstGeom>
          <a:noFill/>
        </p:spPr>
      </p:pic>
      <p:sp>
        <p:nvSpPr>
          <p:cNvPr id="4" name="TextBox 3"/>
          <p:cNvSpPr txBox="1"/>
          <p:nvPr/>
        </p:nvSpPr>
        <p:spPr>
          <a:xfrm>
            <a:off x="588475" y="4753069"/>
            <a:ext cx="4925085" cy="400110"/>
          </a:xfrm>
          <a:prstGeom prst="rect">
            <a:avLst/>
          </a:prstGeom>
          <a:noFill/>
        </p:spPr>
        <p:txBody>
          <a:bodyPr wrap="square" rtlCol="0">
            <a:spAutoFit/>
          </a:bodyPr>
          <a:lstStyle/>
          <a:p>
            <a:pPr algn="ctr"/>
            <a:r>
              <a:rPr lang="en-US" sz="2000" b="1" dirty="0" err="1"/>
              <a:t>Alageshwara</a:t>
            </a:r>
            <a:r>
              <a:rPr lang="en-US" sz="2000" b="1" dirty="0"/>
              <a:t> Estate, </a:t>
            </a:r>
            <a:r>
              <a:rPr lang="en-US" sz="2000" b="1" dirty="0" err="1"/>
              <a:t>Chickmagaluru</a:t>
            </a:r>
            <a:endParaRPr lang="en-US" sz="2000" b="1" dirty="0"/>
          </a:p>
        </p:txBody>
      </p:sp>
      <p:sp>
        <p:nvSpPr>
          <p:cNvPr id="5" name="TextBox 4"/>
          <p:cNvSpPr txBox="1"/>
          <p:nvPr/>
        </p:nvSpPr>
        <p:spPr>
          <a:xfrm>
            <a:off x="6654297" y="4744016"/>
            <a:ext cx="4418091" cy="400110"/>
          </a:xfrm>
          <a:prstGeom prst="rect">
            <a:avLst/>
          </a:prstGeom>
          <a:noFill/>
        </p:spPr>
        <p:txBody>
          <a:bodyPr wrap="square" rtlCol="0">
            <a:spAutoFit/>
          </a:bodyPr>
          <a:lstStyle/>
          <a:p>
            <a:pPr algn="ctr"/>
            <a:r>
              <a:rPr lang="en-IN" sz="2000" b="1" dirty="0"/>
              <a:t>Amazon India, Bengaluru</a:t>
            </a:r>
            <a:endParaRPr lang="en-US" sz="2000" b="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Manjunath\Photos\Construction workers.jpg"/>
          <p:cNvPicPr>
            <a:picLocks noChangeAspect="1" noChangeArrowheads="1"/>
          </p:cNvPicPr>
          <p:nvPr/>
        </p:nvPicPr>
        <p:blipFill>
          <a:blip r:embed="rId2"/>
          <a:srcRect/>
          <a:stretch>
            <a:fillRect/>
          </a:stretch>
        </p:blipFill>
        <p:spPr bwMode="auto">
          <a:xfrm>
            <a:off x="2553077" y="178805"/>
            <a:ext cx="7016436" cy="5262327"/>
          </a:xfrm>
          <a:prstGeom prst="rect">
            <a:avLst/>
          </a:prstGeom>
          <a:noFill/>
        </p:spPr>
      </p:pic>
      <p:sp>
        <p:nvSpPr>
          <p:cNvPr id="3" name="TextBox 2"/>
          <p:cNvSpPr txBox="1"/>
          <p:nvPr/>
        </p:nvSpPr>
        <p:spPr>
          <a:xfrm>
            <a:off x="3485584" y="5830432"/>
            <a:ext cx="5585988" cy="400110"/>
          </a:xfrm>
          <a:prstGeom prst="rect">
            <a:avLst/>
          </a:prstGeom>
          <a:noFill/>
        </p:spPr>
        <p:txBody>
          <a:bodyPr wrap="square" rtlCol="0">
            <a:spAutoFit/>
          </a:bodyPr>
          <a:lstStyle/>
          <a:p>
            <a:pPr algn="ctr"/>
            <a:r>
              <a:rPr lang="en-IN" sz="2000" b="1" dirty="0">
                <a:latin typeface="Times New Roman" pitchFamily="18" charset="0"/>
                <a:cs typeface="Times New Roman" pitchFamily="18" charset="0"/>
              </a:rPr>
              <a:t>Laggere construction workers colony  </a:t>
            </a:r>
            <a:endParaRPr lang="en-US" sz="2000" b="1" dirty="0">
              <a:latin typeface="Times New Roman" pitchFamily="18" charset="0"/>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Manjunath\Photos\GVwG_R1a8AARv8z.jpg"/>
          <p:cNvPicPr>
            <a:picLocks noChangeAspect="1" noChangeArrowheads="1"/>
          </p:cNvPicPr>
          <p:nvPr/>
        </p:nvPicPr>
        <p:blipFill>
          <a:blip r:embed="rId2"/>
          <a:srcRect/>
          <a:stretch>
            <a:fillRect/>
          </a:stretch>
        </p:blipFill>
        <p:spPr bwMode="auto">
          <a:xfrm>
            <a:off x="190121" y="172016"/>
            <a:ext cx="5625220" cy="4218915"/>
          </a:xfrm>
          <a:prstGeom prst="rect">
            <a:avLst/>
          </a:prstGeom>
          <a:noFill/>
        </p:spPr>
      </p:pic>
      <p:pic>
        <p:nvPicPr>
          <p:cNvPr id="9219" name="Picture 3" descr="D:\Manjunath\Photos\GVwGcw1a8AMRla_.jpg"/>
          <p:cNvPicPr>
            <a:picLocks noChangeAspect="1" noChangeArrowheads="1"/>
          </p:cNvPicPr>
          <p:nvPr/>
        </p:nvPicPr>
        <p:blipFill>
          <a:blip r:embed="rId3"/>
          <a:srcRect/>
          <a:stretch>
            <a:fillRect/>
          </a:stretch>
        </p:blipFill>
        <p:spPr bwMode="auto">
          <a:xfrm>
            <a:off x="6557724" y="166734"/>
            <a:ext cx="4731947" cy="6309263"/>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AE017-0BCD-41FB-6B5E-B523A926136F}"/>
              </a:ext>
            </a:extLst>
          </p:cNvPr>
          <p:cNvSpPr>
            <a:spLocks noGrp="1"/>
          </p:cNvSpPr>
          <p:nvPr>
            <p:ph type="title"/>
          </p:nvPr>
        </p:nvSpPr>
        <p:spPr>
          <a:xfrm>
            <a:off x="838200" y="77003"/>
            <a:ext cx="10515600" cy="1116530"/>
          </a:xfrm>
        </p:spPr>
        <p:txBody>
          <a:bodyPr>
            <a:normAutofit/>
          </a:bodyPr>
          <a:lstStyle/>
          <a:p>
            <a:pPr algn="ctr"/>
            <a:r>
              <a:rPr lang="en-IN" sz="3600" dirty="0">
                <a:latin typeface="Times New Roman" pitchFamily="18" charset="0"/>
                <a:cs typeface="Times New Roman" pitchFamily="18" charset="0"/>
              </a:rPr>
              <a:t>Qualities of an effective Conciliation officer</a:t>
            </a:r>
          </a:p>
        </p:txBody>
      </p:sp>
      <p:graphicFrame>
        <p:nvGraphicFramePr>
          <p:cNvPr id="4" name="Content Placeholder 3">
            <a:extLst>
              <a:ext uri="{FF2B5EF4-FFF2-40B4-BE49-F238E27FC236}">
                <a16:creationId xmlns:a16="http://schemas.microsoft.com/office/drawing/2014/main" id="{4846C9C2-F68C-2F37-E31C-71711E979660}"/>
              </a:ext>
            </a:extLst>
          </p:cNvPr>
          <p:cNvGraphicFramePr>
            <a:graphicFrameLocks noGrp="1"/>
          </p:cNvGraphicFramePr>
          <p:nvPr>
            <p:ph idx="1"/>
            <p:extLst>
              <p:ext uri="{D42A27DB-BD31-4B8C-83A1-F6EECF244321}">
                <p14:modId xmlns:p14="http://schemas.microsoft.com/office/powerpoint/2010/main" val="3967914314"/>
              </p:ext>
            </p:extLst>
          </p:nvPr>
        </p:nvGraphicFramePr>
        <p:xfrm>
          <a:off x="838200" y="1029903"/>
          <a:ext cx="10515600" cy="5455920"/>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3549115036"/>
                    </a:ext>
                  </a:extLst>
                </a:gridCol>
              </a:tblGrid>
              <a:tr h="5303519">
                <a:tc>
                  <a:txBody>
                    <a:bodyPr/>
                    <a:lstStyle/>
                    <a:p>
                      <a:pPr marL="457200" indent="-457200" algn="just">
                        <a:buFont typeface="Arial" panose="020B0604020202020204" pitchFamily="34" charset="0"/>
                        <a:buChar char="•"/>
                      </a:pPr>
                      <a:r>
                        <a:rPr lang="en-IN" sz="3200" dirty="0">
                          <a:latin typeface="Times New Roman" pitchFamily="18" charset="0"/>
                          <a:cs typeface="Times New Roman" pitchFamily="18" charset="0"/>
                        </a:rPr>
                        <a:t>Patience vs Impatience/ anger</a:t>
                      </a:r>
                    </a:p>
                    <a:p>
                      <a:pPr marL="457200" indent="-457200" algn="just">
                        <a:buFont typeface="Arial" panose="020B0604020202020204" pitchFamily="34" charset="0"/>
                        <a:buChar char="•"/>
                      </a:pPr>
                      <a:r>
                        <a:rPr lang="en-IN" sz="3200" dirty="0">
                          <a:latin typeface="Times New Roman" pitchFamily="18" charset="0"/>
                          <a:cs typeface="Times New Roman" pitchFamily="18" charset="0"/>
                        </a:rPr>
                        <a:t>Knowledge vs ignorance/lack of understanding</a:t>
                      </a:r>
                    </a:p>
                    <a:p>
                      <a:pPr marL="457200" indent="-457200" algn="just">
                        <a:buFont typeface="Arial" panose="020B0604020202020204" pitchFamily="34" charset="0"/>
                        <a:buChar char="•"/>
                      </a:pPr>
                      <a:r>
                        <a:rPr lang="en-IN" sz="3200" dirty="0">
                          <a:latin typeface="Times New Roman" pitchFamily="18" charset="0"/>
                          <a:cs typeface="Times New Roman" pitchFamily="18" charset="0"/>
                        </a:rPr>
                        <a:t>Fairness vs Bias</a:t>
                      </a:r>
                    </a:p>
                    <a:p>
                      <a:pPr marL="457200" indent="-457200" algn="just">
                        <a:buFont typeface="Arial" panose="020B0604020202020204" pitchFamily="34" charset="0"/>
                        <a:buChar char="•"/>
                      </a:pPr>
                      <a:r>
                        <a:rPr lang="en-IN" sz="3200" dirty="0">
                          <a:latin typeface="Times New Roman" pitchFamily="18" charset="0"/>
                          <a:cs typeface="Times New Roman" pitchFamily="18" charset="0"/>
                        </a:rPr>
                        <a:t>Independent vs succumbing to pressure</a:t>
                      </a:r>
                    </a:p>
                    <a:p>
                      <a:pPr marL="457200" indent="-457200" algn="just">
                        <a:buFont typeface="Arial" panose="020B0604020202020204" pitchFamily="34" charset="0"/>
                        <a:buChar char="•"/>
                      </a:pPr>
                      <a:r>
                        <a:rPr lang="en-IN" sz="3200" dirty="0">
                          <a:latin typeface="Times New Roman" pitchFamily="18" charset="0"/>
                          <a:cs typeface="Times New Roman" pitchFamily="18" charset="0"/>
                        </a:rPr>
                        <a:t>Impact assessment vs cluelessness</a:t>
                      </a:r>
                    </a:p>
                    <a:p>
                      <a:pPr marL="457200" indent="-457200" algn="just">
                        <a:buFont typeface="Arial" panose="020B0604020202020204" pitchFamily="34" charset="0"/>
                        <a:buChar char="•"/>
                      </a:pPr>
                      <a:r>
                        <a:rPr lang="en-IN" sz="3200" dirty="0">
                          <a:latin typeface="Times New Roman" pitchFamily="18" charset="0"/>
                          <a:cs typeface="Times New Roman" pitchFamily="18" charset="0"/>
                        </a:rPr>
                        <a:t>Business requirements vs business ethics</a:t>
                      </a:r>
                    </a:p>
                    <a:p>
                      <a:pPr marL="457200" indent="-457200" algn="just">
                        <a:buFont typeface="Arial" panose="020B0604020202020204" pitchFamily="34" charset="0"/>
                        <a:buChar char="•"/>
                      </a:pPr>
                      <a:r>
                        <a:rPr lang="en-IN" sz="3200" dirty="0">
                          <a:latin typeface="Times New Roman" pitchFamily="18" charset="0"/>
                          <a:cs typeface="Times New Roman" pitchFamily="18" charset="0"/>
                        </a:rPr>
                        <a:t>Workers requirements vs sustainability</a:t>
                      </a:r>
                    </a:p>
                    <a:p>
                      <a:pPr marL="457200" indent="-457200" algn="just">
                        <a:buFont typeface="Arial" panose="020B0604020202020204" pitchFamily="34" charset="0"/>
                        <a:buChar char="•"/>
                      </a:pPr>
                      <a:r>
                        <a:rPr lang="en-IN" sz="3200" dirty="0">
                          <a:latin typeface="Times New Roman" pitchFamily="18" charset="0"/>
                          <a:cs typeface="Times New Roman" pitchFamily="18" charset="0"/>
                        </a:rPr>
                        <a:t>Wider perspective vs narrow perspective</a:t>
                      </a:r>
                    </a:p>
                    <a:p>
                      <a:pPr marL="457200" indent="-457200" algn="just">
                        <a:buFont typeface="Arial" panose="020B0604020202020204" pitchFamily="34" charset="0"/>
                        <a:buChar char="•"/>
                      </a:pPr>
                      <a:r>
                        <a:rPr lang="en-IN" sz="3200" dirty="0">
                          <a:latin typeface="Times New Roman" pitchFamily="18" charset="0"/>
                          <a:cs typeface="Times New Roman" pitchFamily="18" charset="0"/>
                        </a:rPr>
                        <a:t>Persuasion power vs ineffectiveness</a:t>
                      </a:r>
                    </a:p>
                    <a:p>
                      <a:pPr marL="457200" indent="-457200" algn="just">
                        <a:buFont typeface="Arial" panose="020B0604020202020204" pitchFamily="34" charset="0"/>
                        <a:buChar char="•"/>
                      </a:pPr>
                      <a:r>
                        <a:rPr lang="en-IN" sz="3200" dirty="0">
                          <a:latin typeface="Times New Roman" pitchFamily="18" charset="0"/>
                          <a:cs typeface="Times New Roman" pitchFamily="18" charset="0"/>
                        </a:rPr>
                        <a:t>Leadership vs powerlessness &amp; in capacity</a:t>
                      </a:r>
                    </a:p>
                    <a:p>
                      <a:pPr marL="457200" indent="-457200">
                        <a:buFont typeface="Arial" panose="020B0604020202020204" pitchFamily="34" charset="0"/>
                        <a:buChar char="•"/>
                      </a:pPr>
                      <a:endParaRPr lang="en-IN" sz="3200" dirty="0"/>
                    </a:p>
                  </a:txBody>
                  <a:tcPr/>
                </a:tc>
                <a:extLst>
                  <a:ext uri="{0D108BD9-81ED-4DB2-BD59-A6C34878D82A}">
                    <a16:rowId xmlns:a16="http://schemas.microsoft.com/office/drawing/2014/main" val="3872286685"/>
                  </a:ext>
                </a:extLst>
              </a:tr>
            </a:tbl>
          </a:graphicData>
        </a:graphic>
      </p:graphicFrame>
    </p:spTree>
    <p:extLst>
      <p:ext uri="{BB962C8B-B14F-4D97-AF65-F5344CB8AC3E}">
        <p14:creationId xmlns:p14="http://schemas.microsoft.com/office/powerpoint/2010/main" val="31454261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C11C2-AD20-5EA0-6FC1-FB2B85AF74A5}"/>
              </a:ext>
            </a:extLst>
          </p:cNvPr>
          <p:cNvSpPr>
            <a:spLocks noGrp="1"/>
          </p:cNvSpPr>
          <p:nvPr>
            <p:ph type="title"/>
          </p:nvPr>
        </p:nvSpPr>
        <p:spPr>
          <a:xfrm>
            <a:off x="838200" y="115504"/>
            <a:ext cx="10515600" cy="760396"/>
          </a:xfrm>
        </p:spPr>
        <p:txBody>
          <a:bodyPr>
            <a:normAutofit/>
          </a:bodyPr>
          <a:lstStyle/>
          <a:p>
            <a:pPr algn="ctr"/>
            <a:r>
              <a:rPr lang="en-IN" sz="3600" dirty="0">
                <a:latin typeface="Times New Roman" pitchFamily="18" charset="0"/>
                <a:cs typeface="Times New Roman" pitchFamily="18" charset="0"/>
              </a:rPr>
              <a:t>Emerging IR/Labour market scenarios</a:t>
            </a:r>
          </a:p>
        </p:txBody>
      </p:sp>
      <p:graphicFrame>
        <p:nvGraphicFramePr>
          <p:cNvPr id="4" name="Content Placeholder 3">
            <a:extLst>
              <a:ext uri="{FF2B5EF4-FFF2-40B4-BE49-F238E27FC236}">
                <a16:creationId xmlns:a16="http://schemas.microsoft.com/office/drawing/2014/main" id="{45B62AE5-8DB2-3EF3-13D5-99E595E22EFB}"/>
              </a:ext>
            </a:extLst>
          </p:cNvPr>
          <p:cNvGraphicFramePr>
            <a:graphicFrameLocks noGrp="1"/>
          </p:cNvGraphicFramePr>
          <p:nvPr>
            <p:ph idx="1"/>
            <p:extLst>
              <p:ext uri="{D42A27DB-BD31-4B8C-83A1-F6EECF244321}">
                <p14:modId xmlns:p14="http://schemas.microsoft.com/office/powerpoint/2010/main" val="17471625"/>
              </p:ext>
            </p:extLst>
          </p:nvPr>
        </p:nvGraphicFramePr>
        <p:xfrm>
          <a:off x="202131" y="875900"/>
          <a:ext cx="11781322" cy="5943600"/>
        </p:xfrm>
        <a:graphic>
          <a:graphicData uri="http://schemas.openxmlformats.org/drawingml/2006/table">
            <a:tbl>
              <a:tblPr firstRow="1" bandRow="1">
                <a:tableStyleId>{5C22544A-7EE6-4342-B048-85BDC9FD1C3A}</a:tableStyleId>
              </a:tblPr>
              <a:tblGrid>
                <a:gridCol w="11781322">
                  <a:extLst>
                    <a:ext uri="{9D8B030D-6E8A-4147-A177-3AD203B41FA5}">
                      <a16:colId xmlns:a16="http://schemas.microsoft.com/office/drawing/2014/main" val="3466228467"/>
                    </a:ext>
                  </a:extLst>
                </a:gridCol>
              </a:tblGrid>
              <a:tr h="5866596">
                <a:tc>
                  <a:txBody>
                    <a:bodyPr/>
                    <a:lstStyle/>
                    <a:p>
                      <a:pPr marL="342900" indent="-342900" algn="just">
                        <a:buFont typeface="Arial" panose="020B0604020202020204" pitchFamily="34" charset="0"/>
                        <a:buChar char="•"/>
                      </a:pPr>
                      <a:r>
                        <a:rPr lang="en-IN" sz="2400" dirty="0">
                          <a:latin typeface="Times New Roman" pitchFamily="18" charset="0"/>
                          <a:cs typeface="Times New Roman" pitchFamily="18" charset="0"/>
                        </a:rPr>
                        <a:t>Are Business profits increasing? – Economic Survey 2024</a:t>
                      </a:r>
                    </a:p>
                    <a:p>
                      <a:pPr marL="342900" indent="-342900" algn="just">
                        <a:buFont typeface="Arial" panose="020B0604020202020204" pitchFamily="34" charset="0"/>
                        <a:buChar char="•"/>
                      </a:pPr>
                      <a:r>
                        <a:rPr lang="en-IN" sz="2400" dirty="0">
                          <a:latin typeface="Times New Roman" pitchFamily="18" charset="0"/>
                          <a:cs typeface="Times New Roman" pitchFamily="18" charset="0"/>
                        </a:rPr>
                        <a:t>Are workers getting their due share? (wages, incentives, bonus, social security benefits etc)</a:t>
                      </a:r>
                    </a:p>
                    <a:p>
                      <a:pPr marL="342900" indent="-342900" algn="just">
                        <a:buFont typeface="Arial" panose="020B0604020202020204" pitchFamily="34" charset="0"/>
                        <a:buChar char="•"/>
                      </a:pPr>
                      <a:r>
                        <a:rPr lang="en-IN" sz="2400" dirty="0">
                          <a:latin typeface="Times New Roman" pitchFamily="18" charset="0"/>
                          <a:cs typeface="Times New Roman" pitchFamily="18" charset="0"/>
                        </a:rPr>
                        <a:t>How are employers consolidating their positions? Powers? – Capitalist hegemony (Influence of CII, NASCOM etc)</a:t>
                      </a:r>
                    </a:p>
                    <a:p>
                      <a:pPr marL="342900" indent="-342900" algn="just">
                        <a:buFont typeface="Arial" panose="020B0604020202020204" pitchFamily="34" charset="0"/>
                        <a:buChar char="•"/>
                      </a:pPr>
                      <a:r>
                        <a:rPr lang="en-IN" sz="2400" dirty="0">
                          <a:latin typeface="Times New Roman" pitchFamily="18" charset="0"/>
                          <a:cs typeface="Times New Roman" pitchFamily="18" charset="0"/>
                        </a:rPr>
                        <a:t>Will deregulation &amp; EODB solve the problems of stakeholders?</a:t>
                      </a:r>
                    </a:p>
                    <a:p>
                      <a:pPr marL="342900" indent="-342900" algn="just">
                        <a:buFont typeface="Arial" panose="020B0604020202020204" pitchFamily="34" charset="0"/>
                        <a:buChar char="•"/>
                      </a:pPr>
                      <a:r>
                        <a:rPr lang="en-IN" sz="2400" dirty="0">
                          <a:latin typeface="Times New Roman" pitchFamily="18" charset="0"/>
                          <a:cs typeface="Times New Roman" pitchFamily="18" charset="0"/>
                        </a:rPr>
                        <a:t>How are workers consolidating their positions? Powers?</a:t>
                      </a:r>
                    </a:p>
                    <a:p>
                      <a:pPr marL="342900" indent="-342900" algn="just">
                        <a:buFont typeface="Arial" panose="020B0604020202020204" pitchFamily="34" charset="0"/>
                        <a:buChar char="•"/>
                      </a:pPr>
                      <a:r>
                        <a:rPr lang="en-IN" sz="2400" dirty="0">
                          <a:latin typeface="Times New Roman" pitchFamily="18" charset="0"/>
                          <a:cs typeface="Times New Roman" pitchFamily="18" charset="0"/>
                        </a:rPr>
                        <a:t>Are they success in their approach to better the lives of working class?</a:t>
                      </a:r>
                    </a:p>
                    <a:p>
                      <a:pPr marL="342900" indent="-342900" algn="just">
                        <a:buFont typeface="Arial" panose="020B0604020202020204" pitchFamily="34" charset="0"/>
                        <a:buChar char="•"/>
                      </a:pPr>
                      <a:r>
                        <a:rPr lang="en-IN" sz="2400" dirty="0">
                          <a:latin typeface="Times New Roman" pitchFamily="18" charset="0"/>
                          <a:cs typeface="Times New Roman" pitchFamily="18" charset="0"/>
                        </a:rPr>
                        <a:t>Can workers’ rights be protected under neo-liberal political economy?</a:t>
                      </a:r>
                    </a:p>
                    <a:p>
                      <a:pPr marL="342900" indent="-342900" algn="just">
                        <a:buFont typeface="Arial" panose="020B0604020202020204" pitchFamily="34" charset="0"/>
                        <a:buChar char="•"/>
                      </a:pPr>
                      <a:r>
                        <a:rPr lang="en-IN" sz="2400" dirty="0">
                          <a:latin typeface="Times New Roman" pitchFamily="18" charset="0"/>
                          <a:cs typeface="Times New Roman" pitchFamily="18" charset="0"/>
                        </a:rPr>
                        <a:t>How is judiciary including quasi-judiciary responding to the present crisis?</a:t>
                      </a:r>
                    </a:p>
                    <a:p>
                      <a:pPr marL="342900" indent="-342900" algn="just">
                        <a:buFont typeface="Arial" panose="020B0604020202020204" pitchFamily="34" charset="0"/>
                        <a:buChar char="•"/>
                      </a:pPr>
                      <a:r>
                        <a:rPr lang="en-IN" sz="2400" dirty="0">
                          <a:latin typeface="Times New Roman" pitchFamily="18" charset="0"/>
                          <a:cs typeface="Times New Roman" pitchFamily="18" charset="0"/>
                        </a:rPr>
                        <a:t>How are government across various political systems responding to the present crisis? </a:t>
                      </a:r>
                    </a:p>
                    <a:p>
                      <a:pPr marL="342900" indent="-342900" algn="just">
                        <a:buFont typeface="Arial" panose="020B0604020202020204" pitchFamily="34" charset="0"/>
                        <a:buChar char="•"/>
                      </a:pPr>
                      <a:r>
                        <a:rPr lang="en-IN" sz="2400" dirty="0">
                          <a:latin typeface="Times New Roman" pitchFamily="18" charset="0"/>
                          <a:cs typeface="Times New Roman" pitchFamily="18" charset="0"/>
                        </a:rPr>
                        <a:t>How to regulate the news forms of employment and work arrangements? (Platforms &amp; gig works)</a:t>
                      </a:r>
                    </a:p>
                    <a:p>
                      <a:pPr marL="342900" indent="-342900" algn="just">
                        <a:buFont typeface="Arial" panose="020B0604020202020204" pitchFamily="34" charset="0"/>
                        <a:buChar char="•"/>
                      </a:pPr>
                      <a:r>
                        <a:rPr lang="en-IN" sz="2400" dirty="0">
                          <a:latin typeface="Times New Roman" pitchFamily="18" charset="0"/>
                          <a:cs typeface="Times New Roman" pitchFamily="18" charset="0"/>
                        </a:rPr>
                        <a:t>What would be the impact of AI and the future of work?</a:t>
                      </a:r>
                    </a:p>
                    <a:p>
                      <a:pPr algn="just"/>
                      <a:endParaRPr lang="en-IN" sz="2400" dirty="0">
                        <a:latin typeface="Times New Roman" pitchFamily="18" charset="0"/>
                        <a:cs typeface="Times New Roman" pitchFamily="18" charset="0"/>
                      </a:endParaRPr>
                    </a:p>
                    <a:p>
                      <a:endParaRPr lang="en-IN" sz="2400" dirty="0"/>
                    </a:p>
                  </a:txBody>
                  <a:tcPr/>
                </a:tc>
                <a:extLst>
                  <a:ext uri="{0D108BD9-81ED-4DB2-BD59-A6C34878D82A}">
                    <a16:rowId xmlns:a16="http://schemas.microsoft.com/office/drawing/2014/main" val="2441809018"/>
                  </a:ext>
                </a:extLst>
              </a:tr>
            </a:tbl>
          </a:graphicData>
        </a:graphic>
      </p:graphicFrame>
    </p:spTree>
    <p:extLst>
      <p:ext uri="{BB962C8B-B14F-4D97-AF65-F5344CB8AC3E}">
        <p14:creationId xmlns:p14="http://schemas.microsoft.com/office/powerpoint/2010/main" val="28670598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54201-C747-F895-2882-080EA9276D1F}"/>
              </a:ext>
            </a:extLst>
          </p:cNvPr>
          <p:cNvSpPr>
            <a:spLocks noGrp="1"/>
          </p:cNvSpPr>
          <p:nvPr>
            <p:ph type="title"/>
          </p:nvPr>
        </p:nvSpPr>
        <p:spPr>
          <a:xfrm>
            <a:off x="838200" y="365126"/>
            <a:ext cx="10515600" cy="876534"/>
          </a:xfrm>
        </p:spPr>
        <p:txBody>
          <a:bodyPr/>
          <a:lstStyle/>
          <a:p>
            <a:r>
              <a:rPr lang="en-IN" b="1" dirty="0">
                <a:latin typeface="Times New Roman" pitchFamily="18" charset="0"/>
                <a:cs typeface="Times New Roman" pitchFamily="18" charset="0"/>
              </a:rPr>
              <a:t>Related matters</a:t>
            </a:r>
          </a:p>
        </p:txBody>
      </p:sp>
      <p:sp>
        <p:nvSpPr>
          <p:cNvPr id="3" name="Content Placeholder 2">
            <a:extLst>
              <a:ext uri="{FF2B5EF4-FFF2-40B4-BE49-F238E27FC236}">
                <a16:creationId xmlns:a16="http://schemas.microsoft.com/office/drawing/2014/main" id="{E80441F8-E331-813E-84E3-6F16BAE33516}"/>
              </a:ext>
            </a:extLst>
          </p:cNvPr>
          <p:cNvSpPr>
            <a:spLocks noGrp="1"/>
          </p:cNvSpPr>
          <p:nvPr>
            <p:ph idx="1"/>
          </p:nvPr>
        </p:nvSpPr>
        <p:spPr>
          <a:xfrm>
            <a:off x="838200" y="1155032"/>
            <a:ext cx="10515600" cy="5021931"/>
          </a:xfrm>
        </p:spPr>
        <p:txBody>
          <a:bodyPr>
            <a:normAutofit fontScale="92500" lnSpcReduction="10000"/>
          </a:bodyPr>
          <a:lstStyle/>
          <a:p>
            <a:r>
              <a:rPr lang="en-IN" dirty="0">
                <a:latin typeface="Times New Roman" pitchFamily="18" charset="0"/>
                <a:cs typeface="Times New Roman" pitchFamily="18" charset="0"/>
              </a:rPr>
              <a:t>Use and abuse of provisions under the Act</a:t>
            </a:r>
          </a:p>
          <a:p>
            <a:r>
              <a:rPr lang="en-IN" dirty="0">
                <a:latin typeface="Times New Roman" pitchFamily="18" charset="0"/>
                <a:cs typeface="Times New Roman" pitchFamily="18" charset="0"/>
              </a:rPr>
              <a:t>Unfair labour practices</a:t>
            </a:r>
          </a:p>
          <a:p>
            <a:r>
              <a:rPr lang="en-IN" dirty="0">
                <a:latin typeface="Times New Roman" pitchFamily="18" charset="0"/>
                <a:cs typeface="Times New Roman" pitchFamily="18" charset="0"/>
              </a:rPr>
              <a:t>Closures, retrenchments under chapter V-A</a:t>
            </a:r>
          </a:p>
          <a:p>
            <a:r>
              <a:rPr lang="en-IN" dirty="0">
                <a:latin typeface="Times New Roman" pitchFamily="18" charset="0"/>
                <a:cs typeface="Times New Roman" pitchFamily="18" charset="0"/>
              </a:rPr>
              <a:t>Notice of change – 9A</a:t>
            </a:r>
          </a:p>
          <a:p>
            <a:r>
              <a:rPr lang="en-IN" dirty="0">
                <a:latin typeface="Times New Roman" pitchFamily="18" charset="0"/>
                <a:cs typeface="Times New Roman" pitchFamily="18" charset="0"/>
              </a:rPr>
              <a:t>Transfers</a:t>
            </a:r>
          </a:p>
          <a:p>
            <a:r>
              <a:rPr lang="en-IN" dirty="0">
                <a:latin typeface="Times New Roman" pitchFamily="18" charset="0"/>
                <a:cs typeface="Times New Roman" pitchFamily="18" charset="0"/>
              </a:rPr>
              <a:t>Trainees and apprentice</a:t>
            </a:r>
          </a:p>
          <a:p>
            <a:r>
              <a:rPr lang="en-IN" dirty="0">
                <a:latin typeface="Times New Roman" pitchFamily="18" charset="0"/>
                <a:cs typeface="Times New Roman" pitchFamily="18" charset="0"/>
              </a:rPr>
              <a:t>Contract labour engagement and discontents</a:t>
            </a:r>
          </a:p>
          <a:p>
            <a:r>
              <a:rPr lang="en-IN" dirty="0">
                <a:latin typeface="Times New Roman" pitchFamily="18" charset="0"/>
                <a:cs typeface="Times New Roman" pitchFamily="18" charset="0"/>
              </a:rPr>
              <a:t>Migrant labour</a:t>
            </a:r>
          </a:p>
          <a:p>
            <a:r>
              <a:rPr lang="en-IN" dirty="0">
                <a:latin typeface="Times New Roman" pitchFamily="18" charset="0"/>
                <a:cs typeface="Times New Roman" pitchFamily="18" charset="0"/>
              </a:rPr>
              <a:t>IT –ITES Sector – issues </a:t>
            </a:r>
          </a:p>
          <a:p>
            <a:r>
              <a:rPr lang="en-IN" dirty="0">
                <a:latin typeface="Times New Roman" pitchFamily="18" charset="0"/>
                <a:cs typeface="Times New Roman" pitchFamily="18" charset="0"/>
              </a:rPr>
              <a:t>Gig economy and platforms</a:t>
            </a:r>
          </a:p>
          <a:p>
            <a:r>
              <a:rPr lang="en-IN" dirty="0">
                <a:latin typeface="Times New Roman" pitchFamily="18" charset="0"/>
                <a:cs typeface="Times New Roman" pitchFamily="18" charset="0"/>
              </a:rPr>
              <a:t>Local candidates sentiments</a:t>
            </a:r>
          </a:p>
          <a:p>
            <a:endParaRPr lang="en-IN" dirty="0"/>
          </a:p>
        </p:txBody>
      </p:sp>
    </p:spTree>
    <p:extLst>
      <p:ext uri="{BB962C8B-B14F-4D97-AF65-F5344CB8AC3E}">
        <p14:creationId xmlns:p14="http://schemas.microsoft.com/office/powerpoint/2010/main" val="40118167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18F4F-8224-D418-CF35-916AB5780D48}"/>
              </a:ext>
            </a:extLst>
          </p:cNvPr>
          <p:cNvSpPr>
            <a:spLocks noGrp="1"/>
          </p:cNvSpPr>
          <p:nvPr>
            <p:ph type="title"/>
          </p:nvPr>
        </p:nvSpPr>
        <p:spPr>
          <a:xfrm>
            <a:off x="838200" y="365124"/>
            <a:ext cx="10515600" cy="1311275"/>
          </a:xfrm>
        </p:spPr>
        <p:txBody>
          <a:bodyPr>
            <a:normAutofit/>
          </a:bodyPr>
          <a:lstStyle/>
          <a:p>
            <a:r>
              <a:rPr lang="en-IN" dirty="0">
                <a:latin typeface="Times New Roman" pitchFamily="18" charset="0"/>
                <a:cs typeface="Times New Roman" pitchFamily="18" charset="0"/>
              </a:rPr>
              <a:t>  Related matters</a:t>
            </a:r>
          </a:p>
        </p:txBody>
      </p:sp>
      <p:sp>
        <p:nvSpPr>
          <p:cNvPr id="3" name="Content Placeholder 2">
            <a:extLst>
              <a:ext uri="{FF2B5EF4-FFF2-40B4-BE49-F238E27FC236}">
                <a16:creationId xmlns:a16="http://schemas.microsoft.com/office/drawing/2014/main" id="{3824413B-1AD5-245D-CD6F-BC0E8A3542C8}"/>
              </a:ext>
            </a:extLst>
          </p:cNvPr>
          <p:cNvSpPr>
            <a:spLocks noGrp="1"/>
          </p:cNvSpPr>
          <p:nvPr>
            <p:ph idx="1"/>
          </p:nvPr>
        </p:nvSpPr>
        <p:spPr>
          <a:xfrm>
            <a:off x="838200" y="1409700"/>
            <a:ext cx="10515600" cy="4767263"/>
          </a:xfrm>
        </p:spPr>
        <p:txBody>
          <a:bodyPr/>
          <a:lstStyle/>
          <a:p>
            <a:r>
              <a:rPr lang="en-IN" dirty="0">
                <a:latin typeface="Times New Roman" pitchFamily="18" charset="0"/>
                <a:cs typeface="Times New Roman" pitchFamily="18" charset="0"/>
              </a:rPr>
              <a:t>Multiplicity of disputes with various authorities</a:t>
            </a:r>
          </a:p>
          <a:p>
            <a:r>
              <a:rPr lang="en-IN" dirty="0">
                <a:latin typeface="Times New Roman" pitchFamily="18" charset="0"/>
                <a:cs typeface="Times New Roman" pitchFamily="18" charset="0"/>
              </a:rPr>
              <a:t>Non-state actors </a:t>
            </a:r>
          </a:p>
          <a:p>
            <a:r>
              <a:rPr lang="en-IN" dirty="0">
                <a:latin typeface="Times New Roman" pitchFamily="18" charset="0"/>
                <a:cs typeface="Times New Roman" pitchFamily="18" charset="0"/>
              </a:rPr>
              <a:t>sovereign functions</a:t>
            </a:r>
          </a:p>
          <a:p>
            <a:r>
              <a:rPr lang="en-IN" dirty="0">
                <a:latin typeface="Times New Roman" pitchFamily="18" charset="0"/>
                <a:cs typeface="Times New Roman" pitchFamily="18" charset="0"/>
              </a:rPr>
              <a:t>Regulatory machineries and quasi-</a:t>
            </a:r>
            <a:r>
              <a:rPr lang="en-IN" dirty="0" err="1">
                <a:latin typeface="Times New Roman" pitchFamily="18" charset="0"/>
                <a:cs typeface="Times New Roman" pitchFamily="18" charset="0"/>
              </a:rPr>
              <a:t>juducial</a:t>
            </a:r>
            <a:r>
              <a:rPr lang="en-IN" dirty="0">
                <a:latin typeface="Times New Roman" pitchFamily="18" charset="0"/>
                <a:cs typeface="Times New Roman" pitchFamily="18" charset="0"/>
              </a:rPr>
              <a:t> authorities</a:t>
            </a:r>
          </a:p>
          <a:p>
            <a:r>
              <a:rPr lang="en-IN" dirty="0">
                <a:latin typeface="Times New Roman" pitchFamily="18" charset="0"/>
                <a:cs typeface="Times New Roman" pitchFamily="18" charset="0"/>
              </a:rPr>
              <a:t>Impact of New Labour codes on the IR/HR</a:t>
            </a:r>
          </a:p>
          <a:p>
            <a:endParaRPr lang="en-IN" dirty="0"/>
          </a:p>
          <a:p>
            <a:endParaRPr lang="en-IN" dirty="0"/>
          </a:p>
        </p:txBody>
      </p:sp>
    </p:spTree>
    <p:extLst>
      <p:ext uri="{BB962C8B-B14F-4D97-AF65-F5344CB8AC3E}">
        <p14:creationId xmlns:p14="http://schemas.microsoft.com/office/powerpoint/2010/main" val="3804570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B7F17-9EC1-8F8F-E01B-FD76DA971516}"/>
              </a:ext>
            </a:extLst>
          </p:cNvPr>
          <p:cNvSpPr>
            <a:spLocks noGrp="1"/>
          </p:cNvSpPr>
          <p:nvPr>
            <p:ph type="title"/>
          </p:nvPr>
        </p:nvSpPr>
        <p:spPr/>
        <p:txBody>
          <a:bodyPr/>
          <a:lstStyle/>
          <a:p>
            <a:pPr algn="ctr"/>
            <a:r>
              <a:rPr lang="en-IN" b="1" dirty="0">
                <a:latin typeface="Times New Roman" pitchFamily="18" charset="0"/>
                <a:cs typeface="Times New Roman" pitchFamily="18" charset="0"/>
              </a:rPr>
              <a:t>What is settlement under the ID Act?</a:t>
            </a:r>
          </a:p>
        </p:txBody>
      </p:sp>
      <p:sp>
        <p:nvSpPr>
          <p:cNvPr id="3" name="Content Placeholder 2">
            <a:extLst>
              <a:ext uri="{FF2B5EF4-FFF2-40B4-BE49-F238E27FC236}">
                <a16:creationId xmlns:a16="http://schemas.microsoft.com/office/drawing/2014/main" id="{97E3CAA2-63C5-DACE-7694-207F5E1306AA}"/>
              </a:ext>
            </a:extLst>
          </p:cNvPr>
          <p:cNvSpPr>
            <a:spLocks noGrp="1"/>
          </p:cNvSpPr>
          <p:nvPr>
            <p:ph idx="1"/>
          </p:nvPr>
        </p:nvSpPr>
        <p:spPr>
          <a:xfrm>
            <a:off x="129396" y="1825624"/>
            <a:ext cx="11921706" cy="4911605"/>
          </a:xfrm>
        </p:spPr>
        <p:txBody>
          <a:bodyPr>
            <a:normAutofit/>
          </a:bodyPr>
          <a:lstStyle/>
          <a:p>
            <a:pPr marL="0" indent="0" algn="just">
              <a:lnSpc>
                <a:spcPct val="150000"/>
              </a:lnSpc>
              <a:buNone/>
            </a:pPr>
            <a:r>
              <a:rPr lang="en-IN" dirty="0">
                <a:latin typeface="Times New Roman" pitchFamily="18" charset="0"/>
                <a:cs typeface="Times New Roman" pitchFamily="18" charset="0"/>
              </a:rPr>
              <a:t>S 2(p) “Settlement” means a settlement arrived at in the course of conciliation proceeding </a:t>
            </a:r>
            <a:r>
              <a:rPr lang="en-IN" b="1" i="1" dirty="0">
                <a:latin typeface="Times New Roman" pitchFamily="18" charset="0"/>
                <a:cs typeface="Times New Roman" pitchFamily="18" charset="0"/>
              </a:rPr>
              <a:t>and includes a written agreement</a:t>
            </a:r>
            <a:r>
              <a:rPr lang="en-IN" dirty="0">
                <a:latin typeface="Times New Roman" pitchFamily="18" charset="0"/>
                <a:cs typeface="Times New Roman" pitchFamily="18" charset="0"/>
              </a:rPr>
              <a:t> between the employer and </a:t>
            </a:r>
            <a:r>
              <a:rPr lang="en-IN" b="1" i="1" dirty="0">
                <a:latin typeface="Times New Roman" pitchFamily="18" charset="0"/>
                <a:cs typeface="Times New Roman" pitchFamily="18" charset="0"/>
              </a:rPr>
              <a:t>workmen</a:t>
            </a:r>
            <a:r>
              <a:rPr lang="en-IN" dirty="0">
                <a:latin typeface="Times New Roman" pitchFamily="18" charset="0"/>
                <a:cs typeface="Times New Roman" pitchFamily="18" charset="0"/>
              </a:rPr>
              <a:t> arrived at otherwise than in the course of conciliation proceeding where such agreement has been signed by the parties thereto in such manner as may be prescribed and a copy thereof has been sent to an officer authorised in this behalf by the appropriate Government and the conciliation officer;</a:t>
            </a:r>
          </a:p>
        </p:txBody>
      </p:sp>
    </p:spTree>
    <p:extLst>
      <p:ext uri="{BB962C8B-B14F-4D97-AF65-F5344CB8AC3E}">
        <p14:creationId xmlns:p14="http://schemas.microsoft.com/office/powerpoint/2010/main" val="36143708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69626"/>
            <a:ext cx="10515600" cy="5926424"/>
          </a:xfrm>
        </p:spPr>
        <p:txBody>
          <a:bodyPr/>
          <a:lstStyle/>
          <a:p>
            <a:pPr>
              <a:buNone/>
            </a:pPr>
            <a:endParaRPr lang="en-IN" dirty="0"/>
          </a:p>
          <a:p>
            <a:pPr>
              <a:buNone/>
            </a:pPr>
            <a:endParaRPr lang="en-IN" dirty="0"/>
          </a:p>
          <a:p>
            <a:pPr>
              <a:buNone/>
            </a:pPr>
            <a:endParaRPr lang="en-IN" dirty="0"/>
          </a:p>
          <a:p>
            <a:pPr>
              <a:buNone/>
            </a:pPr>
            <a:endParaRPr lang="en-IN" dirty="0"/>
          </a:p>
          <a:p>
            <a:pPr>
              <a:buNone/>
            </a:pPr>
            <a:endParaRPr lang="en-IN" dirty="0"/>
          </a:p>
          <a:p>
            <a:pPr>
              <a:buNone/>
            </a:pPr>
            <a:endParaRPr lang="en-IN" dirty="0"/>
          </a:p>
          <a:p>
            <a:pPr>
              <a:buNone/>
            </a:pPr>
            <a:endParaRPr lang="en-IN" dirty="0"/>
          </a:p>
          <a:p>
            <a:pPr>
              <a:buNone/>
            </a:pPr>
            <a:endParaRPr lang="en-IN" dirty="0"/>
          </a:p>
          <a:p>
            <a:pPr>
              <a:buNone/>
            </a:pPr>
            <a:endParaRPr lang="en-IN" dirty="0"/>
          </a:p>
          <a:p>
            <a:pPr>
              <a:buNone/>
            </a:pPr>
            <a:endParaRPr lang="en-IN" dirty="0"/>
          </a:p>
          <a:p>
            <a:pPr algn="ctr">
              <a:buNone/>
            </a:pPr>
            <a:r>
              <a:rPr lang="en-IN" dirty="0">
                <a:latin typeface="Times New Roman" pitchFamily="18" charset="0"/>
                <a:cs typeface="Times New Roman" pitchFamily="18" charset="0"/>
              </a:rPr>
              <a:t>Workshop on Labour codes attended by HR/IR professionals.</a:t>
            </a:r>
            <a:endParaRPr lang="en-US" dirty="0">
              <a:latin typeface="Times New Roman" pitchFamily="18" charset="0"/>
              <a:cs typeface="Times New Roman" pitchFamily="18" charset="0"/>
            </a:endParaRPr>
          </a:p>
        </p:txBody>
      </p:sp>
      <p:pic>
        <p:nvPicPr>
          <p:cNvPr id="5" name="Picture 4" descr="WhatsApp Image 2025-08-05 at 11.11.30 AM.jpeg"/>
          <p:cNvPicPr>
            <a:picLocks noChangeAspect="1"/>
          </p:cNvPicPr>
          <p:nvPr/>
        </p:nvPicPr>
        <p:blipFill>
          <a:blip r:embed="rId2"/>
          <a:stretch>
            <a:fillRect/>
          </a:stretch>
        </p:blipFill>
        <p:spPr>
          <a:xfrm>
            <a:off x="2705100" y="304800"/>
            <a:ext cx="6804456" cy="5210175"/>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F7B2F-A56C-1657-87F4-5C27955360D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F0E471-57AF-4AA0-1BFE-E5135EDD084B}"/>
              </a:ext>
            </a:extLst>
          </p:cNvPr>
          <p:cNvSpPr>
            <a:spLocks noGrp="1"/>
          </p:cNvSpPr>
          <p:nvPr>
            <p:ph idx="1"/>
          </p:nvPr>
        </p:nvSpPr>
        <p:spPr>
          <a:xfrm>
            <a:off x="838200" y="569626"/>
            <a:ext cx="10515600" cy="5926424"/>
          </a:xfrm>
        </p:spPr>
        <p:txBody>
          <a:bodyPr/>
          <a:lstStyle/>
          <a:p>
            <a:pPr>
              <a:buNone/>
            </a:pPr>
            <a:endParaRPr lang="en-IN" dirty="0"/>
          </a:p>
          <a:p>
            <a:pPr>
              <a:buNone/>
            </a:pPr>
            <a:endParaRPr lang="en-IN" dirty="0"/>
          </a:p>
          <a:p>
            <a:pPr>
              <a:buNone/>
            </a:pPr>
            <a:endParaRPr lang="en-IN" dirty="0"/>
          </a:p>
          <a:p>
            <a:pPr>
              <a:buNone/>
            </a:pPr>
            <a:endParaRPr lang="en-IN" dirty="0"/>
          </a:p>
          <a:p>
            <a:pPr>
              <a:buNone/>
            </a:pPr>
            <a:endParaRPr lang="en-IN" dirty="0"/>
          </a:p>
          <a:p>
            <a:pPr>
              <a:buNone/>
            </a:pPr>
            <a:endParaRPr lang="en-IN" dirty="0"/>
          </a:p>
          <a:p>
            <a:pPr>
              <a:buNone/>
            </a:pPr>
            <a:endParaRPr lang="en-IN" dirty="0"/>
          </a:p>
          <a:p>
            <a:pPr>
              <a:buNone/>
            </a:pPr>
            <a:endParaRPr lang="en-IN" dirty="0"/>
          </a:p>
          <a:p>
            <a:pPr>
              <a:buNone/>
            </a:pPr>
            <a:endParaRPr lang="en-IN" dirty="0"/>
          </a:p>
          <a:p>
            <a:pPr>
              <a:buNone/>
            </a:pPr>
            <a:endParaRPr lang="en-IN" dirty="0"/>
          </a:p>
          <a:p>
            <a:pPr algn="ctr">
              <a:buNone/>
            </a:pPr>
            <a:r>
              <a:rPr lang="en-IN" dirty="0">
                <a:latin typeface="Times New Roman" pitchFamily="18" charset="0"/>
                <a:cs typeface="Times New Roman" pitchFamily="18" charset="0"/>
              </a:rPr>
              <a:t>Industrial Relations &amp; Trade Union Perception Survey</a:t>
            </a:r>
            <a:endParaRPr lang="en-US" dirty="0">
              <a:latin typeface="Times New Roman" pitchFamily="18" charset="0"/>
              <a:cs typeface="Times New Roman" pitchFamily="18" charset="0"/>
            </a:endParaRPr>
          </a:p>
        </p:txBody>
      </p:sp>
      <p:pic>
        <p:nvPicPr>
          <p:cNvPr id="4" name="Picture 3" descr="A qr code with black squares&#10;&#10;AI-generated content may be incorrect.">
            <a:extLst>
              <a:ext uri="{FF2B5EF4-FFF2-40B4-BE49-F238E27FC236}">
                <a16:creationId xmlns:a16="http://schemas.microsoft.com/office/drawing/2014/main" id="{6477A080-999D-323C-0D03-41A37AD547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2860" y="602180"/>
            <a:ext cx="4526280" cy="4526280"/>
          </a:xfrm>
          <a:prstGeom prst="rect">
            <a:avLst/>
          </a:prstGeom>
        </p:spPr>
      </p:pic>
    </p:spTree>
    <p:extLst>
      <p:ext uri="{BB962C8B-B14F-4D97-AF65-F5344CB8AC3E}">
        <p14:creationId xmlns:p14="http://schemas.microsoft.com/office/powerpoint/2010/main" val="33326491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6EF5C-7538-C44D-C6B4-65FC34120D2B}"/>
              </a:ext>
            </a:extLst>
          </p:cNvPr>
          <p:cNvSpPr>
            <a:spLocks noGrp="1"/>
          </p:cNvSpPr>
          <p:nvPr>
            <p:ph type="title"/>
          </p:nvPr>
        </p:nvSpPr>
        <p:spPr>
          <a:xfrm>
            <a:off x="762000" y="669925"/>
            <a:ext cx="10515600" cy="3663950"/>
          </a:xfrm>
        </p:spPr>
        <p:txBody>
          <a:bodyPr>
            <a:normAutofit/>
          </a:bodyPr>
          <a:lstStyle/>
          <a:p>
            <a:pPr algn="ctr"/>
            <a:r>
              <a:rPr lang="en-IN" sz="4800" b="1" dirty="0">
                <a:latin typeface="Times New Roman" pitchFamily="18" charset="0"/>
                <a:cs typeface="Times New Roman" pitchFamily="18" charset="0"/>
              </a:rPr>
              <a:t>Thank you</a:t>
            </a:r>
            <a:br>
              <a:rPr lang="en-IN" sz="4800" b="1" dirty="0">
                <a:latin typeface="Times New Roman" pitchFamily="18" charset="0"/>
                <a:cs typeface="Times New Roman" pitchFamily="18" charset="0"/>
              </a:rPr>
            </a:br>
            <a:br>
              <a:rPr lang="en-IN" sz="4800" b="1" dirty="0">
                <a:latin typeface="Times New Roman" pitchFamily="18" charset="0"/>
                <a:cs typeface="Times New Roman" pitchFamily="18" charset="0"/>
              </a:rPr>
            </a:br>
            <a:r>
              <a:rPr lang="en-IN" sz="4800" b="1" dirty="0">
                <a:latin typeface="Times New Roman" pitchFamily="18" charset="0"/>
                <a:cs typeface="Times New Roman" pitchFamily="18" charset="0"/>
              </a:rPr>
              <a:t>Q&amp;A</a:t>
            </a:r>
          </a:p>
        </p:txBody>
      </p:sp>
    </p:spTree>
    <p:extLst>
      <p:ext uri="{BB962C8B-B14F-4D97-AF65-F5344CB8AC3E}">
        <p14:creationId xmlns:p14="http://schemas.microsoft.com/office/powerpoint/2010/main" val="2226426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6BCE7-79E1-7794-76F7-0FA7C20BD5B1}"/>
              </a:ext>
            </a:extLst>
          </p:cNvPr>
          <p:cNvSpPr>
            <a:spLocks noGrp="1"/>
          </p:cNvSpPr>
          <p:nvPr>
            <p:ph type="title"/>
          </p:nvPr>
        </p:nvSpPr>
        <p:spPr>
          <a:xfrm>
            <a:off x="838200" y="86265"/>
            <a:ext cx="10515600" cy="1121434"/>
          </a:xfrm>
        </p:spPr>
        <p:txBody>
          <a:bodyPr>
            <a:normAutofit/>
          </a:bodyPr>
          <a:lstStyle/>
          <a:p>
            <a:pPr algn="ctr"/>
            <a:r>
              <a:rPr lang="en-IN" sz="3600" b="1" dirty="0">
                <a:latin typeface="Times New Roman" pitchFamily="18" charset="0"/>
                <a:cs typeface="Times New Roman" pitchFamily="18" charset="0"/>
              </a:rPr>
              <a:t>Role &amp; Duties of the Conciliation officers</a:t>
            </a:r>
          </a:p>
        </p:txBody>
      </p:sp>
      <p:sp>
        <p:nvSpPr>
          <p:cNvPr id="3" name="Content Placeholder 2">
            <a:extLst>
              <a:ext uri="{FF2B5EF4-FFF2-40B4-BE49-F238E27FC236}">
                <a16:creationId xmlns:a16="http://schemas.microsoft.com/office/drawing/2014/main" id="{E00C9FA5-C8BC-3FAC-0984-13DE40E732C4}"/>
              </a:ext>
            </a:extLst>
          </p:cNvPr>
          <p:cNvSpPr>
            <a:spLocks noGrp="1"/>
          </p:cNvSpPr>
          <p:nvPr>
            <p:ph idx="1"/>
          </p:nvPr>
        </p:nvSpPr>
        <p:spPr>
          <a:xfrm>
            <a:off x="189781" y="1123949"/>
            <a:ext cx="11766430" cy="5509763"/>
          </a:xfrm>
        </p:spPr>
        <p:txBody>
          <a:bodyPr>
            <a:normAutofit lnSpcReduction="10000"/>
          </a:bodyPr>
          <a:lstStyle/>
          <a:p>
            <a:pPr algn="just"/>
            <a:r>
              <a:rPr lang="en-IN" dirty="0">
                <a:latin typeface="Times New Roman" pitchFamily="18" charset="0"/>
                <a:cs typeface="Times New Roman" pitchFamily="18" charset="0"/>
              </a:rPr>
              <a:t>S 12(1) Where any industrial dispute exists or is apprehended, the conciliation officer may, or where the dispute relates to a pubic utility service and a notice under section 22 has been given, shall, hold conciliation proceedings in the prescribed manner.</a:t>
            </a:r>
          </a:p>
          <a:p>
            <a:pPr algn="just"/>
            <a:r>
              <a:rPr lang="en-IN" dirty="0">
                <a:latin typeface="Times New Roman" pitchFamily="18" charset="0"/>
                <a:cs typeface="Times New Roman" pitchFamily="18" charset="0"/>
              </a:rPr>
              <a:t>S 12(2) The conciliation officer shall, for the purposes of bringing about a </a:t>
            </a:r>
            <a:r>
              <a:rPr lang="en-IN" b="1" i="1" dirty="0">
                <a:latin typeface="Times New Roman" pitchFamily="18" charset="0"/>
                <a:cs typeface="Times New Roman" pitchFamily="18" charset="0"/>
              </a:rPr>
              <a:t>settlement</a:t>
            </a:r>
            <a:r>
              <a:rPr lang="en-IN" dirty="0">
                <a:latin typeface="Times New Roman" pitchFamily="18" charset="0"/>
                <a:cs typeface="Times New Roman" pitchFamily="18" charset="0"/>
              </a:rPr>
              <a:t> of the dispute, without delay, investigate the dispute and all matters affecting the merits and the </a:t>
            </a:r>
            <a:r>
              <a:rPr lang="en-IN" b="1" i="1" dirty="0">
                <a:latin typeface="Times New Roman" pitchFamily="18" charset="0"/>
                <a:cs typeface="Times New Roman" pitchFamily="18" charset="0"/>
              </a:rPr>
              <a:t>right settlement</a:t>
            </a:r>
            <a:r>
              <a:rPr lang="en-IN" dirty="0">
                <a:latin typeface="Times New Roman" pitchFamily="18" charset="0"/>
                <a:cs typeface="Times New Roman" pitchFamily="18" charset="0"/>
              </a:rPr>
              <a:t> thereof and may do all such things as he thinks fit for the purpose of inducing the parties to come to fair and </a:t>
            </a:r>
            <a:r>
              <a:rPr lang="en-IN" b="1" i="1" dirty="0">
                <a:latin typeface="Times New Roman" pitchFamily="18" charset="0"/>
                <a:cs typeface="Times New Roman" pitchFamily="18" charset="0"/>
              </a:rPr>
              <a:t>amicable settlement </a:t>
            </a:r>
            <a:r>
              <a:rPr lang="en-IN" dirty="0">
                <a:latin typeface="Times New Roman" pitchFamily="18" charset="0"/>
                <a:cs typeface="Times New Roman" pitchFamily="18" charset="0"/>
              </a:rPr>
              <a:t>of the dispute.</a:t>
            </a:r>
          </a:p>
          <a:p>
            <a:pPr algn="just"/>
            <a:r>
              <a:rPr lang="en-IN" dirty="0">
                <a:latin typeface="Times New Roman" pitchFamily="18" charset="0"/>
                <a:cs typeface="Times New Roman" pitchFamily="18" charset="0"/>
              </a:rPr>
              <a:t>S 12(3) If a </a:t>
            </a:r>
            <a:r>
              <a:rPr lang="en-IN" b="1" i="1" dirty="0">
                <a:latin typeface="Times New Roman" pitchFamily="18" charset="0"/>
                <a:cs typeface="Times New Roman" pitchFamily="18" charset="0"/>
              </a:rPr>
              <a:t>settlement</a:t>
            </a:r>
            <a:r>
              <a:rPr lang="en-IN" dirty="0">
                <a:latin typeface="Times New Roman" pitchFamily="18" charset="0"/>
                <a:cs typeface="Times New Roman" pitchFamily="18" charset="0"/>
              </a:rPr>
              <a:t> of the dispute or of any of the matters in dispute is arrived at in the course of the conciliation proceedings the conciliation officer shall send a report thereof to the appropriate government or an officer authorized in this behalf together with a </a:t>
            </a:r>
            <a:r>
              <a:rPr lang="en-IN" b="1" i="1" dirty="0">
                <a:latin typeface="Times New Roman" pitchFamily="18" charset="0"/>
                <a:cs typeface="Times New Roman" pitchFamily="18" charset="0"/>
              </a:rPr>
              <a:t>memorandum of the settlement</a:t>
            </a:r>
            <a:r>
              <a:rPr lang="en-IN" dirty="0">
                <a:latin typeface="Times New Roman" pitchFamily="18" charset="0"/>
                <a:cs typeface="Times New Roman" pitchFamily="18" charset="0"/>
              </a:rPr>
              <a:t> signed by the parties to the dispute.</a:t>
            </a:r>
          </a:p>
          <a:p>
            <a:pPr algn="just"/>
            <a:endParaRPr lang="en-IN" dirty="0"/>
          </a:p>
        </p:txBody>
      </p:sp>
    </p:spTree>
    <p:extLst>
      <p:ext uri="{BB962C8B-B14F-4D97-AF65-F5344CB8AC3E}">
        <p14:creationId xmlns:p14="http://schemas.microsoft.com/office/powerpoint/2010/main" val="264552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DA779-D578-15A3-1162-1B7F98A3B2E7}"/>
              </a:ext>
            </a:extLst>
          </p:cNvPr>
          <p:cNvSpPr>
            <a:spLocks noGrp="1"/>
          </p:cNvSpPr>
          <p:nvPr>
            <p:ph type="title"/>
          </p:nvPr>
        </p:nvSpPr>
        <p:spPr>
          <a:xfrm>
            <a:off x="838200" y="207035"/>
            <a:ext cx="10515600" cy="1061048"/>
          </a:xfrm>
        </p:spPr>
        <p:txBody>
          <a:bodyPr>
            <a:normAutofit fontScale="90000"/>
          </a:bodyPr>
          <a:lstStyle/>
          <a:p>
            <a:pPr algn="ctr"/>
            <a:r>
              <a:rPr lang="en-IN" sz="3600" b="1" dirty="0">
                <a:latin typeface="Times New Roman" pitchFamily="18" charset="0"/>
                <a:cs typeface="Times New Roman" pitchFamily="18" charset="0"/>
              </a:rPr>
              <a:t>S 18 Persons on whom settlements and awards are binding</a:t>
            </a:r>
          </a:p>
        </p:txBody>
      </p:sp>
      <p:sp>
        <p:nvSpPr>
          <p:cNvPr id="3" name="Content Placeholder 2">
            <a:extLst>
              <a:ext uri="{FF2B5EF4-FFF2-40B4-BE49-F238E27FC236}">
                <a16:creationId xmlns:a16="http://schemas.microsoft.com/office/drawing/2014/main" id="{9C3D1973-3B81-4D21-79D1-A6470DC25051}"/>
              </a:ext>
            </a:extLst>
          </p:cNvPr>
          <p:cNvSpPr>
            <a:spLocks noGrp="1"/>
          </p:cNvSpPr>
          <p:nvPr>
            <p:ph idx="1"/>
          </p:nvPr>
        </p:nvSpPr>
        <p:spPr>
          <a:xfrm>
            <a:off x="146649" y="1207698"/>
            <a:ext cx="11887200" cy="5538159"/>
          </a:xfrm>
        </p:spPr>
        <p:txBody>
          <a:bodyPr/>
          <a:lstStyle/>
          <a:p>
            <a:pPr algn="just"/>
            <a:r>
              <a:rPr lang="en-IN" dirty="0">
                <a:latin typeface="Times New Roman" pitchFamily="18" charset="0"/>
                <a:cs typeface="Times New Roman" pitchFamily="18" charset="0"/>
              </a:rPr>
              <a:t>S 18(1) A </a:t>
            </a:r>
            <a:r>
              <a:rPr lang="en-IN" b="1" i="1" dirty="0">
                <a:latin typeface="Times New Roman" pitchFamily="18" charset="0"/>
                <a:cs typeface="Times New Roman" pitchFamily="18" charset="0"/>
              </a:rPr>
              <a:t>settlement arrived</a:t>
            </a:r>
            <a:r>
              <a:rPr lang="en-IN" dirty="0">
                <a:latin typeface="Times New Roman" pitchFamily="18" charset="0"/>
                <a:cs typeface="Times New Roman" pitchFamily="18" charset="0"/>
              </a:rPr>
              <a:t> at by </a:t>
            </a:r>
            <a:r>
              <a:rPr lang="en-IN" b="1" i="1" dirty="0">
                <a:latin typeface="Times New Roman" pitchFamily="18" charset="0"/>
                <a:cs typeface="Times New Roman" pitchFamily="18" charset="0"/>
              </a:rPr>
              <a:t>agreement</a:t>
            </a:r>
            <a:r>
              <a:rPr lang="en-IN" dirty="0">
                <a:latin typeface="Times New Roman" pitchFamily="18" charset="0"/>
                <a:cs typeface="Times New Roman" pitchFamily="18" charset="0"/>
              </a:rPr>
              <a:t> between the employer and </a:t>
            </a:r>
            <a:r>
              <a:rPr lang="en-IN" b="1" i="1" dirty="0">
                <a:latin typeface="Times New Roman" pitchFamily="18" charset="0"/>
                <a:cs typeface="Times New Roman" pitchFamily="18" charset="0"/>
              </a:rPr>
              <a:t>workman</a:t>
            </a:r>
            <a:r>
              <a:rPr lang="en-IN" dirty="0">
                <a:latin typeface="Times New Roman" pitchFamily="18" charset="0"/>
                <a:cs typeface="Times New Roman" pitchFamily="18" charset="0"/>
              </a:rPr>
              <a:t> otherwise than in the course of conciliation proceeding shall be binding on the parties to the agreement.</a:t>
            </a:r>
          </a:p>
          <a:p>
            <a:pPr algn="just"/>
            <a:r>
              <a:rPr lang="en-IN" dirty="0">
                <a:latin typeface="Times New Roman" pitchFamily="18" charset="0"/>
                <a:cs typeface="Times New Roman" pitchFamily="18" charset="0"/>
              </a:rPr>
              <a:t>S 18(3) A </a:t>
            </a:r>
            <a:r>
              <a:rPr lang="en-IN" b="1" i="1" dirty="0">
                <a:latin typeface="Times New Roman" pitchFamily="18" charset="0"/>
                <a:cs typeface="Times New Roman" pitchFamily="18" charset="0"/>
              </a:rPr>
              <a:t>settlement arrived at</a:t>
            </a:r>
            <a:r>
              <a:rPr lang="en-IN" dirty="0">
                <a:latin typeface="Times New Roman" pitchFamily="18" charset="0"/>
                <a:cs typeface="Times New Roman" pitchFamily="18" charset="0"/>
              </a:rPr>
              <a:t> in the course of conciliation proceedings under this Act or an award of a Labour court, Tribunal or NT, which has become enforceable shall be binding on-</a:t>
            </a:r>
          </a:p>
          <a:p>
            <a:pPr lvl="1" algn="just"/>
            <a:r>
              <a:rPr lang="en-IN" dirty="0">
                <a:latin typeface="Times New Roman" pitchFamily="18" charset="0"/>
                <a:cs typeface="Times New Roman" pitchFamily="18" charset="0"/>
              </a:rPr>
              <a:t>(a) all parties to the industrial dispute;</a:t>
            </a:r>
          </a:p>
          <a:p>
            <a:pPr lvl="1" algn="just"/>
            <a:r>
              <a:rPr lang="en-IN" dirty="0">
                <a:latin typeface="Times New Roman" pitchFamily="18" charset="0"/>
                <a:cs typeface="Times New Roman" pitchFamily="18" charset="0"/>
              </a:rPr>
              <a:t>(b) all other parties summoned to appear in the proceedings as parties to the dispute</a:t>
            </a:r>
          </a:p>
          <a:p>
            <a:pPr lvl="1" algn="just"/>
            <a:r>
              <a:rPr lang="en-IN" dirty="0">
                <a:latin typeface="Times New Roman" pitchFamily="18" charset="0"/>
                <a:cs typeface="Times New Roman" pitchFamily="18" charset="0"/>
              </a:rPr>
              <a:t>(c) employer, his heirs, successors, or assigns </a:t>
            </a:r>
          </a:p>
          <a:p>
            <a:pPr lvl="1" algn="just"/>
            <a:r>
              <a:rPr lang="en-IN" dirty="0">
                <a:latin typeface="Times New Roman" pitchFamily="18" charset="0"/>
                <a:cs typeface="Times New Roman" pitchFamily="18" charset="0"/>
              </a:rPr>
              <a:t>(d) all persons employed in the establishment …and all persons who subsequently become employed </a:t>
            </a:r>
          </a:p>
          <a:p>
            <a:pPr lvl="1"/>
            <a:endParaRPr lang="en-IN" dirty="0"/>
          </a:p>
        </p:txBody>
      </p:sp>
    </p:spTree>
    <p:extLst>
      <p:ext uri="{BB962C8B-B14F-4D97-AF65-F5344CB8AC3E}">
        <p14:creationId xmlns:p14="http://schemas.microsoft.com/office/powerpoint/2010/main" val="64095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7FC15-404D-1F11-328F-408823913F92}"/>
              </a:ext>
            </a:extLst>
          </p:cNvPr>
          <p:cNvSpPr>
            <a:spLocks noGrp="1"/>
          </p:cNvSpPr>
          <p:nvPr>
            <p:ph type="title"/>
          </p:nvPr>
        </p:nvSpPr>
        <p:spPr/>
        <p:txBody>
          <a:bodyPr>
            <a:normAutofit/>
          </a:bodyPr>
          <a:lstStyle/>
          <a:p>
            <a:pPr algn="ctr"/>
            <a:r>
              <a:rPr lang="en-IN" sz="3600" b="1" dirty="0">
                <a:latin typeface="Times New Roman" pitchFamily="18" charset="0"/>
                <a:cs typeface="Times New Roman" pitchFamily="18" charset="0"/>
              </a:rPr>
              <a:t>R 59 Memorandum of </a:t>
            </a:r>
            <a:r>
              <a:rPr lang="en-IN" sz="3600" b="1" i="1" dirty="0">
                <a:latin typeface="Times New Roman" pitchFamily="18" charset="0"/>
                <a:cs typeface="Times New Roman" pitchFamily="18" charset="0"/>
              </a:rPr>
              <a:t>Settlement</a:t>
            </a:r>
          </a:p>
        </p:txBody>
      </p:sp>
      <p:sp>
        <p:nvSpPr>
          <p:cNvPr id="3" name="Content Placeholder 2">
            <a:extLst>
              <a:ext uri="{FF2B5EF4-FFF2-40B4-BE49-F238E27FC236}">
                <a16:creationId xmlns:a16="http://schemas.microsoft.com/office/drawing/2014/main" id="{9E4D0F0D-04CA-FA5E-A49F-2E613857D08F}"/>
              </a:ext>
            </a:extLst>
          </p:cNvPr>
          <p:cNvSpPr>
            <a:spLocks noGrp="1"/>
          </p:cNvSpPr>
          <p:nvPr>
            <p:ph idx="1"/>
          </p:nvPr>
        </p:nvSpPr>
        <p:spPr>
          <a:xfrm>
            <a:off x="189781" y="1319842"/>
            <a:ext cx="11792310" cy="5331124"/>
          </a:xfrm>
        </p:spPr>
        <p:txBody>
          <a:bodyPr/>
          <a:lstStyle/>
          <a:p>
            <a:pPr algn="just">
              <a:lnSpc>
                <a:spcPct val="150000"/>
              </a:lnSpc>
            </a:pPr>
            <a:r>
              <a:rPr lang="en-IN" dirty="0">
                <a:latin typeface="Times New Roman" pitchFamily="18" charset="0"/>
                <a:cs typeface="Times New Roman" pitchFamily="18" charset="0"/>
              </a:rPr>
              <a:t>R 59(1) A </a:t>
            </a:r>
            <a:r>
              <a:rPr lang="en-IN" b="1" i="1" dirty="0">
                <a:latin typeface="Times New Roman" pitchFamily="18" charset="0"/>
                <a:cs typeface="Times New Roman" pitchFamily="18" charset="0"/>
              </a:rPr>
              <a:t>settlement arrived at in the course of conciliation proceedings or otherwise,</a:t>
            </a:r>
            <a:r>
              <a:rPr lang="en-IN" dirty="0">
                <a:latin typeface="Times New Roman" pitchFamily="18" charset="0"/>
                <a:cs typeface="Times New Roman" pitchFamily="18" charset="0"/>
              </a:rPr>
              <a:t> shall be in Form ‘H’.</a:t>
            </a:r>
          </a:p>
          <a:p>
            <a:pPr algn="just">
              <a:lnSpc>
                <a:spcPct val="150000"/>
              </a:lnSpc>
            </a:pPr>
            <a:r>
              <a:rPr lang="en-IN" dirty="0">
                <a:latin typeface="Times New Roman" pitchFamily="18" charset="0"/>
                <a:cs typeface="Times New Roman" pitchFamily="18" charset="0"/>
              </a:rPr>
              <a:t>R 59(2) The</a:t>
            </a:r>
            <a:r>
              <a:rPr lang="en-IN" b="1" i="1" dirty="0">
                <a:latin typeface="Times New Roman" pitchFamily="18" charset="0"/>
                <a:cs typeface="Times New Roman" pitchFamily="18" charset="0"/>
              </a:rPr>
              <a:t> settlement</a:t>
            </a:r>
            <a:r>
              <a:rPr lang="en-IN" dirty="0">
                <a:latin typeface="Times New Roman" pitchFamily="18" charset="0"/>
                <a:cs typeface="Times New Roman" pitchFamily="18" charset="0"/>
              </a:rPr>
              <a:t> shall be signed by-</a:t>
            </a:r>
          </a:p>
          <a:p>
            <a:pPr lvl="1" algn="just">
              <a:lnSpc>
                <a:spcPct val="150000"/>
              </a:lnSpc>
            </a:pPr>
            <a:r>
              <a:rPr lang="en-IN" dirty="0">
                <a:latin typeface="Times New Roman" pitchFamily="18" charset="0"/>
                <a:cs typeface="Times New Roman" pitchFamily="18" charset="0"/>
              </a:rPr>
              <a:t>(a) in the case of an employer, by the employer himself, or by his authorised agent…</a:t>
            </a:r>
          </a:p>
          <a:p>
            <a:pPr lvl="1" algn="just">
              <a:lnSpc>
                <a:spcPct val="150000"/>
              </a:lnSpc>
            </a:pPr>
            <a:r>
              <a:rPr lang="en-IN" dirty="0">
                <a:latin typeface="Times New Roman" pitchFamily="18" charset="0"/>
                <a:cs typeface="Times New Roman" pitchFamily="18" charset="0"/>
              </a:rPr>
              <a:t>(b) in the case of workmen, by any officer of a Trade Union of the workmen, or by five representatives of the workmen duly authorised in this behalf…</a:t>
            </a:r>
          </a:p>
          <a:p>
            <a:pPr lvl="1" algn="just">
              <a:lnSpc>
                <a:spcPct val="150000"/>
              </a:lnSpc>
            </a:pPr>
            <a:r>
              <a:rPr lang="en-IN" dirty="0">
                <a:latin typeface="Times New Roman" pitchFamily="18" charset="0"/>
                <a:cs typeface="Times New Roman" pitchFamily="18" charset="0"/>
              </a:rPr>
              <a:t>(c) in the case of the workman in an industrial dispute under section 2-A of the Act, by the workman concerned. </a:t>
            </a:r>
          </a:p>
          <a:p>
            <a:pPr lvl="1"/>
            <a:endParaRPr lang="en-IN" dirty="0"/>
          </a:p>
        </p:txBody>
      </p:sp>
    </p:spTree>
    <p:extLst>
      <p:ext uri="{BB962C8B-B14F-4D97-AF65-F5344CB8AC3E}">
        <p14:creationId xmlns:p14="http://schemas.microsoft.com/office/powerpoint/2010/main" val="2838990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A109D-E128-45F5-6825-D1B7F674F6B4}"/>
              </a:ext>
            </a:extLst>
          </p:cNvPr>
          <p:cNvSpPr>
            <a:spLocks noGrp="1"/>
          </p:cNvSpPr>
          <p:nvPr>
            <p:ph type="title"/>
          </p:nvPr>
        </p:nvSpPr>
        <p:spPr>
          <a:xfrm>
            <a:off x="838200" y="1"/>
            <a:ext cx="10515600" cy="1438274"/>
          </a:xfrm>
        </p:spPr>
        <p:txBody>
          <a:bodyPr>
            <a:normAutofit/>
          </a:bodyPr>
          <a:lstStyle/>
          <a:p>
            <a:pPr algn="ctr"/>
            <a:r>
              <a:rPr lang="en-IN" sz="3600" b="1" dirty="0">
                <a:latin typeface="Times New Roman" pitchFamily="18" charset="0"/>
                <a:cs typeface="Times New Roman" pitchFamily="18" charset="0"/>
              </a:rPr>
              <a:t>S 29 Penalty for breach of settlement or award</a:t>
            </a:r>
          </a:p>
        </p:txBody>
      </p:sp>
      <p:sp>
        <p:nvSpPr>
          <p:cNvPr id="3" name="Content Placeholder 2">
            <a:extLst>
              <a:ext uri="{FF2B5EF4-FFF2-40B4-BE49-F238E27FC236}">
                <a16:creationId xmlns:a16="http://schemas.microsoft.com/office/drawing/2014/main" id="{3D282D07-C5F3-84A5-598D-46493A809359}"/>
              </a:ext>
            </a:extLst>
          </p:cNvPr>
          <p:cNvSpPr>
            <a:spLocks noGrp="1"/>
          </p:cNvSpPr>
          <p:nvPr>
            <p:ph idx="1"/>
          </p:nvPr>
        </p:nvSpPr>
        <p:spPr>
          <a:xfrm>
            <a:off x="129395" y="1238249"/>
            <a:ext cx="11869947" cy="5266067"/>
          </a:xfrm>
        </p:spPr>
        <p:txBody>
          <a:bodyPr>
            <a:normAutofit/>
          </a:bodyPr>
          <a:lstStyle/>
          <a:p>
            <a:pPr algn="just"/>
            <a:r>
              <a:rPr lang="en-IN" sz="3200" dirty="0">
                <a:latin typeface="Times New Roman" pitchFamily="18" charset="0"/>
                <a:cs typeface="Times New Roman" pitchFamily="18" charset="0"/>
              </a:rPr>
              <a:t>Any person who commits a </a:t>
            </a:r>
            <a:r>
              <a:rPr lang="en-IN" sz="3200" b="1" i="1" dirty="0">
                <a:latin typeface="Times New Roman" pitchFamily="18" charset="0"/>
                <a:cs typeface="Times New Roman" pitchFamily="18" charset="0"/>
              </a:rPr>
              <a:t>breach</a:t>
            </a:r>
            <a:r>
              <a:rPr lang="en-IN" sz="3200" dirty="0">
                <a:latin typeface="Times New Roman" pitchFamily="18" charset="0"/>
                <a:cs typeface="Times New Roman" pitchFamily="18" charset="0"/>
              </a:rPr>
              <a:t> of </a:t>
            </a:r>
            <a:r>
              <a:rPr lang="en-IN" sz="3200" b="1" i="1" dirty="0">
                <a:latin typeface="Times New Roman" pitchFamily="18" charset="0"/>
                <a:cs typeface="Times New Roman" pitchFamily="18" charset="0"/>
              </a:rPr>
              <a:t>any term of any settlement</a:t>
            </a:r>
            <a:r>
              <a:rPr lang="en-IN" sz="3200" dirty="0">
                <a:latin typeface="Times New Roman" pitchFamily="18" charset="0"/>
                <a:cs typeface="Times New Roman" pitchFamily="18" charset="0"/>
              </a:rPr>
              <a:t> or award, </a:t>
            </a:r>
            <a:r>
              <a:rPr lang="en-IN" sz="3200" b="1" i="1" dirty="0">
                <a:latin typeface="Times New Roman" pitchFamily="18" charset="0"/>
                <a:cs typeface="Times New Roman" pitchFamily="18" charset="0"/>
              </a:rPr>
              <a:t>which is binding on him</a:t>
            </a:r>
            <a:r>
              <a:rPr lang="en-IN" sz="3200" dirty="0">
                <a:latin typeface="Times New Roman" pitchFamily="18" charset="0"/>
                <a:cs typeface="Times New Roman" pitchFamily="18" charset="0"/>
              </a:rPr>
              <a:t> under this Act, shall be punishable with imprisonment for a term which may extend to six months, or with fine, or with both, and where the </a:t>
            </a:r>
            <a:r>
              <a:rPr lang="en-IN" sz="3200" b="1" i="1" dirty="0">
                <a:latin typeface="Times New Roman" pitchFamily="18" charset="0"/>
                <a:cs typeface="Times New Roman" pitchFamily="18" charset="0"/>
              </a:rPr>
              <a:t>breach</a:t>
            </a:r>
            <a:r>
              <a:rPr lang="en-IN" sz="3200" dirty="0">
                <a:latin typeface="Times New Roman" pitchFamily="18" charset="0"/>
                <a:cs typeface="Times New Roman" pitchFamily="18" charset="0"/>
              </a:rPr>
              <a:t> is a continuing one with a further fine which may extend to two hundred rupees for every day during which the </a:t>
            </a:r>
            <a:r>
              <a:rPr lang="en-IN" sz="3200" b="1" i="1" dirty="0">
                <a:latin typeface="Times New Roman" pitchFamily="18" charset="0"/>
                <a:cs typeface="Times New Roman" pitchFamily="18" charset="0"/>
              </a:rPr>
              <a:t>breach </a:t>
            </a:r>
            <a:r>
              <a:rPr lang="en-IN" sz="3200" dirty="0">
                <a:latin typeface="Times New Roman" pitchFamily="18" charset="0"/>
                <a:cs typeface="Times New Roman" pitchFamily="18" charset="0"/>
              </a:rPr>
              <a:t>continues after the conviction for the first and the court trying the offence, if it fines the offender, may direct that the whole or any part of the fine realised from him shall be paid, by way of compensation , to any person who, in its opinion, has been injured by such </a:t>
            </a:r>
            <a:r>
              <a:rPr lang="en-IN" sz="3200" b="1" i="1" dirty="0">
                <a:latin typeface="Times New Roman" pitchFamily="18" charset="0"/>
                <a:cs typeface="Times New Roman" pitchFamily="18" charset="0"/>
              </a:rPr>
              <a:t>breach.</a:t>
            </a:r>
          </a:p>
        </p:txBody>
      </p:sp>
    </p:spTree>
    <p:extLst>
      <p:ext uri="{BB962C8B-B14F-4D97-AF65-F5344CB8AC3E}">
        <p14:creationId xmlns:p14="http://schemas.microsoft.com/office/powerpoint/2010/main" val="1009115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r>
              <a:rPr lang="en-GB" sz="2800" b="1" dirty="0">
                <a:latin typeface="Times New Roman" pitchFamily="18" charset="0"/>
                <a:cs typeface="Times New Roman" pitchFamily="18" charset="0"/>
              </a:rPr>
              <a:t>Progress and Settlement under  </a:t>
            </a:r>
            <a:br>
              <a:rPr lang="en-GB" sz="2800" b="1" dirty="0">
                <a:latin typeface="Times New Roman" pitchFamily="18" charset="0"/>
                <a:cs typeface="Times New Roman" pitchFamily="18" charset="0"/>
              </a:rPr>
            </a:br>
            <a:r>
              <a:rPr lang="en-GB" sz="2800" b="1" dirty="0">
                <a:latin typeface="Times New Roman" pitchFamily="18" charset="0"/>
                <a:cs typeface="Times New Roman" pitchFamily="18" charset="0"/>
              </a:rPr>
              <a:t>Industrial Disputes Act, 1947  </a:t>
            </a:r>
            <a:br>
              <a:rPr lang="en-GB" sz="2800" dirty="0">
                <a:latin typeface="Times New Roman" pitchFamily="18" charset="0"/>
                <a:cs typeface="Times New Roman" pitchFamily="18" charset="0"/>
              </a:rPr>
            </a:br>
            <a:r>
              <a:rPr lang="en-GB" sz="2800" dirty="0">
                <a:latin typeface="Times New Roman" pitchFamily="18" charset="0"/>
                <a:cs typeface="Times New Roman" pitchFamily="18" charset="0"/>
              </a:rPr>
              <a:t> </a:t>
            </a:r>
            <a:r>
              <a:rPr lang="en-GB" sz="2000" dirty="0">
                <a:latin typeface="Times New Roman" pitchFamily="18" charset="0"/>
                <a:cs typeface="Times New Roman" pitchFamily="18" charset="0"/>
              </a:rPr>
              <a:t>(From 01.01.2023 - 31.12.2023 &amp; 01.01.2024 - 31.12.2024</a:t>
            </a:r>
            <a:r>
              <a:rPr lang="en-GB" sz="2800" dirty="0">
                <a:latin typeface="Times New Roman" pitchFamily="18" charset="0"/>
                <a:cs typeface="Times New Roman" pitchFamily="18" charset="0"/>
              </a:rPr>
              <a:t>)</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51545349"/>
              </p:ext>
            </p:extLst>
          </p:nvPr>
        </p:nvGraphicFramePr>
        <p:xfrm>
          <a:off x="2024035" y="1643051"/>
          <a:ext cx="8229599" cy="5022181"/>
        </p:xfrm>
        <a:graphic>
          <a:graphicData uri="http://schemas.openxmlformats.org/drawingml/2006/table">
            <a:tbl>
              <a:tblPr firstRow="1" bandRow="1">
                <a:tableStyleId>{5C22544A-7EE6-4342-B048-85BDC9FD1C3A}</a:tableStyleId>
              </a:tblPr>
              <a:tblGrid>
                <a:gridCol w="1175657">
                  <a:extLst>
                    <a:ext uri="{9D8B030D-6E8A-4147-A177-3AD203B41FA5}">
                      <a16:colId xmlns:a16="http://schemas.microsoft.com/office/drawing/2014/main" val="20000"/>
                    </a:ext>
                  </a:extLst>
                </a:gridCol>
                <a:gridCol w="867441">
                  <a:extLst>
                    <a:ext uri="{9D8B030D-6E8A-4147-A177-3AD203B41FA5}">
                      <a16:colId xmlns:a16="http://schemas.microsoft.com/office/drawing/2014/main" val="20001"/>
                    </a:ext>
                  </a:extLst>
                </a:gridCol>
                <a:gridCol w="1214446">
                  <a:extLst>
                    <a:ext uri="{9D8B030D-6E8A-4147-A177-3AD203B41FA5}">
                      <a16:colId xmlns:a16="http://schemas.microsoft.com/office/drawing/2014/main" val="20002"/>
                    </a:ext>
                  </a:extLst>
                </a:gridCol>
                <a:gridCol w="1214446">
                  <a:extLst>
                    <a:ext uri="{9D8B030D-6E8A-4147-A177-3AD203B41FA5}">
                      <a16:colId xmlns:a16="http://schemas.microsoft.com/office/drawing/2014/main" val="20003"/>
                    </a:ext>
                  </a:extLst>
                </a:gridCol>
                <a:gridCol w="1214446">
                  <a:extLst>
                    <a:ext uri="{9D8B030D-6E8A-4147-A177-3AD203B41FA5}">
                      <a16:colId xmlns:a16="http://schemas.microsoft.com/office/drawing/2014/main" val="20004"/>
                    </a:ext>
                  </a:extLst>
                </a:gridCol>
                <a:gridCol w="1367506">
                  <a:extLst>
                    <a:ext uri="{9D8B030D-6E8A-4147-A177-3AD203B41FA5}">
                      <a16:colId xmlns:a16="http://schemas.microsoft.com/office/drawing/2014/main" val="20005"/>
                    </a:ext>
                  </a:extLst>
                </a:gridCol>
                <a:gridCol w="1175657">
                  <a:extLst>
                    <a:ext uri="{9D8B030D-6E8A-4147-A177-3AD203B41FA5}">
                      <a16:colId xmlns:a16="http://schemas.microsoft.com/office/drawing/2014/main" val="20006"/>
                    </a:ext>
                  </a:extLst>
                </a:gridCol>
              </a:tblGrid>
              <a:tr h="857256">
                <a:tc>
                  <a:txBody>
                    <a:bodyPr/>
                    <a:lstStyle/>
                    <a:p>
                      <a:pPr algn="ctr" fontAlgn="ctr"/>
                      <a:r>
                        <a:rPr lang="en-GB" sz="1400" b="1" i="0" u="none" strike="noStrike" dirty="0">
                          <a:solidFill>
                            <a:srgbClr val="000000"/>
                          </a:solidFill>
                          <a:latin typeface="Times New Roman"/>
                        </a:rPr>
                        <a:t>Region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400" b="1" i="0" u="none" strike="noStrike" dirty="0">
                          <a:solidFill>
                            <a:srgbClr val="000000"/>
                          </a:solidFill>
                          <a:latin typeface="Times New Roman"/>
                        </a:rPr>
                        <a:t>Year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400" b="1" i="0" u="none" strike="noStrike" dirty="0">
                          <a:solidFill>
                            <a:srgbClr val="000000"/>
                          </a:solidFill>
                          <a:latin typeface="Times New Roman"/>
                        </a:rPr>
                        <a:t>Total disputes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400" b="1" i="0" u="none" strike="noStrike" dirty="0">
                          <a:solidFill>
                            <a:srgbClr val="000000"/>
                          </a:solidFill>
                          <a:latin typeface="Times New Roman"/>
                        </a:rPr>
                        <a:t>Disposal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400" b="1" i="0" u="none" strike="noStrike" dirty="0">
                          <a:solidFill>
                            <a:srgbClr val="000000"/>
                          </a:solidFill>
                          <a:latin typeface="Times New Roman"/>
                        </a:rPr>
                        <a:t>Pending</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400" b="1" i="0" u="none" strike="noStrike" dirty="0">
                          <a:solidFill>
                            <a:srgbClr val="000000"/>
                          </a:solidFill>
                          <a:latin typeface="Times New Roman"/>
                        </a:rPr>
                        <a:t>Total Amount in terms of settlement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400" b="1" i="0" u="none" strike="noStrike" dirty="0">
                          <a:solidFill>
                            <a:srgbClr val="000000"/>
                          </a:solidFill>
                          <a:latin typeface="Times New Roman"/>
                        </a:rPr>
                        <a:t>Number of workers covered under the settlement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25058">
                <a:tc rowSpan="2">
                  <a:txBody>
                    <a:bodyPr/>
                    <a:lstStyle/>
                    <a:p>
                      <a:pPr algn="ctr" fontAlgn="ctr"/>
                      <a:r>
                        <a:rPr lang="en-GB" sz="1400" b="1" i="0" u="none" strike="noStrike" dirty="0">
                          <a:solidFill>
                            <a:srgbClr val="000000"/>
                          </a:solidFill>
                          <a:latin typeface="Times New Roman"/>
                        </a:rPr>
                        <a:t>ADLC (IR)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1" i="0" u="none" strike="noStrike" dirty="0">
                          <a:solidFill>
                            <a:srgbClr val="000000"/>
                          </a:solidFill>
                          <a:latin typeface="Times New Roman"/>
                        </a:rPr>
                        <a:t>2023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1" i="0" u="none" strike="noStrike" dirty="0">
                          <a:solidFill>
                            <a:srgbClr val="000000"/>
                          </a:solidFill>
                          <a:latin typeface="Times New Roman"/>
                        </a:rPr>
                        <a:t>65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1" i="0" u="none" strike="noStrike" dirty="0">
                          <a:solidFill>
                            <a:srgbClr val="000000"/>
                          </a:solidFill>
                          <a:latin typeface="Times New Roman"/>
                        </a:rPr>
                        <a:t>64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1" i="0" u="none" strike="noStrike" dirty="0">
                          <a:solidFill>
                            <a:srgbClr val="000000"/>
                          </a:solidFill>
                          <a:latin typeface="Times New Roman"/>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1" i="0" u="none" strike="noStrike" dirty="0">
                          <a:solidFill>
                            <a:srgbClr val="000000"/>
                          </a:solidFill>
                          <a:latin typeface="Times New Roman"/>
                        </a:rPr>
                        <a:t>56,23,00,000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1" i="0" u="none" strike="noStrike" dirty="0">
                          <a:solidFill>
                            <a:srgbClr val="000000"/>
                          </a:solidFill>
                          <a:latin typeface="Times New Roman"/>
                        </a:rPr>
                        <a:t>3300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25058">
                <a:tc vMerge="1">
                  <a:txBody>
                    <a:bodyPr/>
                    <a:lstStyle/>
                    <a:p>
                      <a:pPr algn="ctr" fontAlgn="ctr"/>
                      <a:endParaRPr lang="en-GB" sz="1400" b="1" i="0" u="none" strike="noStrike" dirty="0">
                        <a:solidFill>
                          <a:srgbClr val="000000"/>
                        </a:solidFill>
                        <a:latin typeface="Times New Roman"/>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1" i="0" u="none" strike="noStrike" dirty="0">
                          <a:solidFill>
                            <a:srgbClr val="000000"/>
                          </a:solidFill>
                          <a:latin typeface="Times New Roman"/>
                        </a:rPr>
                        <a:t>2024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1" i="0" u="none" strike="noStrike" dirty="0">
                          <a:solidFill>
                            <a:srgbClr val="000000"/>
                          </a:solidFill>
                          <a:latin typeface="Times New Roman"/>
                        </a:rPr>
                        <a:t>62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1" i="0" u="none" strike="noStrike" dirty="0">
                          <a:solidFill>
                            <a:srgbClr val="000000"/>
                          </a:solidFill>
                          <a:latin typeface="Times New Roman"/>
                        </a:rPr>
                        <a:t>54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1" i="0" u="none" strike="noStrike" dirty="0">
                          <a:solidFill>
                            <a:srgbClr val="000000"/>
                          </a:solidFill>
                          <a:latin typeface="Times New Roman"/>
                        </a:rPr>
                        <a:t>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1" i="0" u="none" strike="noStrike" dirty="0">
                          <a:solidFill>
                            <a:srgbClr val="000000"/>
                          </a:solidFill>
                          <a:latin typeface="Times New Roman"/>
                        </a:rPr>
                        <a:t>185.81</a:t>
                      </a:r>
                      <a:r>
                        <a:rPr lang="en-GB" sz="1400" b="1" i="0" u="none" strike="noStrike" baseline="0" dirty="0">
                          <a:solidFill>
                            <a:srgbClr val="000000"/>
                          </a:solidFill>
                          <a:latin typeface="Times New Roman"/>
                        </a:rPr>
                        <a:t> Cr</a:t>
                      </a:r>
                      <a:endParaRPr lang="en-GB" sz="1400" b="1" i="0" u="none" strike="noStrike" dirty="0">
                        <a:solidFill>
                          <a:srgbClr val="000000"/>
                        </a:solidFill>
                        <a:latin typeface="Times New Roman"/>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1" i="0" u="none" strike="noStrike" dirty="0">
                          <a:solidFill>
                            <a:srgbClr val="000000"/>
                          </a:solidFill>
                          <a:latin typeface="Times New Roman"/>
                        </a:rPr>
                        <a:t>4450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68381">
                <a:tc rowSpan="2">
                  <a:txBody>
                    <a:bodyPr/>
                    <a:lstStyle/>
                    <a:p>
                      <a:pPr algn="ctr" fontAlgn="ctr"/>
                      <a:r>
                        <a:rPr lang="en-GB" sz="1400" b="1" i="0" u="none" strike="noStrike" dirty="0">
                          <a:solidFill>
                            <a:srgbClr val="000000"/>
                          </a:solidFill>
                          <a:latin typeface="Times New Roman"/>
                        </a:rPr>
                        <a:t>DLC-1, Bangalore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GB" sz="1400" b="1" i="0" u="none" strike="noStrike" dirty="0">
                          <a:solidFill>
                            <a:srgbClr val="000000"/>
                          </a:solidFill>
                          <a:latin typeface="Times New Roman"/>
                        </a:rPr>
                        <a:t>2023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GB" sz="1400" b="1" i="0" u="none" strike="noStrike" dirty="0">
                          <a:solidFill>
                            <a:srgbClr val="000000"/>
                          </a:solidFill>
                          <a:latin typeface="Times New Roman"/>
                        </a:rPr>
                        <a:t>543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GB" sz="1400" b="1" i="0" u="none" strike="noStrike" dirty="0">
                          <a:solidFill>
                            <a:srgbClr val="000000"/>
                          </a:solidFill>
                          <a:latin typeface="Times New Roman"/>
                        </a:rPr>
                        <a:t>425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GB" sz="1400" b="1" i="0" u="none" strike="noStrike" dirty="0">
                          <a:solidFill>
                            <a:srgbClr val="000000"/>
                          </a:solidFill>
                          <a:latin typeface="Times New Roman"/>
                        </a:rPr>
                        <a:t>118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GB" sz="1400" b="1" i="0" u="none" strike="noStrike" dirty="0">
                          <a:solidFill>
                            <a:srgbClr val="000000"/>
                          </a:solidFill>
                          <a:latin typeface="Times New Roman"/>
                        </a:rPr>
                        <a:t>1,378,498,374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GB" sz="1400" b="1" i="0" u="none" strike="noStrike" dirty="0">
                          <a:solidFill>
                            <a:srgbClr val="000000"/>
                          </a:solidFill>
                          <a:latin typeface="Times New Roman"/>
                        </a:rPr>
                        <a:t>4462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3"/>
                  </a:ext>
                </a:extLst>
              </a:tr>
              <a:tr h="344992">
                <a:tc vMerge="1">
                  <a:txBody>
                    <a:bodyPr/>
                    <a:lstStyle/>
                    <a:p>
                      <a:pPr algn="ctr" fontAlgn="ctr"/>
                      <a:endParaRPr lang="en-GB" sz="1400" b="1" i="0" u="none" strike="noStrike" dirty="0">
                        <a:solidFill>
                          <a:srgbClr val="000000"/>
                        </a:solidFill>
                        <a:latin typeface="Times New Roman"/>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400" b="1" i="0" u="none" strike="noStrike" dirty="0">
                          <a:solidFill>
                            <a:srgbClr val="000000"/>
                          </a:solidFill>
                          <a:latin typeface="Times New Roman"/>
                        </a:rPr>
                        <a:t>2024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GB" sz="1400" b="1" i="0" u="none" strike="noStrike" dirty="0">
                          <a:solidFill>
                            <a:srgbClr val="000000"/>
                          </a:solidFill>
                          <a:latin typeface="Times New Roman"/>
                        </a:rPr>
                        <a:t>413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GB" sz="1400" b="1" i="0" u="none" strike="noStrike" dirty="0">
                          <a:solidFill>
                            <a:srgbClr val="000000"/>
                          </a:solidFill>
                          <a:latin typeface="Times New Roman"/>
                        </a:rPr>
                        <a:t>322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GB" sz="1400" b="1" i="0" u="none" strike="noStrike" dirty="0">
                          <a:solidFill>
                            <a:srgbClr val="000000"/>
                          </a:solidFill>
                          <a:latin typeface="Times New Roman"/>
                        </a:rPr>
                        <a:t>91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GB" sz="1400" b="1" i="0" u="none" strike="noStrike" dirty="0">
                          <a:solidFill>
                            <a:srgbClr val="000000"/>
                          </a:solidFill>
                          <a:latin typeface="Times New Roman"/>
                        </a:rPr>
                        <a:t>1,080,299,348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GB" sz="1400" b="1" i="0" u="none" strike="noStrike" dirty="0">
                          <a:solidFill>
                            <a:srgbClr val="000000"/>
                          </a:solidFill>
                          <a:latin typeface="Times New Roman"/>
                        </a:rPr>
                        <a:t>6171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4"/>
                  </a:ext>
                </a:extLst>
              </a:tr>
              <a:tr h="286846">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1400" b="1" i="0" u="none" strike="noStrike" dirty="0">
                          <a:solidFill>
                            <a:srgbClr val="000000"/>
                          </a:solidFill>
                          <a:latin typeface="Times New Roman"/>
                        </a:rPr>
                        <a:t>DLC-2, Bangalore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1" i="0" u="none" strike="noStrike" dirty="0">
                          <a:solidFill>
                            <a:srgbClr val="000000"/>
                          </a:solidFill>
                          <a:latin typeface="Times New Roman"/>
                        </a:rPr>
                        <a:t>2023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1" i="0" u="none" strike="noStrike" dirty="0">
                          <a:solidFill>
                            <a:srgbClr val="000000"/>
                          </a:solidFill>
                          <a:latin typeface="Times New Roman"/>
                        </a:rPr>
                        <a:t>421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1" i="0" u="none" strike="noStrike" dirty="0">
                          <a:solidFill>
                            <a:srgbClr val="000000"/>
                          </a:solidFill>
                          <a:latin typeface="Times New Roman"/>
                        </a:rPr>
                        <a:t>366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1" i="0" u="none" strike="noStrike" dirty="0">
                          <a:solidFill>
                            <a:srgbClr val="000000"/>
                          </a:solidFill>
                          <a:latin typeface="Times New Roman"/>
                        </a:rPr>
                        <a:t>55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1" i="0" u="none" strike="noStrike" dirty="0">
                          <a:solidFill>
                            <a:srgbClr val="000000"/>
                          </a:solidFill>
                          <a:latin typeface="Times New Roman"/>
                        </a:rPr>
                        <a:t>2,776,488,600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1" i="0" u="none" strike="noStrike" dirty="0">
                          <a:solidFill>
                            <a:srgbClr val="000000"/>
                          </a:solidFill>
                          <a:latin typeface="Times New Roman"/>
                        </a:rPr>
                        <a:t>5564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33791">
                <a:tc vMerge="1">
                  <a:txBody>
                    <a:bodyPr/>
                    <a:lstStyle/>
                    <a:p>
                      <a:pPr algn="ctr" fontAlgn="ctr"/>
                      <a:endParaRPr lang="en-GB" sz="1400" b="1" i="0" u="none" strike="noStrike" dirty="0">
                        <a:solidFill>
                          <a:srgbClr val="000000"/>
                        </a:solidFill>
                        <a:latin typeface="Times New Roman"/>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400" b="1" i="0" u="none" strike="noStrike" dirty="0">
                          <a:solidFill>
                            <a:srgbClr val="000000"/>
                          </a:solidFill>
                          <a:latin typeface="Times New Roman"/>
                        </a:rPr>
                        <a:t>2024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1" i="0" u="none" strike="noStrike" dirty="0">
                          <a:solidFill>
                            <a:srgbClr val="000000"/>
                          </a:solidFill>
                          <a:latin typeface="Times New Roman"/>
                        </a:rPr>
                        <a:t>339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1" i="0" u="none" strike="noStrike" dirty="0">
                          <a:solidFill>
                            <a:srgbClr val="000000"/>
                          </a:solidFill>
                          <a:latin typeface="Times New Roman"/>
                        </a:rPr>
                        <a:t>299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1" i="0" u="none" strike="noStrike" dirty="0">
                          <a:solidFill>
                            <a:srgbClr val="000000"/>
                          </a:solidFill>
                          <a:latin typeface="Times New Roman"/>
                        </a:rPr>
                        <a:t>40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1" i="0" u="none" strike="noStrike" dirty="0">
                          <a:solidFill>
                            <a:srgbClr val="000000"/>
                          </a:solidFill>
                          <a:latin typeface="Times New Roman"/>
                        </a:rPr>
                        <a:t>2,793,378,682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1" i="0" u="none" strike="noStrike" dirty="0">
                          <a:solidFill>
                            <a:srgbClr val="000000"/>
                          </a:solidFill>
                          <a:latin typeface="Times New Roman"/>
                        </a:rPr>
                        <a:t>5121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33791">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1400" b="1" i="0" u="none" strike="noStrike" dirty="0">
                          <a:solidFill>
                            <a:srgbClr val="000000"/>
                          </a:solidFill>
                          <a:latin typeface="Times New Roman"/>
                        </a:rPr>
                        <a:t>DLC P&amp;S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GB" sz="1400" b="1" i="0" u="none" strike="noStrike" dirty="0">
                          <a:solidFill>
                            <a:srgbClr val="000000"/>
                          </a:solidFill>
                          <a:latin typeface="Times New Roman"/>
                        </a:rPr>
                        <a:t>2023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GB" sz="1400" b="1" i="0" u="none" strike="noStrike" dirty="0">
                          <a:solidFill>
                            <a:srgbClr val="000000"/>
                          </a:solidFill>
                          <a:latin typeface="Times New Roman"/>
                        </a:rPr>
                        <a:t>110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GB" sz="1400" b="1" i="0" u="none" strike="noStrike" dirty="0">
                          <a:solidFill>
                            <a:srgbClr val="000000"/>
                          </a:solidFill>
                          <a:latin typeface="Times New Roman"/>
                        </a:rPr>
                        <a:t>84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GB" sz="1400" b="1" i="0" u="none" strike="noStrike" dirty="0">
                          <a:solidFill>
                            <a:srgbClr val="000000"/>
                          </a:solidFill>
                          <a:latin typeface="Times New Roman"/>
                        </a:rPr>
                        <a:t>26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GB" sz="1400" b="1" i="0" u="none" strike="noStrike" dirty="0">
                          <a:solidFill>
                            <a:srgbClr val="000000"/>
                          </a:solidFill>
                          <a:latin typeface="Times New Roman"/>
                        </a:rPr>
                        <a:t>1,58,53,781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GB" sz="1400" b="1" i="0" u="none" strike="noStrike" dirty="0">
                          <a:solidFill>
                            <a:srgbClr val="000000"/>
                          </a:solidFill>
                          <a:latin typeface="Times New Roman"/>
                        </a:rPr>
                        <a:t>277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7"/>
                  </a:ext>
                </a:extLst>
              </a:tr>
              <a:tr h="233791">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GB" sz="1400" b="1" i="0" u="none" strike="noStrike" dirty="0">
                        <a:solidFill>
                          <a:srgbClr val="000000"/>
                        </a:solidFill>
                        <a:latin typeface="Times New Roman"/>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1" i="0" u="none" strike="noStrike" dirty="0">
                          <a:solidFill>
                            <a:srgbClr val="000000"/>
                          </a:solidFill>
                          <a:latin typeface="Times New Roman"/>
                        </a:rPr>
                        <a:t>2024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GB" sz="1400" b="1" i="0" u="none" strike="noStrike" dirty="0">
                          <a:solidFill>
                            <a:srgbClr val="000000"/>
                          </a:solidFill>
                          <a:latin typeface="Times New Roman"/>
                        </a:rPr>
                        <a:t>89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GB" sz="1400" b="1" i="0" u="none" strike="noStrike" dirty="0">
                          <a:solidFill>
                            <a:srgbClr val="000000"/>
                          </a:solidFill>
                          <a:latin typeface="Times New Roman"/>
                        </a:rPr>
                        <a:t>74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GB" sz="1400" b="1" i="0" u="none" strike="noStrike" dirty="0">
                          <a:solidFill>
                            <a:srgbClr val="000000"/>
                          </a:solidFill>
                          <a:latin typeface="Times New Roman"/>
                        </a:rPr>
                        <a:t>15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GB" sz="1400" b="1" i="0" u="none" strike="noStrike" dirty="0">
                          <a:solidFill>
                            <a:srgbClr val="000000"/>
                          </a:solidFill>
                          <a:latin typeface="Times New Roman"/>
                        </a:rPr>
                        <a:t>1,80,27,300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GB" sz="1400" b="1" i="0" u="none" strike="noStrike" dirty="0">
                          <a:solidFill>
                            <a:srgbClr val="000000"/>
                          </a:solidFill>
                          <a:latin typeface="Times New Roman"/>
                        </a:rPr>
                        <a:t>193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8"/>
                  </a:ext>
                </a:extLst>
              </a:tr>
              <a:tr h="233791">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1400" b="1" i="0" u="none" strike="noStrike" dirty="0">
                          <a:solidFill>
                            <a:srgbClr val="000000"/>
                          </a:solidFill>
                          <a:latin typeface="Times New Roman"/>
                        </a:rPr>
                        <a:t>DLC Hassan</a:t>
                      </a:r>
                    </a:p>
                    <a:p>
                      <a:pPr algn="ctr" fontAlgn="ctr"/>
                      <a:endParaRPr lang="en-GB" sz="1400" b="1" i="0" u="none" strike="noStrike" dirty="0">
                        <a:solidFill>
                          <a:srgbClr val="000000"/>
                        </a:solidFill>
                        <a:latin typeface="Times New Roman"/>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1" i="0" u="none" strike="noStrike" dirty="0">
                          <a:solidFill>
                            <a:srgbClr val="000000"/>
                          </a:solidFill>
                          <a:latin typeface="Times New Roman"/>
                        </a:rPr>
                        <a:t>2023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1" i="0" u="none" strike="noStrike" dirty="0">
                          <a:solidFill>
                            <a:srgbClr val="000000"/>
                          </a:solidFill>
                          <a:latin typeface="Times New Roman"/>
                        </a:rPr>
                        <a:t>100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1" i="0" u="none" strike="noStrike" dirty="0">
                          <a:solidFill>
                            <a:srgbClr val="000000"/>
                          </a:solidFill>
                          <a:latin typeface="Times New Roman"/>
                        </a:rPr>
                        <a:t>82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1" i="0" u="none" strike="noStrike" dirty="0">
                          <a:solidFill>
                            <a:srgbClr val="000000"/>
                          </a:solidFill>
                          <a:latin typeface="Times New Roman"/>
                        </a:rPr>
                        <a:t>18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1" i="0" u="none" strike="noStrike" dirty="0">
                          <a:solidFill>
                            <a:srgbClr val="000000"/>
                          </a:solidFill>
                          <a:latin typeface="Times New Roman"/>
                        </a:rPr>
                        <a:t>29,92,051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1" i="0" u="none" strike="noStrike" dirty="0">
                          <a:solidFill>
                            <a:srgbClr val="000000"/>
                          </a:solidFill>
                          <a:latin typeface="Times New Roman"/>
                        </a:rPr>
                        <a:t>31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33791">
                <a:tc vMerge="1">
                  <a:txBody>
                    <a:bodyPr/>
                    <a:lstStyle/>
                    <a:p>
                      <a:pPr algn="ctr" fontAlgn="ctr"/>
                      <a:endParaRPr lang="en-GB" sz="1400" b="1" i="0" u="none" strike="noStrike" dirty="0">
                        <a:solidFill>
                          <a:srgbClr val="000000"/>
                        </a:solidFill>
                        <a:latin typeface="Times New Roman"/>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400" b="1" i="0" u="none" strike="noStrike" dirty="0">
                          <a:solidFill>
                            <a:srgbClr val="000000"/>
                          </a:solidFill>
                          <a:latin typeface="Times New Roman"/>
                        </a:rPr>
                        <a:t>2024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1" i="0" u="none" strike="noStrike" dirty="0">
                          <a:solidFill>
                            <a:srgbClr val="000000"/>
                          </a:solidFill>
                          <a:latin typeface="Times New Roman"/>
                        </a:rPr>
                        <a:t>85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1" i="0" u="none" strike="noStrike" dirty="0">
                          <a:solidFill>
                            <a:srgbClr val="000000"/>
                          </a:solidFill>
                          <a:latin typeface="Times New Roman"/>
                        </a:rPr>
                        <a:t>62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1" i="0" u="none" strike="noStrike" dirty="0">
                          <a:solidFill>
                            <a:srgbClr val="000000"/>
                          </a:solidFill>
                          <a:latin typeface="Times New Roman"/>
                        </a:rPr>
                        <a:t>26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1" i="0" u="none" strike="noStrike" dirty="0">
                          <a:solidFill>
                            <a:srgbClr val="000000"/>
                          </a:solidFill>
                          <a:latin typeface="Times New Roman"/>
                        </a:rPr>
                        <a:t>10,29,172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1" i="0" u="none" strike="noStrike" dirty="0">
                          <a:solidFill>
                            <a:srgbClr val="000000"/>
                          </a:solidFill>
                          <a:latin typeface="Times New Roman"/>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08379">
                <a:tc rowSpan="2">
                  <a:txBody>
                    <a:bodyPr/>
                    <a:lstStyle/>
                    <a:p>
                      <a:pPr algn="ctr" fontAlgn="ctr"/>
                      <a:r>
                        <a:rPr lang="en-GB" sz="1400" b="1" i="0" u="none" strike="noStrike" dirty="0">
                          <a:solidFill>
                            <a:srgbClr val="000000"/>
                          </a:solidFill>
                          <a:latin typeface="Times New Roman"/>
                        </a:rPr>
                        <a:t>DLC Belagavi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GB" sz="1400" b="1" i="0" u="none" strike="noStrike" dirty="0">
                          <a:solidFill>
                            <a:srgbClr val="000000"/>
                          </a:solidFill>
                          <a:latin typeface="Times New Roman"/>
                        </a:rPr>
                        <a:t>2023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GB" sz="1400" b="1" i="0" u="none" strike="noStrike" dirty="0">
                          <a:solidFill>
                            <a:srgbClr val="000000"/>
                          </a:solidFill>
                          <a:latin typeface="Times New Roman"/>
                        </a:rPr>
                        <a:t>287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GB" sz="1400" b="1" i="0" u="none" strike="noStrike" dirty="0">
                          <a:solidFill>
                            <a:srgbClr val="000000"/>
                          </a:solidFill>
                          <a:latin typeface="Times New Roman"/>
                        </a:rPr>
                        <a:t>212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GB" sz="1400" b="1" i="0" u="none" strike="noStrike" dirty="0">
                          <a:solidFill>
                            <a:srgbClr val="000000"/>
                          </a:solidFill>
                          <a:latin typeface="Times New Roman"/>
                        </a:rPr>
                        <a:t>75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GB" sz="1400" b="1" i="0" u="none" strike="noStrike" dirty="0">
                          <a:solidFill>
                            <a:srgbClr val="000000"/>
                          </a:solidFill>
                          <a:latin typeface="Times New Roman"/>
                        </a:rPr>
                        <a:t>16.50 Cr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GB" sz="1400" b="1" i="0" u="none" strike="noStrike" dirty="0">
                          <a:solidFill>
                            <a:srgbClr val="000000"/>
                          </a:solidFill>
                          <a:latin typeface="Times New Roman"/>
                        </a:rPr>
                        <a:t>1612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11"/>
                  </a:ext>
                </a:extLst>
              </a:tr>
              <a:tr h="240501">
                <a:tc vMerge="1">
                  <a:txBody>
                    <a:bodyPr/>
                    <a:lstStyle/>
                    <a:p>
                      <a:pPr algn="ctr" fontAlgn="ctr"/>
                      <a:endParaRPr lang="en-GB" sz="1400" b="1" i="0" u="none" strike="noStrike" dirty="0">
                        <a:solidFill>
                          <a:srgbClr val="000000"/>
                        </a:solidFill>
                        <a:latin typeface="Times New Roman"/>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400" b="1" i="0" u="none" strike="noStrike" dirty="0">
                          <a:solidFill>
                            <a:srgbClr val="000000"/>
                          </a:solidFill>
                          <a:latin typeface="Times New Roman"/>
                        </a:rPr>
                        <a:t>2024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GB" sz="1400" b="1" i="0" u="none" strike="noStrike" dirty="0">
                          <a:solidFill>
                            <a:srgbClr val="000000"/>
                          </a:solidFill>
                          <a:latin typeface="Times New Roman"/>
                        </a:rPr>
                        <a:t>263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GB" sz="1400" b="1" i="0" u="none" strike="noStrike" dirty="0">
                          <a:solidFill>
                            <a:srgbClr val="000000"/>
                          </a:solidFill>
                          <a:latin typeface="Times New Roman"/>
                        </a:rPr>
                        <a:t>151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GB" sz="1400" b="1" i="0" u="none" strike="noStrike" dirty="0">
                          <a:solidFill>
                            <a:srgbClr val="000000"/>
                          </a:solidFill>
                          <a:latin typeface="Times New Roman"/>
                        </a:rPr>
                        <a:t>120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GB" sz="1400" b="1" i="0" u="none" strike="noStrike" dirty="0">
                          <a:solidFill>
                            <a:srgbClr val="000000"/>
                          </a:solidFill>
                          <a:latin typeface="Times New Roman"/>
                        </a:rPr>
                        <a:t>94.31 Cr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GB" sz="1400" b="1" i="0" u="none" strike="noStrike" dirty="0">
                          <a:solidFill>
                            <a:srgbClr val="000000"/>
                          </a:solidFill>
                          <a:latin typeface="Times New Roman"/>
                        </a:rPr>
                        <a:t>3720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12"/>
                  </a:ext>
                </a:extLst>
              </a:tr>
              <a:tr h="306351">
                <a:tc rowSpan="2">
                  <a:txBody>
                    <a:bodyPr/>
                    <a:lstStyle/>
                    <a:p>
                      <a:pPr algn="ctr" fontAlgn="ctr"/>
                      <a:r>
                        <a:rPr lang="en-GB" sz="1400" b="1" i="0" u="none" strike="noStrike" dirty="0">
                          <a:solidFill>
                            <a:srgbClr val="000000"/>
                          </a:solidFill>
                          <a:latin typeface="Times New Roman"/>
                        </a:rPr>
                        <a:t>DLC </a:t>
                      </a:r>
                      <a:r>
                        <a:rPr lang="en-GB" sz="1400" b="1" i="0" u="none" strike="noStrike" dirty="0" err="1">
                          <a:solidFill>
                            <a:srgbClr val="000000"/>
                          </a:solidFill>
                          <a:latin typeface="Times New Roman"/>
                        </a:rPr>
                        <a:t>Kalaburgi</a:t>
                      </a:r>
                      <a:endParaRPr lang="en-GB" sz="1400" b="1" i="0" u="none" strike="noStrike" dirty="0">
                        <a:solidFill>
                          <a:srgbClr val="000000"/>
                        </a:solidFill>
                        <a:latin typeface="Times New Roman"/>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1" i="0" u="none" strike="noStrike" dirty="0">
                          <a:solidFill>
                            <a:srgbClr val="000000"/>
                          </a:solidFill>
                          <a:latin typeface="Times New Roman"/>
                        </a:rPr>
                        <a:t>2023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1" i="0" u="none" strike="noStrike" dirty="0">
                          <a:solidFill>
                            <a:srgbClr val="000000"/>
                          </a:solidFill>
                          <a:latin typeface="Times New Roman"/>
                        </a:rPr>
                        <a:t>409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1" i="0" u="none" strike="noStrike" dirty="0">
                          <a:solidFill>
                            <a:srgbClr val="000000"/>
                          </a:solidFill>
                          <a:latin typeface="Times New Roman"/>
                        </a:rPr>
                        <a:t>337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1" i="0" u="none" strike="noStrike" dirty="0">
                          <a:solidFill>
                            <a:srgbClr val="000000"/>
                          </a:solidFill>
                          <a:latin typeface="Times New Roman"/>
                        </a:rPr>
                        <a:t>72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1" i="0" u="none" strike="noStrike" dirty="0">
                          <a:solidFill>
                            <a:srgbClr val="000000"/>
                          </a:solidFill>
                          <a:latin typeface="Times New Roman"/>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1" i="0" u="none" strike="noStrike" dirty="0">
                          <a:solidFill>
                            <a:srgbClr val="000000"/>
                          </a:solidFill>
                          <a:latin typeface="Times New Roman"/>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233791">
                <a:tc vMerge="1">
                  <a:txBody>
                    <a:bodyPr/>
                    <a:lstStyle/>
                    <a:p>
                      <a:pPr algn="ctr" fontAlgn="ctr"/>
                      <a:endParaRPr lang="en-GB" sz="1400" b="1" i="0" u="none" strike="noStrike" dirty="0">
                        <a:solidFill>
                          <a:srgbClr val="000000"/>
                        </a:solidFill>
                        <a:latin typeface="Times New Roman"/>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400" b="1" i="0" u="none" strike="noStrike" dirty="0">
                          <a:solidFill>
                            <a:srgbClr val="000000"/>
                          </a:solidFill>
                          <a:latin typeface="Times New Roman"/>
                        </a:rPr>
                        <a:t>2024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1" i="0" u="none" strike="noStrike" dirty="0">
                          <a:solidFill>
                            <a:srgbClr val="000000"/>
                          </a:solidFill>
                          <a:latin typeface="Times New Roman"/>
                        </a:rPr>
                        <a:t>193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1" i="0" u="none" strike="noStrike" dirty="0">
                          <a:solidFill>
                            <a:srgbClr val="000000"/>
                          </a:solidFill>
                          <a:latin typeface="Times New Roman"/>
                        </a:rPr>
                        <a:t>129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1" i="0" u="none" strike="noStrike" dirty="0">
                          <a:solidFill>
                            <a:srgbClr val="000000"/>
                          </a:solidFill>
                          <a:latin typeface="Times New Roman"/>
                        </a:rPr>
                        <a:t>64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1" i="0" u="none" strike="noStrike" dirty="0">
                          <a:solidFill>
                            <a:srgbClr val="000000"/>
                          </a:solidFill>
                          <a:latin typeface="Times New Roman"/>
                        </a:rPr>
                        <a:t>28,979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1" i="0" u="none" strike="noStrike" dirty="0">
                          <a:solidFill>
                            <a:srgbClr val="000000"/>
                          </a:solidFill>
                          <a:latin typeface="Times New Roman"/>
                        </a:rPr>
                        <a:t>19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352809">
                <a:tc>
                  <a:txBody>
                    <a:bodyPr/>
                    <a:lstStyle/>
                    <a:p>
                      <a:pPr algn="ctr" fontAlgn="ctr"/>
                      <a:r>
                        <a:rPr lang="en-GB" sz="1400" b="1" i="0" u="none" strike="noStrike" dirty="0">
                          <a:solidFill>
                            <a:srgbClr val="000000"/>
                          </a:solidFill>
                          <a:latin typeface="Times New Roman"/>
                        </a:rPr>
                        <a:t>Total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endParaRPr lang="en-GB" sz="1800" b="1" i="0" u="none" strike="noStrike" dirty="0">
                        <a:solidFill>
                          <a:srgbClr val="000000"/>
                        </a:solidFill>
                        <a:latin typeface="Times New Roman"/>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GB" sz="1600" b="1" i="0" u="none" strike="noStrike" dirty="0">
                          <a:solidFill>
                            <a:srgbClr val="000000"/>
                          </a:solidFill>
                          <a:latin typeface="Times New Roman"/>
                        </a:rPr>
                        <a:t>3379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GB" sz="1600" b="1" i="0" u="none" strike="noStrike" dirty="0">
                          <a:solidFill>
                            <a:srgbClr val="000000"/>
                          </a:solidFill>
                          <a:latin typeface="Times New Roman"/>
                        </a:rPr>
                        <a:t>2661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GB" sz="1600" b="1" i="0" u="none" strike="noStrike" dirty="0">
                          <a:solidFill>
                            <a:srgbClr val="000000"/>
                          </a:solidFill>
                          <a:latin typeface="Times New Roman"/>
                        </a:rPr>
                        <a:t>729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GB" sz="1600" b="1" i="0" u="none" strike="noStrike" dirty="0">
                          <a:solidFill>
                            <a:srgbClr val="000000"/>
                          </a:solidFill>
                          <a:latin typeface="Times New Roman"/>
                        </a:rPr>
                        <a:t>1159 </a:t>
                      </a:r>
                      <a:r>
                        <a:rPr lang="en-GB" sz="1600" b="1" i="0" u="none" strike="noStrike" dirty="0" err="1">
                          <a:solidFill>
                            <a:srgbClr val="000000"/>
                          </a:solidFill>
                          <a:latin typeface="Times New Roman"/>
                        </a:rPr>
                        <a:t>cr</a:t>
                      </a:r>
                      <a:r>
                        <a:rPr lang="en-GB" sz="1600" b="1" i="0" u="none" strike="noStrike" dirty="0">
                          <a:solidFill>
                            <a:srgbClr val="000000"/>
                          </a:solidFill>
                          <a:latin typeface="Times New Roman"/>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GB" sz="1600" b="1" i="0" u="none" strike="noStrike" dirty="0">
                          <a:solidFill>
                            <a:srgbClr val="000000"/>
                          </a:solidFill>
                          <a:latin typeface="Times New Roman"/>
                        </a:rPr>
                        <a:t>34922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15"/>
                  </a:ext>
                </a:extLst>
              </a:tr>
            </a:tbl>
          </a:graphicData>
        </a:graphic>
      </p:graphicFrame>
      <p:sp>
        <p:nvSpPr>
          <p:cNvPr id="5" name="Slide Number Placeholder 4"/>
          <p:cNvSpPr>
            <a:spLocks noGrp="1"/>
          </p:cNvSpPr>
          <p:nvPr>
            <p:ph type="sldNum" sz="quarter" idx="12"/>
          </p:nvPr>
        </p:nvSpPr>
        <p:spPr/>
        <p:txBody>
          <a:bodyPr/>
          <a:lstStyle/>
          <a:p>
            <a:fld id="{AB97BAE4-4469-482A-8490-CAA3B67CA7B4}" type="slidenum">
              <a:rPr lang="en-GB" smtClean="0"/>
              <a:pPr/>
              <a:t>9</a:t>
            </a:fld>
            <a:endParaRPr lang="en-GB"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859</TotalTime>
  <Words>2270</Words>
  <Application>Microsoft Office PowerPoint</Application>
  <PresentationFormat>Widescreen</PresentationFormat>
  <Paragraphs>659</Paragraphs>
  <Slides>42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Calibri Light</vt:lpstr>
      <vt:lpstr>Times New Roman</vt:lpstr>
      <vt:lpstr>Office Theme</vt:lpstr>
      <vt:lpstr>                          Fostering Industrial Harmony &amp; Strengthening Business: Practical Insights for Healthy Industrial Relations &amp; Effective Negotiations Industrial Relations &amp; Labour Laws- MDP Christ (Deemed to be University)  06-08-2025</vt:lpstr>
      <vt:lpstr>PowerPoint Presentation</vt:lpstr>
      <vt:lpstr>PowerPoint Presentation</vt:lpstr>
      <vt:lpstr>What is settlement under the ID Act?</vt:lpstr>
      <vt:lpstr>Role &amp; Duties of the Conciliation officers</vt:lpstr>
      <vt:lpstr>S 18 Persons on whom settlements and awards are binding</vt:lpstr>
      <vt:lpstr>R 59 Memorandum of Settlement</vt:lpstr>
      <vt:lpstr>S 29 Penalty for breach of settlement or award</vt:lpstr>
      <vt:lpstr>Progress and Settlement under   Industrial Disputes Act, 1947    (From 01.01.2023 - 31.12.2023 &amp; 01.01.2024 - 31.12.2024)</vt:lpstr>
      <vt:lpstr> Graphical representation of the Progress under the ID Act </vt:lpstr>
      <vt:lpstr>Settlements/Agreements under Sec 2(p) of the  Industrial Disputes Act, 1947</vt:lpstr>
      <vt:lpstr>Tripartite Settlement under 12 (3) &amp; 18 (3) of  Industrial Dispute Act, 1947</vt:lpstr>
      <vt:lpstr>Application under Sec – 29 of the Industrial Disputes Act, 1947  (Non implementation of award &amp; Violation of Settlement.  (From 01.01.2023 – 31.12.2023 &amp; 01.01.2024 – 31.12.2024)</vt:lpstr>
      <vt:lpstr>Application under Sec – 29 of the Industrial Disputes Act, 1947 (Non implementation of award &amp; Violation of Settlement.  (From 01.01.2023 – 31.12.2023 &amp; 01.01.2024 – 31.12.2024)</vt:lpstr>
      <vt:lpstr>O/of the Additional Labour Commissioner (Industrial Relations) Report of petitions received in this office, under the Industrial Disputes Act, 1947 (2021-22, 2022-23, 2023-24, 2024-24)</vt:lpstr>
      <vt:lpstr>Trade Union Registrations  (From 01.01.2023 - 31.12.2023 &amp; 01.01.2024 - 31.12.2024)   </vt:lpstr>
      <vt:lpstr>Graphical representation of Trade Union Registrations</vt:lpstr>
      <vt:lpstr>Public Grievances (Petitions)  (From 01.01.2023 - 31.12.2023 &amp; 01.01.2024 - 31.12.2024)</vt:lpstr>
      <vt:lpstr>Public Grievances (Petitions)  (From 01.01.2023 - 31.12.2023 &amp; 01.01.2024 - 31.12.2024)</vt:lpstr>
      <vt:lpstr>Graphical representation of the Public Grievances</vt:lpstr>
      <vt:lpstr>Total No of Awards  passed by Labour Court/IT/AIT</vt:lpstr>
      <vt:lpstr>Non Implementation of Awards/ Settlements  (From 01.01.2023 - 31.12.2023 &amp; 01.01.2024 - 31.12.2024)</vt:lpstr>
      <vt:lpstr>Graphical representation of Non- Implementation of Awards/Settlements</vt:lpstr>
      <vt:lpstr>Industrial Harmony &amp; Legal Framework</vt:lpstr>
      <vt:lpstr>Approaches to IR conflict resolution &amp; settlement of disputes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Qualities of an effective Conciliation officer</vt:lpstr>
      <vt:lpstr>Emerging IR/Labour market scenarios</vt:lpstr>
      <vt:lpstr>Related matters</vt:lpstr>
      <vt:lpstr>  Related matters</vt:lpstr>
      <vt:lpstr>PowerPoint Presentation</vt:lpstr>
      <vt:lpstr>PowerPoint Presentation</vt:lpstr>
      <vt:lpstr>Thank you  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Fostering Industrial Harmony &amp; Strengthening Business: Practical Insights for Healthy Industrial Relations &amp; Effective Negotiations Industrial Relations &amp; Labour Laws- MDP Christ (Deemed to be University) 06-08-2025</dc:title>
  <dc:creator>Dr G Manjunath</dc:creator>
  <cp:lastModifiedBy>mouni muthamma</cp:lastModifiedBy>
  <cp:revision>37</cp:revision>
  <cp:lastPrinted>2025-02-18T04:56:01Z</cp:lastPrinted>
  <dcterms:created xsi:type="dcterms:W3CDTF">2025-02-17T06:50:41Z</dcterms:created>
  <dcterms:modified xsi:type="dcterms:W3CDTF">2025-08-05T17:31:41Z</dcterms:modified>
</cp:coreProperties>
</file>